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1" autoAdjust="0"/>
    <p:restoredTop sz="94660"/>
  </p:normalViewPr>
  <p:slideViewPr>
    <p:cSldViewPr snapToGrid="0">
      <p:cViewPr varScale="1">
        <p:scale>
          <a:sx n="65" d="100"/>
          <a:sy n="65" d="100"/>
        </p:scale>
        <p:origin x="93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756BCB-29CE-4EF9-9E96-76AB1785BE25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4459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A7FC2B-F2A6-4BE9-8B17-8B7A8A7803BE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799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45923-0D3D-4551-8977-47F4A3E8FA75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447829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5C77-263C-454A-B4DC-D61F21892151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6970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1898E-E073-44C1-B733-2BECC7B0DFE3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789707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73885-8AC3-48D1-B71E-DC13558EEF89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03449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FE56E5-A4B7-46D4-B13F-8B5FEA035B0C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2977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06C760-1CC4-4919-BF51-862D3B2AFCEB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5847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29E0A1-4919-4C3F-92ED-37A663C0DE4C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91351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F6DFB7-B683-46DA-B99F-D90535DDD315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2068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4964EF-E0A8-4486-BA0F-1AC158935C88}" type="datetime1">
              <a:rPr lang="ru-RU" smtClean="0"/>
              <a:t>31/05/21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177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1B245-FC77-4DD8-BD52-D017CB7914E9}" type="datetime1">
              <a:rPr lang="ru-RU" smtClean="0"/>
              <a:t>31/05/21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48427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0AC9CA-65C1-4259-AC6B-29673643D99A}" type="datetime1">
              <a:rPr lang="ru-RU" smtClean="0"/>
              <a:t>31/05/21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4176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F6E44-544E-44D3-AFFC-1552CF24B231}" type="datetime1">
              <a:rPr lang="ru-RU" smtClean="0"/>
              <a:t>31/05/21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85597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216E16-5C66-4F60-B366-957D07C15820}" type="datetime1">
              <a:rPr lang="ru-RU" smtClean="0"/>
              <a:t>31/05/21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348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A35FAD-69F4-4AE5-9D78-9EF1B2D7F5A0}" type="datetime1">
              <a:rPr lang="ru-RU" smtClean="0"/>
              <a:t>31/05/21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147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13332-0C34-4B68-8335-09B37DF129A7}" type="datetime1">
              <a:rPr lang="ru-RU" smtClean="0"/>
              <a:t>31/05/21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F07EDD4D-52E8-47C9-8C61-8F3928A2D7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267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hf sldNum="0" hdr="0" ft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6362" y="435257"/>
            <a:ext cx="7579319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Понятие корня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80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 степени </a:t>
            </a:r>
            <a:r>
              <a:rPr kumimoji="0" lang="en-US" sz="80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n.</a:t>
            </a:r>
            <a:endParaRPr kumimoji="0" lang="ru-RU" sz="8000" b="1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375708" y="226350"/>
            <a:ext cx="2210330" cy="365125"/>
          </a:xfrm>
        </p:spPr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F03E2CA-1026-403D-A4AF-FAFFE3D47DDC}" type="datetime1">
              <a:rPr kumimoji="0" lang="ru-RU" sz="3200" b="1" i="0" u="none" strike="noStrike" kern="1200" cap="none" spc="0" normalizeH="0" baseline="0" noProof="0" smtClean="0">
                <a:ln>
                  <a:noFill/>
                </a:ln>
                <a:solidFill>
                  <a:srgbClr val="54A021">
                    <a:lumMod val="75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54A021">
                  <a:lumMod val="75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" y="1712530"/>
            <a:ext cx="5432007" cy="5145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791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908006"/>
            <a:ext cx="11971606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«ИСТИННОЕ МНЕНИЕ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ВЕДЕТ </a:t>
            </a:r>
            <a:r>
              <a:rPr kumimoji="0" lang="ru-RU" sz="60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НАС К </a:t>
            </a:r>
            <a:r>
              <a:rPr kumimoji="0" lang="ru-RU" sz="60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ПРАВИЛЬНЫМ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ДЕЙСТВИЯМ».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0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        </a:t>
            </a:r>
            <a:r>
              <a:rPr kumimoji="0" lang="ru-RU" sz="60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С</a:t>
            </a:r>
            <a:r>
              <a:rPr kumimoji="0" lang="ru-RU" sz="6000" b="1" i="0" u="none" strike="noStrike" kern="1200" cap="none" spc="0" normalizeH="0" baseline="0" noProof="0" dirty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. </a:t>
            </a:r>
            <a:r>
              <a:rPr kumimoji="0" lang="ru-RU" sz="6000" b="1" i="0" u="none" strike="noStrike" kern="1200" cap="none" spc="0" normalizeH="0" baseline="0" noProof="0" dirty="0" err="1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Стевин</a:t>
            </a:r>
            <a:endParaRPr kumimoji="0" lang="ru-RU" sz="6000" b="1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93640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DF6E44-544E-44D3-AFFC-1552CF24B231}" type="datetime1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pic>
        <p:nvPicPr>
          <p:cNvPr id="1044" name="Рисунок 1043"/>
          <p:cNvPicPr>
            <a:picLocks noChangeAspect="1"/>
          </p:cNvPicPr>
          <p:nvPr/>
        </p:nvPicPr>
        <p:blipFill rotWithShape="1">
          <a:blip r:embed="rId2"/>
          <a:srcRect l="6026" r="44239"/>
          <a:stretch/>
        </p:blipFill>
        <p:spPr>
          <a:xfrm>
            <a:off x="0" y="1334555"/>
            <a:ext cx="11563643" cy="4048707"/>
          </a:xfrm>
          <a:prstGeom prst="rect">
            <a:avLst/>
          </a:prstGeom>
        </p:spPr>
      </p:pic>
      <p:sp>
        <p:nvSpPr>
          <p:cNvPr id="1045" name="Прямоугольник 1044"/>
          <p:cNvSpPr/>
          <p:nvPr/>
        </p:nvSpPr>
        <p:spPr>
          <a:xfrm>
            <a:off x="3486657" y="214790"/>
            <a:ext cx="492795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1. Вычислите </a:t>
            </a:r>
            <a:endParaRPr kumimoji="0" lang="ru-RU" sz="5400" b="1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46" name="32-конечная звезда 1045"/>
          <p:cNvSpPr/>
          <p:nvPr/>
        </p:nvSpPr>
        <p:spPr>
          <a:xfrm>
            <a:off x="562709" y="1486511"/>
            <a:ext cx="132236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14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7" name="32-конечная звезда 56"/>
          <p:cNvSpPr/>
          <p:nvPr/>
        </p:nvSpPr>
        <p:spPr>
          <a:xfrm>
            <a:off x="2447781" y="1486510"/>
            <a:ext cx="132236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13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8" name="32-конечная звезда 57"/>
          <p:cNvSpPr/>
          <p:nvPr/>
        </p:nvSpPr>
        <p:spPr>
          <a:xfrm>
            <a:off x="4178098" y="1531875"/>
            <a:ext cx="132236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20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59" name="32-конечная звезда 58"/>
          <p:cNvSpPr/>
          <p:nvPr/>
        </p:nvSpPr>
        <p:spPr>
          <a:xfrm>
            <a:off x="6316420" y="1527682"/>
            <a:ext cx="132236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17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0" name="32-конечная звезда 59"/>
          <p:cNvSpPr/>
          <p:nvPr/>
        </p:nvSpPr>
        <p:spPr>
          <a:xfrm>
            <a:off x="8173341" y="1527682"/>
            <a:ext cx="132236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12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1" name="32-конечная звезда 60"/>
          <p:cNvSpPr/>
          <p:nvPr/>
        </p:nvSpPr>
        <p:spPr>
          <a:xfrm>
            <a:off x="9918374" y="1691805"/>
            <a:ext cx="132236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16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32-конечная звезда 61"/>
              <p:cNvSpPr/>
              <p:nvPr/>
            </p:nvSpPr>
            <p:spPr>
              <a:xfrm>
                <a:off x="9977517" y="2700025"/>
                <a:ext cx="1322363" cy="1327027"/>
              </a:xfrm>
              <a:prstGeom prst="star3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3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5</m:t>
                          </m:r>
                        </m:num>
                        <m:den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7</m:t>
                          </m:r>
                        </m:den>
                      </m:f>
                    </m:oMath>
                  </m:oMathPara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2" name="32-конечная звезда 6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77517" y="2700025"/>
                <a:ext cx="1322363" cy="1327027"/>
              </a:xfrm>
              <a:prstGeom prst="star32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3" name="32-конечная звезда 62"/>
          <p:cNvSpPr/>
          <p:nvPr/>
        </p:nvSpPr>
        <p:spPr>
          <a:xfrm>
            <a:off x="9879134" y="3854792"/>
            <a:ext cx="1684509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0,7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4" name="32-конечная звезда 63"/>
              <p:cNvSpPr/>
              <p:nvPr/>
            </p:nvSpPr>
            <p:spPr>
              <a:xfrm>
                <a:off x="7990448" y="2628225"/>
                <a:ext cx="1322363" cy="1327027"/>
              </a:xfrm>
              <a:prstGeom prst="star3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3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den>
                      </m:f>
                    </m:oMath>
                  </m:oMathPara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4" name="32-конечная звезда 63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90448" y="2628225"/>
                <a:ext cx="1322363" cy="1327027"/>
              </a:xfrm>
              <a:prstGeom prst="star32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5" name="32-конечная звезда 64"/>
          <p:cNvSpPr/>
          <p:nvPr/>
        </p:nvSpPr>
        <p:spPr>
          <a:xfrm>
            <a:off x="8096040" y="3812106"/>
            <a:ext cx="1684711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0,5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6" name="32-конечная звезда 65"/>
              <p:cNvSpPr/>
              <p:nvPr/>
            </p:nvSpPr>
            <p:spPr>
              <a:xfrm>
                <a:off x="6295297" y="2660361"/>
                <a:ext cx="1322363" cy="1327027"/>
              </a:xfrm>
              <a:prstGeom prst="star3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3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4</m:t>
                          </m:r>
                        </m:num>
                        <m:den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6" name="32-конечная звезда 6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95297" y="2660361"/>
                <a:ext cx="1322363" cy="1327027"/>
              </a:xfrm>
              <a:prstGeom prst="star32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7" name="32-конечная звезда 66"/>
          <p:cNvSpPr/>
          <p:nvPr/>
        </p:nvSpPr>
        <p:spPr>
          <a:xfrm>
            <a:off x="6101908" y="3928394"/>
            <a:ext cx="1684471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2,5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32-конечная звезда 67"/>
              <p:cNvSpPr/>
              <p:nvPr/>
            </p:nvSpPr>
            <p:spPr>
              <a:xfrm>
                <a:off x="4375048" y="2685849"/>
                <a:ext cx="1322363" cy="1327027"/>
              </a:xfrm>
              <a:prstGeom prst="star3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3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num>
                        <m:den>
                          <m:r>
                            <a:rPr kumimoji="0" lang="ru-RU" sz="3600" b="0" i="0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9</m:t>
                          </m:r>
                        </m:den>
                      </m:f>
                    </m:oMath>
                  </m:oMathPara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68" name="32-конечная звезда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048" y="2685849"/>
                <a:ext cx="1322363" cy="1327027"/>
              </a:xfrm>
              <a:prstGeom prst="star32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32-конечная звезда 68"/>
          <p:cNvSpPr/>
          <p:nvPr/>
        </p:nvSpPr>
        <p:spPr>
          <a:xfrm>
            <a:off x="4290689" y="3854793"/>
            <a:ext cx="1617830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1,1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1" name="32-конечная звезда 70"/>
          <p:cNvSpPr/>
          <p:nvPr/>
        </p:nvSpPr>
        <p:spPr>
          <a:xfrm>
            <a:off x="2416146" y="3870457"/>
            <a:ext cx="1776081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0,4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2" name="32-конечная звезда 71"/>
              <p:cNvSpPr/>
              <p:nvPr/>
            </p:nvSpPr>
            <p:spPr>
              <a:xfrm>
                <a:off x="717464" y="2695394"/>
                <a:ext cx="1322363" cy="1327027"/>
              </a:xfrm>
              <a:prstGeom prst="star32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kumimoji="0" lang="ru-RU" sz="3600" b="0" i="1" u="none" strike="noStrike" kern="1200" cap="none" spc="0" normalizeH="0" baseline="0" noProof="0" dirty="0" smtClean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</m:ctrlPr>
                        </m:fPr>
                        <m:num>
                          <m:r>
                            <a:rPr kumimoji="0" lang="ru-RU" sz="3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1</m:t>
                          </m:r>
                        </m:num>
                        <m:den>
                          <m:r>
                            <a:rPr kumimoji="0" lang="ru-RU" sz="3600" b="0" i="0" u="none" strike="noStrike" kern="1200" cap="none" spc="0" normalizeH="0" baseline="0" noProof="0" dirty="0">
                              <a:ln>
                                <a:noFill/>
                              </a:ln>
                              <a:solidFill>
                                <a:prstClr val="white"/>
                              </a:solidFill>
                              <a:effectLst/>
                              <a:uLnTx/>
                              <a:uFillTx/>
                              <a:latin typeface="Cambria Math" panose="02040503050406030204" pitchFamily="18" charset="0"/>
                              <a:ea typeface="+mn-ea"/>
                              <a:cs typeface="+mn-cs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kumimoji="0" lang="ru-RU" sz="3600" b="0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Trebuchet MS" panose="020B0603020202020204"/>
                  <a:ea typeface="+mn-ea"/>
                  <a:cs typeface="+mn-cs"/>
                </a:endParaRPr>
              </a:p>
            </p:txBody>
          </p:sp>
        </mc:Choice>
        <mc:Fallback xmlns="">
          <p:sp>
            <p:nvSpPr>
              <p:cNvPr id="72" name="32-конечная звезда 7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7464" y="2695394"/>
                <a:ext cx="1322363" cy="1327027"/>
              </a:xfrm>
              <a:prstGeom prst="star32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3" name="32-конечная звезда 72"/>
          <p:cNvSpPr/>
          <p:nvPr/>
        </p:nvSpPr>
        <p:spPr>
          <a:xfrm>
            <a:off x="548682" y="3899724"/>
            <a:ext cx="1649413" cy="1327027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0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0,2</a:t>
            </a:r>
            <a:endParaRPr kumimoji="0" lang="ru-RU" sz="36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grpSp>
        <p:nvGrpSpPr>
          <p:cNvPr id="1049" name="Группа 1048"/>
          <p:cNvGrpSpPr/>
          <p:nvPr/>
        </p:nvGrpSpPr>
        <p:grpSpPr>
          <a:xfrm>
            <a:off x="2616584" y="2602506"/>
            <a:ext cx="1322363" cy="1327027"/>
            <a:chOff x="2616584" y="2602506"/>
            <a:chExt cx="1322363" cy="1327027"/>
          </a:xfrm>
        </p:grpSpPr>
        <p:sp>
          <p:nvSpPr>
            <p:cNvPr id="70" name="32-конечная звезда 69"/>
            <p:cNvSpPr/>
            <p:nvPr/>
          </p:nvSpPr>
          <p:spPr>
            <a:xfrm>
              <a:off x="2616584" y="2602506"/>
              <a:ext cx="1322363" cy="1327027"/>
            </a:xfrm>
            <a:prstGeom prst="star32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36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endParaRP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47" name="TextBox 1046"/>
                <p:cNvSpPr txBox="1"/>
                <p:nvPr/>
              </p:nvSpPr>
              <p:spPr>
                <a:xfrm>
                  <a:off x="3020611" y="2771372"/>
                  <a:ext cx="394339" cy="1040734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 marL="0" marR="0" lvl="0" indent="0" algn="l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f>
                          <m:fPr>
                            <m:ctrlPr>
                              <a:rPr kumimoji="0" lang="ru-RU" sz="3600" b="0" i="1" u="none" strike="noStrike" kern="1200" cap="none" spc="0" normalizeH="0" baseline="0" noProof="0" smtClean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</m:ctrlPr>
                          </m:fPr>
                          <m:num>
                            <m:r>
                              <a:rPr kumimoji="0" lang="ru-RU" sz="36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2</m:t>
                            </m:r>
                          </m:num>
                          <m:den>
                            <m:r>
                              <a:rPr kumimoji="0" lang="ru-RU" sz="3600" b="0" i="0" u="none" strike="noStrike" kern="1200" cap="none" spc="0" normalizeH="0" baseline="0" noProof="0">
                                <a:ln>
                                  <a:noFill/>
                                </a:ln>
                                <a:solidFill>
                                  <a:prstClr val="white"/>
                                </a:solidFill>
                                <a:effectLst/>
                                <a:uLnTx/>
                                <a:uFillTx/>
                                <a:latin typeface="Cambria Math" panose="02040503050406030204" pitchFamily="18" charset="0"/>
                                <a:ea typeface="+mn-ea"/>
                                <a:cs typeface="+mn-cs"/>
                              </a:rPr>
                              <m:t>5</m:t>
                            </m:r>
                          </m:den>
                        </m:f>
                      </m:oMath>
                    </m:oMathPara>
                  </a14:m>
                  <a:endParaRPr kumimoji="0" lang="ru-RU" sz="36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Trebuchet MS" panose="020B0603020202020204"/>
                    <a:ea typeface="+mn-ea"/>
                    <a:cs typeface="+mn-cs"/>
                  </a:endParaRPr>
                </a:p>
              </p:txBody>
            </p:sp>
          </mc:Choice>
          <mc:Fallback xmlns="">
            <p:sp>
              <p:nvSpPr>
                <p:cNvPr id="1047" name="TextBox 1046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020611" y="2771372"/>
                  <a:ext cx="394339" cy="1040734"/>
                </a:xfrm>
                <a:prstGeom prst="rect">
                  <a:avLst/>
                </a:prstGeom>
                <a:blipFill>
                  <a:blip r:embed="rId8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ru-RU">
                      <a:noFill/>
                    </a:rPr>
                    <a:t> </a:t>
                  </a:r>
                </a:p>
              </p:txBody>
            </p:sp>
          </mc:Fallback>
        </mc:AlternateContent>
      </p:grpSp>
    </p:spTree>
    <p:extLst>
      <p:ext uri="{BB962C8B-B14F-4D97-AF65-F5344CB8AC3E}">
        <p14:creationId xmlns:p14="http://schemas.microsoft.com/office/powerpoint/2010/main" val="17749566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0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6" grpId="0" animBg="1"/>
      <p:bldP spid="57" grpId="0" animBg="1"/>
      <p:bldP spid="58" grpId="0" animBg="1"/>
      <p:bldP spid="59" grpId="0" animBg="1"/>
      <p:bldP spid="60" grpId="0" animBg="1"/>
      <p:bldP spid="61" grpId="0" animBg="1"/>
      <p:bldP spid="62" grpId="0" animBg="1"/>
      <p:bldP spid="63" grpId="0" animBg="1"/>
      <p:bldP spid="64" grpId="0" animBg="1"/>
      <p:bldP spid="65" grpId="0" animBg="1"/>
      <p:bldP spid="66" grpId="0" animBg="1"/>
      <p:bldP spid="67" grpId="0" animBg="1"/>
      <p:bldP spid="68" grpId="0" animBg="1"/>
      <p:bldP spid="69" grpId="0" animBg="1"/>
      <p:bldP spid="71" grpId="0" animBg="1"/>
      <p:bldP spid="72" grpId="0" animBg="1"/>
      <p:bldP spid="7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DF6E44-544E-44D3-AFFC-1552CF24B231}" type="datetime1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09710" y="1069144"/>
            <a:ext cx="767158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2) </a:t>
            </a:r>
            <a:r>
              <a:rPr kumimoji="0" lang="ru-RU" sz="4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Решите уравнение.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+mn-cs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1)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</a:t>
            </a:r>
            <a:r>
              <a:rPr kumimoji="0" lang="ru-RU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36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2)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</a:t>
            </a:r>
            <a:r>
              <a:rPr kumimoji="0" lang="ru-RU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144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3)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</a:t>
            </a:r>
            <a:r>
              <a:rPr kumimoji="0" lang="ru-RU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-121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4)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</a:t>
            </a:r>
            <a:r>
              <a:rPr kumimoji="0" lang="ru-RU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289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5)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</a:t>
            </a:r>
            <a:r>
              <a:rPr kumimoji="0" lang="ru-RU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625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6) </a:t>
            </a:r>
            <a:r>
              <a:rPr kumimoji="0" lang="en-US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x</a:t>
            </a:r>
            <a:r>
              <a:rPr kumimoji="0" lang="ru-RU" sz="4400" b="0" i="0" u="none" strike="noStrike" kern="1200" cap="none" spc="0" normalizeH="0" baseline="3000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2 </a:t>
            </a:r>
            <a:r>
              <a:rPr kumimoji="0" lang="ru-RU" sz="4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= -81</a:t>
            </a:r>
          </a:p>
        </p:txBody>
      </p:sp>
      <p:sp>
        <p:nvSpPr>
          <p:cNvPr id="5" name="32-конечная звезда 4"/>
          <p:cNvSpPr/>
          <p:nvPr/>
        </p:nvSpPr>
        <p:spPr>
          <a:xfrm>
            <a:off x="3155852" y="1281394"/>
            <a:ext cx="1758462" cy="153337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6 или -6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6" name="32-конечная звезда 5"/>
          <p:cNvSpPr/>
          <p:nvPr/>
        </p:nvSpPr>
        <p:spPr>
          <a:xfrm>
            <a:off x="3956497" y="1966587"/>
            <a:ext cx="1758462" cy="153337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12 или -12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7" name="32-конечная звезда 6"/>
          <p:cNvSpPr/>
          <p:nvPr/>
        </p:nvSpPr>
        <p:spPr>
          <a:xfrm>
            <a:off x="3252555" y="2365839"/>
            <a:ext cx="1758462" cy="153337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Не сущ.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8" name="32-конечная звезда 7"/>
          <p:cNvSpPr/>
          <p:nvPr/>
        </p:nvSpPr>
        <p:spPr>
          <a:xfrm>
            <a:off x="3956496" y="3385154"/>
            <a:ext cx="1758462" cy="153337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17 или -17.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9" name="32-конечная звезда 8"/>
          <p:cNvSpPr/>
          <p:nvPr/>
        </p:nvSpPr>
        <p:spPr>
          <a:xfrm>
            <a:off x="3011057" y="4008553"/>
            <a:ext cx="1999959" cy="1376096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25 или -25.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10" name="32-конечная звезда 9"/>
          <p:cNvSpPr/>
          <p:nvPr/>
        </p:nvSpPr>
        <p:spPr>
          <a:xfrm>
            <a:off x="3630612" y="4873109"/>
            <a:ext cx="1758462" cy="1533378"/>
          </a:xfrm>
          <a:prstGeom prst="star32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Не сущ.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427151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1348" y="1112876"/>
            <a:ext cx="9003323" cy="1752600"/>
          </a:xfrm>
        </p:spPr>
        <p:txBody>
          <a:bodyPr>
            <a:noAutofit/>
          </a:bodyPr>
          <a:lstStyle/>
          <a:p>
            <a:pPr algn="l"/>
            <a:r>
              <a:rPr lang="ru-RU" sz="4800" dirty="0" smtClean="0">
                <a:solidFill>
                  <a:schemeClr val="accent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Определение: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Корнем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-й степени из числа 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называется такое 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число а (если оно существует),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  <a:r>
              <a:rPr lang="ru-RU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я степень которого равна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</a:t>
            </a:r>
            <a:r>
              <a:rPr lang="ru-RU" sz="4800" dirty="0" smtClean="0">
                <a:solidFill>
                  <a:schemeClr val="tx1">
                    <a:lumMod val="95000"/>
                    <a:lumOff val="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629934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BDF6E44-544E-44D3-AFFC-1552CF24B231}" type="datetime1">
              <a:rPr kumimoji="0" lang="ru-RU" sz="9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31/05/21</a:t>
            </a:fld>
            <a:endParaRPr kumimoji="0" lang="ru-RU" sz="9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4063" y="746649"/>
            <a:ext cx="1101134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Корень второй степени называется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квадратным корнем</a:t>
            </a:r>
            <a:endParaRPr kumimoji="0" lang="ru-RU" sz="4800" b="1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0977" y="3257621"/>
            <a:ext cx="11317521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Корень третьей степени называется </a:t>
            </a:r>
          </a:p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800" b="1" i="0" u="none" strike="noStrike" kern="1200" cap="none" spc="0" normalizeH="0" baseline="0" noProof="0" dirty="0" smtClean="0">
                <a:ln w="22225">
                  <a:solidFill>
                    <a:srgbClr val="54A021"/>
                  </a:solidFill>
                  <a:prstDash val="solid"/>
                </a:ln>
                <a:solidFill>
                  <a:srgbClr val="54A021">
                    <a:lumMod val="40000"/>
                    <a:lumOff val="60000"/>
                  </a:srgbClr>
                </a:solidFill>
                <a:effectLst/>
                <a:uLnTx/>
                <a:uFillTx/>
                <a:latin typeface="Trebuchet MS" panose="020B0603020202020204"/>
                <a:ea typeface="+mn-ea"/>
                <a:cs typeface="+mn-cs"/>
              </a:rPr>
              <a:t>кубическим корнем</a:t>
            </a:r>
            <a:endParaRPr kumimoji="0" lang="ru-RU" sz="4800" b="1" i="0" u="none" strike="noStrike" kern="1200" cap="none" spc="0" normalizeH="0" baseline="0" noProof="0" dirty="0">
              <a:ln w="22225">
                <a:solidFill>
                  <a:srgbClr val="54A021"/>
                </a:solidFill>
                <a:prstDash val="solid"/>
              </a:ln>
              <a:solidFill>
                <a:srgbClr val="54A021">
                  <a:lumMod val="40000"/>
                  <a:lumOff val="60000"/>
                </a:srgbClr>
              </a:solidFill>
              <a:effectLst/>
              <a:uLnTx/>
              <a:uFillTx/>
              <a:latin typeface="Trebuchet MS" panose="020B0603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6250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Аспект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173</Words>
  <Application>Microsoft Office PowerPoint</Application>
  <PresentationFormat>Широкоэкранный</PresentationFormat>
  <Paragraphs>47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3" baseType="lpstr">
      <vt:lpstr>Arial</vt:lpstr>
      <vt:lpstr>Calibri</vt:lpstr>
      <vt:lpstr>Cambria Math</vt:lpstr>
      <vt:lpstr>Times New Roman</vt:lpstr>
      <vt:lpstr>Trebuchet MS</vt:lpstr>
      <vt:lpstr>Wingdings 3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Ольга голованова</dc:creator>
  <cp:lastModifiedBy>Ольга голованова</cp:lastModifiedBy>
  <cp:revision>1</cp:revision>
  <dcterms:created xsi:type="dcterms:W3CDTF">2021-05-31T07:06:03Z</dcterms:created>
  <dcterms:modified xsi:type="dcterms:W3CDTF">2021-05-31T07:06:20Z</dcterms:modified>
</cp:coreProperties>
</file>