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sldIdLst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>
      <p:cViewPr varScale="1">
        <p:scale>
          <a:sx n="65" d="100"/>
          <a:sy n="65" d="100"/>
        </p:scale>
        <p:origin x="9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D3449-9AB0-47AE-8402-664A2420BDE1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157AB-ACDA-499E-A7BE-9C9B381F0C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1075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6BF6F-0AE7-4976-84B9-F629C6D8E73D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8E54D-04A4-4360-A0FC-2FC24E4847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6864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  <a:endParaRPr lang="en-US" altLang="ru-RU" smtClean="0">
              <a:solidFill>
                <a:srgbClr val="C0E474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FB4F0-BE3C-4F8B-951C-C5C26FA3A19B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2AF4D-345E-406B-80E7-2552B8BEB3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1461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71DF8-0A6B-4025-87FD-6111379071AA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DAAE1-9E3A-4BAA-B035-2F738B44BD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0723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 smtClean="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B7644-1201-488A-8276-110731A90C98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9DBD2-60AA-462C-A2FB-50A58534F5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80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332FA-02CB-4D7F-B43C-47F3A05293A3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18743-AE84-498A-BA97-CD5746214A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2717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0C8A-FEE9-46F0-A911-BFACB18AB70B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6C316-DBEB-4410-88D3-F8A8D01198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20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099E3-1116-43C5-8974-B3B657825B8B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C8560-6E65-482A-894C-878990D56A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9224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4ACE8-6C61-4C62-A42E-6D245214F1DE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E0666-7B14-46DF-8987-77152C295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02023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62648-7243-4543-87E5-53DEFCFEA5B7}" type="datetimeFigureOut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9837F-0DDC-4854-97D7-72C3BDE7CC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4611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485E5-2EEA-4EC7-B4EA-0E62737F6A04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1A33C-C94E-47A7-B241-B6E754F611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4430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2B55C-ADED-4799-95D5-2D8C9689A32B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F6B76-74AF-4CB7-BACB-466785EF12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00841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2E7AD-10F3-46CD-91C4-36C7725CE263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976B3-B4EB-4E76-B465-3208E169E6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1149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7280A-B857-443C-B1A0-7C5AA16261DC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D693F-EF45-4DF2-9AE3-70AED3B5AB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6444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19E19-E7E8-4CFB-BE3D-3594A22108F0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1FEE7-FB0F-4890-876C-81E617951B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8062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2D78B-7371-4279-AB02-844504A59E27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CD2BB-3D0E-4202-8308-80C6919BF1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63075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0B01C-5815-4E89-8EB4-9BB156D00F77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3CBD9-A40D-4A19-B7E9-8DD6A742C4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45999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1F8FC-B5F2-47DD-8F2F-0F19827EB60F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36C8A-AC26-49FA-812A-5645A63F11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15879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A7D65-9E9D-444E-A5A2-84776012D3C2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94313-A319-41D9-9C71-B1EDF91275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89035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9ADA0-357F-4DB9-967D-D58EAB76467B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69A6F-A50B-4EAA-A278-9475CF3464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77175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  <a:endParaRPr lang="en-US" altLang="ru-RU" smtClean="0">
              <a:solidFill>
                <a:srgbClr val="C0E474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E2F1C-5F35-4D32-8FE8-FFC1F3BF3DF1}" type="datetimeFigureOut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FE7A9-5059-47D3-BBD1-9E3517A057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30751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4C566-F50B-4568-918A-8DA351FE10F8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CCF77-399F-49A0-BE46-8FB2DFD793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169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2BE06-B405-4968-9C8B-6AE23B840D2D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35EAE-1FE1-4EA9-848A-8E730A50D2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8680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E2F1C-5F35-4D32-8FE8-FFC1F3BF3DF1}" type="datetimeFigureOut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653C8-1AF1-46D6-A17B-88EC1B42A4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99144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B9E0B-9440-4714-92D3-E1F6AFB097B0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AAB10-8208-4DC9-9DCD-025932991A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45549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ECE41-A649-4D98-BC28-76E8F1F5DC4E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BDE0C-07F4-4F80-A0A7-0ED4261765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92031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71BE9-2A08-4BAB-9ADC-C2185BBF9F28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CDBCF-2FE9-4174-9CF8-88633B31EB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2688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682F1-A045-4EF1-A3AA-631B74D22C42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9476F-D57A-4896-9EA0-C159A282DC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9130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10CAE-2C32-44E8-99DE-2D52ADA693D6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833A7-698F-43BC-8768-26F77E0C78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6983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FADAF-B488-48FC-8BB9-2066DDDBB857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A8657-930F-4BD8-BA35-CE456B9AB3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150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6DEA5-1E95-41E7-BA2B-CF1889ABCA25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FDDF8-8750-406D-9159-480FF8C333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8787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C54D0-3D70-479C-A7E7-8699896F2FDC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C8391-E1A4-4C29-BCEC-33B2215AD8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729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8CE31-28FE-4715-9DA2-9FC6254DAC73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7A1B7-A221-4B6A-9964-3B0EF37915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721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2D625F-987A-48D8-985F-CD4082222DBD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D9E771F7-CC88-44A1-B3C7-097966F70C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110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BC6A0C3-0415-4063-9AF3-D9DEA9F55AE4}" type="datetime1">
              <a:rPr lang="ru-RU"/>
              <a:pPr>
                <a:defRPr/>
              </a:pPr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124DF503-7A4B-4A7D-B3CB-DB716B7CE7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674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sldNum="0"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5.bin"/><Relationship Id="rId3" Type="http://schemas.openxmlformats.org/officeDocument/2006/relationships/image" Target="../media/image16.png"/><Relationship Id="rId21" Type="http://schemas.openxmlformats.org/officeDocument/2006/relationships/image" Target="../media/image14.wmf"/><Relationship Id="rId7" Type="http://schemas.openxmlformats.org/officeDocument/2006/relationships/image" Target="../media/image9.wmf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.bin"/><Relationship Id="rId20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0.bin"/><Relationship Id="rId5" Type="http://schemas.openxmlformats.org/officeDocument/2006/relationships/image" Target="../media/image8.wmf"/><Relationship Id="rId15" Type="http://schemas.openxmlformats.org/officeDocument/2006/relationships/oleObject" Target="../embeddings/oleObject12.bin"/><Relationship Id="rId23" Type="http://schemas.openxmlformats.org/officeDocument/2006/relationships/image" Target="../media/image15.wmf"/><Relationship Id="rId10" Type="http://schemas.openxmlformats.org/officeDocument/2006/relationships/image" Target="../media/image10.wmf"/><Relationship Id="rId19" Type="http://schemas.openxmlformats.org/officeDocument/2006/relationships/image" Target="../media/image13.wmf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2.wmf"/><Relationship Id="rId22" Type="http://schemas.openxmlformats.org/officeDocument/2006/relationships/oleObject" Target="../embeddings/oleObject1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3595688" y="1071563"/>
            <a:ext cx="5470525" cy="5491162"/>
            <a:chOff x="2071670" y="1071546"/>
            <a:chExt cx="5470728" cy="5491181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071670" y="1071546"/>
              <a:ext cx="5470728" cy="258532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5400" b="1" i="0" u="none" strike="noStrike" kern="1200" cap="none" spc="0" normalizeH="0" baseline="0" noProof="0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uLnTx/>
                  <a:uFillTx/>
                  <a:latin typeface="Arial" charset="0"/>
                  <a:ea typeface="+mn-ea"/>
                  <a:cs typeface="+mn-cs"/>
                </a:rPr>
                <a:t>Простейшие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5400" b="1" i="0" u="none" strike="noStrike" kern="1200" cap="none" spc="0" normalizeH="0" baseline="0" noProof="0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uLnTx/>
                  <a:uFillTx/>
                  <a:latin typeface="Arial" charset="0"/>
                  <a:ea typeface="+mn-ea"/>
                  <a:cs typeface="+mn-cs"/>
                </a:rPr>
                <a:t>показательные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5400" b="1" i="0" u="none" strike="noStrike" kern="1200" cap="none" spc="0" normalizeH="0" baseline="0" noProof="0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uLnTx/>
                  <a:uFillTx/>
                  <a:latin typeface="Arial" charset="0"/>
                  <a:ea typeface="+mn-ea"/>
                  <a:cs typeface="+mn-cs"/>
                </a:rPr>
                <a:t> неравенства</a:t>
              </a:r>
              <a:endParaRPr kumimoji="0" lang="ru-RU" sz="5400" b="1" i="0" u="none" strike="noStrike" kern="1200" cap="none" spc="0" normalizeH="0" baseline="0" noProof="0" dirty="0">
                <a:ln w="10541" cmpd="sng">
                  <a:solidFill>
                    <a:srgbClr val="90C22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90C226">
                        <a:tint val="40000"/>
                        <a:satMod val="250000"/>
                      </a:srgbClr>
                    </a:gs>
                    <a:gs pos="9000">
                      <a:srgbClr val="90C226">
                        <a:tint val="52000"/>
                        <a:satMod val="300000"/>
                      </a:srgbClr>
                    </a:gs>
                    <a:gs pos="50000">
                      <a:srgbClr val="90C226">
                        <a:shade val="20000"/>
                        <a:satMod val="300000"/>
                      </a:srgbClr>
                    </a:gs>
                    <a:gs pos="79000">
                      <a:srgbClr val="90C226">
                        <a:tint val="52000"/>
                        <a:satMod val="300000"/>
                      </a:srgbClr>
                    </a:gs>
                    <a:gs pos="100000">
                      <a:srgbClr val="90C22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pic>
          <p:nvPicPr>
            <p:cNvPr id="10245" name="Рисунок 9" descr="garant4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EAEAEA"/>
                </a:clrFrom>
                <a:clrTo>
                  <a:srgbClr val="EAEAE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1736" y="3714752"/>
              <a:ext cx="4286250" cy="284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>
          <a:xfrm>
            <a:off x="982663" y="404813"/>
            <a:ext cx="2233612" cy="287337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D011F2-17A3-4C00-A85B-48823C4F7BFC}" type="datetime1">
              <a:rPr kumimoji="0" lang="ru-RU" sz="3200" b="1" i="0" u="none" strike="noStrike" kern="1200" cap="none" spc="0" normalizeH="0" baseline="0" noProof="0">
                <a:ln>
                  <a:noFill/>
                </a:ln>
                <a:solidFill>
                  <a:srgbClr val="54A021">
                    <a:lumMod val="5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31/05/21</a:t>
            </a:fld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54A021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219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136525"/>
            <a:ext cx="8596312" cy="1320800"/>
          </a:xfrm>
        </p:spPr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  Решить уравнение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3276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811213" y="1012825"/>
          <a:ext cx="4205287" cy="129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Формула" r:id="rId3" imgW="990170" imgH="304668" progId="Equation.3">
                  <p:embed/>
                </p:oleObj>
              </mc:Choice>
              <mc:Fallback>
                <p:oleObj name="Формула" r:id="rId3" imgW="990170" imgH="304668" progId="Equation.3">
                  <p:embed/>
                  <p:pic>
                    <p:nvPicPr>
                      <p:cNvPr id="112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213" y="1012825"/>
                        <a:ext cx="4205287" cy="1293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31956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781050" y="2017713"/>
          <a:ext cx="4506913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5" imgW="1168400" imgH="469900" progId="Equation.3">
                  <p:embed/>
                </p:oleObj>
              </mc:Choice>
              <mc:Fallback>
                <p:oleObj name="Формула" r:id="rId5" imgW="1168400" imgH="469900" progId="Equation.3">
                  <p:embed/>
                  <p:pic>
                    <p:nvPicPr>
                      <p:cNvPr id="1127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050" y="2017713"/>
                        <a:ext cx="4506913" cy="208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0" y="36623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0" y="3276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6069013" y="808038"/>
          <a:ext cx="5122862" cy="150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7" imgW="1015559" imgH="304668" progId="Equation.3">
                  <p:embed/>
                </p:oleObj>
              </mc:Choice>
              <mc:Fallback>
                <p:oleObj name="Формула" r:id="rId7" imgW="1015559" imgH="304668" progId="Equation.3">
                  <p:embed/>
                  <p:pic>
                    <p:nvPicPr>
                      <p:cNvPr id="1127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9013" y="808038"/>
                        <a:ext cx="5122862" cy="1509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Rectangle 12"/>
          <p:cNvSpPr>
            <a:spLocks noChangeArrowheads="1"/>
          </p:cNvSpPr>
          <p:nvPr/>
        </p:nvSpPr>
        <p:spPr bwMode="auto">
          <a:xfrm>
            <a:off x="0" y="31956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1275" name="Object 11"/>
          <p:cNvGraphicFramePr>
            <a:graphicFrameLocks noChangeAspect="1"/>
          </p:cNvGraphicFramePr>
          <p:nvPr/>
        </p:nvGraphicFramePr>
        <p:xfrm>
          <a:off x="6315075" y="2211388"/>
          <a:ext cx="3354388" cy="213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Формула" r:id="rId9" imgW="927100" imgH="469900" progId="Equation.3">
                  <p:embed/>
                </p:oleObj>
              </mc:Choice>
              <mc:Fallback>
                <p:oleObj name="Формула" r:id="rId9" imgW="927100" imgH="469900" progId="Equation.3">
                  <p:embed/>
                  <p:pic>
                    <p:nvPicPr>
                      <p:cNvPr id="1127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5075" y="2211388"/>
                        <a:ext cx="3354388" cy="213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6" name="Rectangle 13"/>
          <p:cNvSpPr>
            <a:spLocks noChangeArrowheads="1"/>
          </p:cNvSpPr>
          <p:nvPr/>
        </p:nvSpPr>
        <p:spPr bwMode="auto">
          <a:xfrm>
            <a:off x="0" y="36623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77" name="Rectangle 15"/>
          <p:cNvSpPr>
            <a:spLocks noChangeArrowheads="1"/>
          </p:cNvSpPr>
          <p:nvPr/>
        </p:nvSpPr>
        <p:spPr bwMode="auto">
          <a:xfrm>
            <a:off x="0" y="31956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78" name="Rectangle 16"/>
          <p:cNvSpPr>
            <a:spLocks noChangeArrowheads="1"/>
          </p:cNvSpPr>
          <p:nvPr/>
        </p:nvSpPr>
        <p:spPr bwMode="auto">
          <a:xfrm>
            <a:off x="0" y="36623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79" name="Rectangle 18"/>
          <p:cNvSpPr>
            <a:spLocks noChangeArrowheads="1"/>
          </p:cNvSpPr>
          <p:nvPr/>
        </p:nvSpPr>
        <p:spPr bwMode="auto">
          <a:xfrm>
            <a:off x="0" y="3276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80" name="Rectangle 20"/>
          <p:cNvSpPr>
            <a:spLocks noChangeArrowheads="1"/>
          </p:cNvSpPr>
          <p:nvPr/>
        </p:nvSpPr>
        <p:spPr bwMode="auto">
          <a:xfrm>
            <a:off x="0" y="32337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20" name="Object 11"/>
          <p:cNvGraphicFramePr>
            <a:graphicFrameLocks noChangeAspect="1"/>
          </p:cNvGraphicFramePr>
          <p:nvPr/>
        </p:nvGraphicFramePr>
        <p:xfrm>
          <a:off x="828675" y="5589588"/>
          <a:ext cx="46799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Формула" r:id="rId11" imgW="1231366" imgH="228501" progId="Equation.3">
                  <p:embed/>
                </p:oleObj>
              </mc:Choice>
              <mc:Fallback>
                <p:oleObj name="Формула" r:id="rId11" imgW="1231366" imgH="228501" progId="Equation.3">
                  <p:embed/>
                  <p:pic>
                    <p:nvPicPr>
                      <p:cNvPr id="2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675" y="5589588"/>
                        <a:ext cx="4679950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0"/>
          <p:cNvGraphicFramePr>
            <a:graphicFrameLocks noChangeAspect="1"/>
          </p:cNvGraphicFramePr>
          <p:nvPr/>
        </p:nvGraphicFramePr>
        <p:xfrm>
          <a:off x="836613" y="4373563"/>
          <a:ext cx="4484687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Формула" r:id="rId13" imgW="1295400" imgH="228600" progId="Equation.3">
                  <p:embed/>
                </p:oleObj>
              </mc:Choice>
              <mc:Fallback>
                <p:oleObj name="Формула" r:id="rId13" imgW="1295400" imgH="228600" progId="Equation.3">
                  <p:embed/>
                  <p:pic>
                    <p:nvPicPr>
                      <p:cNvPr id="2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613" y="4373563"/>
                        <a:ext cx="4484687" cy="985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1352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14"/>
          <p:cNvPicPr preferRelativeResize="0"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57" b="16875"/>
          <a:stretch>
            <a:fillRect/>
          </a:stretch>
        </p:blipFill>
        <p:spPr bwMode="auto">
          <a:xfrm>
            <a:off x="2927350" y="2133600"/>
            <a:ext cx="24765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Line 18"/>
          <p:cNvSpPr>
            <a:spLocks noChangeShapeType="1"/>
          </p:cNvSpPr>
          <p:nvPr/>
        </p:nvSpPr>
        <p:spPr bwMode="auto">
          <a:xfrm>
            <a:off x="1990725" y="4581525"/>
            <a:ext cx="4587875" cy="1588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graphicFrame>
        <p:nvGraphicFramePr>
          <p:cNvPr id="4116" name="Object 20"/>
          <p:cNvGraphicFramePr>
            <a:graphicFrameLocks noChangeAspect="1"/>
          </p:cNvGraphicFramePr>
          <p:nvPr/>
        </p:nvGraphicFramePr>
        <p:xfrm>
          <a:off x="4727575" y="2278063"/>
          <a:ext cx="792163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4" imgW="419100" imgH="228600" progId="Equation.DSMT4">
                  <p:embed/>
                </p:oleObj>
              </mc:Choice>
              <mc:Fallback>
                <p:oleObj name="Equation" r:id="rId4" imgW="419100" imgH="228600" progId="Equation.DSMT4">
                  <p:embed/>
                  <p:pic>
                    <p:nvPicPr>
                      <p:cNvPr id="4116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5" y="2278063"/>
                        <a:ext cx="792163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7" name="Object 21"/>
          <p:cNvGraphicFramePr>
            <a:graphicFrameLocks noChangeAspect="1"/>
          </p:cNvGraphicFramePr>
          <p:nvPr/>
        </p:nvGraphicFramePr>
        <p:xfrm>
          <a:off x="5662613" y="4062413"/>
          <a:ext cx="649287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6" imgW="330057" imgH="203112" progId="Equation.DSMT4">
                  <p:embed/>
                </p:oleObj>
              </mc:Choice>
              <mc:Fallback>
                <p:oleObj name="Equation" r:id="rId6" imgW="330057" imgH="203112" progId="Equation.DSMT4">
                  <p:embed/>
                  <p:pic>
                    <p:nvPicPr>
                      <p:cNvPr id="4117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2613" y="4062413"/>
                        <a:ext cx="649287" cy="398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8" name="Oval 22"/>
          <p:cNvSpPr>
            <a:spLocks noChangeArrowheads="1"/>
          </p:cNvSpPr>
          <p:nvPr/>
        </p:nvSpPr>
        <p:spPr bwMode="auto">
          <a:xfrm flipV="1">
            <a:off x="4222750" y="4508500"/>
            <a:ext cx="144463" cy="1460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4295775" y="4868863"/>
            <a:ext cx="2305050" cy="287337"/>
            <a:chOff x="2744" y="2994"/>
            <a:chExt cx="1704" cy="163"/>
          </a:xfrm>
        </p:grpSpPr>
        <p:sp>
          <p:nvSpPr>
            <p:cNvPr id="12319" name="Line 43"/>
            <p:cNvSpPr>
              <a:spLocks noChangeShapeType="1"/>
            </p:cNvSpPr>
            <p:nvPr/>
          </p:nvSpPr>
          <p:spPr bwMode="auto">
            <a:xfrm rot="5400000" flipH="1">
              <a:off x="4313" y="3022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20" name="Line 44"/>
            <p:cNvSpPr>
              <a:spLocks noChangeShapeType="1"/>
            </p:cNvSpPr>
            <p:nvPr/>
          </p:nvSpPr>
          <p:spPr bwMode="auto">
            <a:xfrm rot="5400000" flipH="1">
              <a:off x="4203" y="3022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21" name="Line 45"/>
            <p:cNvSpPr>
              <a:spLocks noChangeShapeType="1"/>
            </p:cNvSpPr>
            <p:nvPr/>
          </p:nvSpPr>
          <p:spPr bwMode="auto">
            <a:xfrm rot="5400000" flipH="1">
              <a:off x="4086" y="3022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22" name="Line 46"/>
            <p:cNvSpPr>
              <a:spLocks noChangeShapeType="1"/>
            </p:cNvSpPr>
            <p:nvPr/>
          </p:nvSpPr>
          <p:spPr bwMode="auto">
            <a:xfrm rot="5400000" flipH="1">
              <a:off x="3950" y="3013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23" name="Line 47"/>
            <p:cNvSpPr>
              <a:spLocks noChangeShapeType="1"/>
            </p:cNvSpPr>
            <p:nvPr/>
          </p:nvSpPr>
          <p:spPr bwMode="auto">
            <a:xfrm rot="5400000" flipH="1">
              <a:off x="3840" y="3013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24" name="Line 48"/>
            <p:cNvSpPr>
              <a:spLocks noChangeShapeType="1"/>
            </p:cNvSpPr>
            <p:nvPr/>
          </p:nvSpPr>
          <p:spPr bwMode="auto">
            <a:xfrm rot="5400000" flipH="1">
              <a:off x="3723" y="3013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25" name="Line 49"/>
            <p:cNvSpPr>
              <a:spLocks noChangeShapeType="1"/>
            </p:cNvSpPr>
            <p:nvPr/>
          </p:nvSpPr>
          <p:spPr bwMode="auto">
            <a:xfrm rot="5400000" flipH="1">
              <a:off x="3587" y="3013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26" name="Line 50"/>
            <p:cNvSpPr>
              <a:spLocks noChangeShapeType="1"/>
            </p:cNvSpPr>
            <p:nvPr/>
          </p:nvSpPr>
          <p:spPr bwMode="auto">
            <a:xfrm rot="5400000" flipH="1">
              <a:off x="3477" y="3013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27" name="Line 51"/>
            <p:cNvSpPr>
              <a:spLocks noChangeShapeType="1"/>
            </p:cNvSpPr>
            <p:nvPr/>
          </p:nvSpPr>
          <p:spPr bwMode="auto">
            <a:xfrm rot="5400000" flipH="1">
              <a:off x="3360" y="3013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28" name="Line 52"/>
            <p:cNvSpPr>
              <a:spLocks noChangeShapeType="1"/>
            </p:cNvSpPr>
            <p:nvPr/>
          </p:nvSpPr>
          <p:spPr bwMode="auto">
            <a:xfrm rot="5400000" flipH="1">
              <a:off x="3224" y="3022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29" name="Line 53"/>
            <p:cNvSpPr>
              <a:spLocks noChangeShapeType="1"/>
            </p:cNvSpPr>
            <p:nvPr/>
          </p:nvSpPr>
          <p:spPr bwMode="auto">
            <a:xfrm rot="5400000" flipH="1">
              <a:off x="3088" y="3013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30" name="Line 54"/>
            <p:cNvSpPr>
              <a:spLocks noChangeShapeType="1"/>
            </p:cNvSpPr>
            <p:nvPr/>
          </p:nvSpPr>
          <p:spPr bwMode="auto">
            <a:xfrm rot="5400000" flipH="1">
              <a:off x="2978" y="3013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31" name="Line 55"/>
            <p:cNvSpPr>
              <a:spLocks noChangeShapeType="1"/>
            </p:cNvSpPr>
            <p:nvPr/>
          </p:nvSpPr>
          <p:spPr bwMode="auto">
            <a:xfrm rot="5400000" flipH="1">
              <a:off x="2861" y="3013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12332" name="Line 56"/>
            <p:cNvSpPr>
              <a:spLocks noChangeShapeType="1"/>
            </p:cNvSpPr>
            <p:nvPr/>
          </p:nvSpPr>
          <p:spPr bwMode="auto">
            <a:xfrm rot="5400000" flipH="1">
              <a:off x="2725" y="3013"/>
              <a:ext cx="154" cy="1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1774825" y="2349500"/>
            <a:ext cx="4953000" cy="3089275"/>
            <a:chOff x="1474" y="1661"/>
            <a:chExt cx="3120" cy="1946"/>
          </a:xfrm>
        </p:grpSpPr>
        <p:grpSp>
          <p:nvGrpSpPr>
            <p:cNvPr id="12314" name="Group 62"/>
            <p:cNvGrpSpPr>
              <a:grpSpLocks/>
            </p:cNvGrpSpPr>
            <p:nvPr/>
          </p:nvGrpSpPr>
          <p:grpSpPr bwMode="auto">
            <a:xfrm>
              <a:off x="1474" y="1661"/>
              <a:ext cx="3120" cy="1946"/>
              <a:chOff x="1474" y="1661"/>
              <a:chExt cx="3120" cy="1946"/>
            </a:xfrm>
          </p:grpSpPr>
          <p:pic>
            <p:nvPicPr>
              <p:cNvPr id="12316" name="Picture 17"/>
              <p:cNvPicPr preferRelativeResize="0"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7625"/>
              <a:stretch>
                <a:fillRect/>
              </a:stretch>
            </p:blipFill>
            <p:spPr bwMode="auto">
              <a:xfrm>
                <a:off x="1474" y="1661"/>
                <a:ext cx="3120" cy="19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317" name="Text Box 23"/>
              <p:cNvSpPr txBox="1">
                <a:spLocks noChangeArrowheads="1"/>
              </p:cNvSpPr>
              <p:nvPr/>
            </p:nvSpPr>
            <p:spPr bwMode="auto">
              <a:xfrm>
                <a:off x="2835" y="2976"/>
                <a:ext cx="160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6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4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ru-RU" sz="1000" b="0" i="0" u="none" strike="noStrike" kern="120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1</a:t>
                </a:r>
                <a:endParaRPr kumimoji="0" lang="ru-RU" altLang="ru-RU" sz="10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318" name="Text Box 60"/>
              <p:cNvSpPr txBox="1">
                <a:spLocks noChangeArrowheads="1"/>
              </p:cNvSpPr>
              <p:nvPr/>
            </p:nvSpPr>
            <p:spPr bwMode="auto">
              <a:xfrm>
                <a:off x="2880" y="3203"/>
                <a:ext cx="149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6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4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ts val="1000"/>
                  </a:spcBef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panose="05040102010807070707" pitchFamily="18" charset="2"/>
                  <a:buChar char=""/>
                  <a:defRPr sz="1200">
                    <a:solidFill>
                      <a:srgbClr val="404040"/>
                    </a:solidFill>
                    <a:latin typeface="Trebuchet MS" panose="020B0603020202020204" pitchFamily="34" charset="0"/>
                  </a:defRPr>
                </a:lvl9pPr>
              </a:lstStyle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ru-RU" sz="800" b="0" i="0" u="none" strike="noStrike" kern="120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0</a:t>
                </a:r>
                <a:endParaRPr kumimoji="0" lang="ru-RU" altLang="ru-RU" sz="8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315" name="Text Box 67"/>
            <p:cNvSpPr txBox="1">
              <a:spLocks noChangeArrowheads="1"/>
            </p:cNvSpPr>
            <p:nvPr/>
          </p:nvSpPr>
          <p:spPr bwMode="auto">
            <a:xfrm>
              <a:off x="3107" y="3249"/>
              <a:ext cx="16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0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</a:t>
              </a:r>
              <a:endParaRPr kumimoji="0" lang="ru-RU" altLang="ru-RU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2297" name="Text Box 70"/>
          <p:cNvSpPr txBox="1">
            <a:spLocks noChangeArrowheads="1"/>
          </p:cNvSpPr>
          <p:nvPr/>
        </p:nvSpPr>
        <p:spPr bwMode="auto">
          <a:xfrm>
            <a:off x="2881313" y="500063"/>
            <a:ext cx="5976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Решить неравенство </a:t>
            </a:r>
          </a:p>
        </p:txBody>
      </p:sp>
      <p:graphicFrame>
        <p:nvGraphicFramePr>
          <p:cNvPr id="12298" name="Object 71"/>
          <p:cNvGraphicFramePr>
            <a:graphicFrameLocks noChangeAspect="1"/>
          </p:cNvGraphicFramePr>
          <p:nvPr/>
        </p:nvGraphicFramePr>
        <p:xfrm>
          <a:off x="6596063" y="501650"/>
          <a:ext cx="1071562" cy="51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9" imgW="393529" imgH="190417" progId="Equation.DSMT4">
                  <p:embed/>
                </p:oleObj>
              </mc:Choice>
              <mc:Fallback>
                <p:oleObj name="Equation" r:id="rId9" imgW="393529" imgH="190417" progId="Equation.DSMT4">
                  <p:embed/>
                  <p:pic>
                    <p:nvPicPr>
                      <p:cNvPr id="12298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6063" y="501650"/>
                        <a:ext cx="1071562" cy="519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68" name="Text Box 72"/>
          <p:cNvSpPr txBox="1">
            <a:spLocks noChangeArrowheads="1"/>
          </p:cNvSpPr>
          <p:nvPr/>
        </p:nvSpPr>
        <p:spPr bwMode="auto">
          <a:xfrm>
            <a:off x="1881188" y="1071563"/>
            <a:ext cx="8572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22313" indent="-722313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722313" marR="0" lvl="0" indent="-722313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каких х график функции  лежит </a:t>
            </a:r>
            <a:r>
              <a:rPr kumimoji="0" lang="en-US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         </a:t>
            </a:r>
            <a:r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прямой </a:t>
            </a:r>
            <a:r>
              <a:rPr kumimoji="0" lang="en-US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</a:t>
            </a:r>
            <a:r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</a:t>
            </a:r>
            <a:r>
              <a:rPr kumimoji="0" lang="en-US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  <a:endParaRPr kumimoji="0" lang="ru-RU" altLang="ru-RU" sz="24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4169" name="Object 73"/>
          <p:cNvGraphicFramePr>
            <a:graphicFrameLocks noChangeAspect="1"/>
          </p:cNvGraphicFramePr>
          <p:nvPr/>
        </p:nvGraphicFramePr>
        <p:xfrm>
          <a:off x="7310438" y="1071563"/>
          <a:ext cx="92075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11" imgW="419100" imgH="228600" progId="Equation.DSMT4">
                  <p:embed/>
                </p:oleObj>
              </mc:Choice>
              <mc:Fallback>
                <p:oleObj name="Equation" r:id="rId11" imgW="419100" imgH="228600" progId="Equation.DSMT4">
                  <p:embed/>
                  <p:pic>
                    <p:nvPicPr>
                      <p:cNvPr id="4169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0438" y="1071563"/>
                        <a:ext cx="920750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70" name="Object 74"/>
          <p:cNvGraphicFramePr>
            <a:graphicFrameLocks noChangeAspect="1"/>
          </p:cNvGraphicFramePr>
          <p:nvPr/>
        </p:nvGraphicFramePr>
        <p:xfrm>
          <a:off x="1952625" y="1500188"/>
          <a:ext cx="642938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3" imgW="330057" imgH="203112" progId="Equation.DSMT4">
                  <p:embed/>
                </p:oleObj>
              </mc:Choice>
              <mc:Fallback>
                <p:oleObj name="Equation" r:id="rId13" imgW="330057" imgH="203112" progId="Equation.DSMT4">
                  <p:embed/>
                  <p:pic>
                    <p:nvPicPr>
                      <p:cNvPr id="4170" name="Object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25" y="1500188"/>
                        <a:ext cx="642938" cy="39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72" name="Text Box 76"/>
          <p:cNvSpPr txBox="1">
            <a:spLocks noChangeArrowheads="1"/>
          </p:cNvSpPr>
          <p:nvPr/>
        </p:nvSpPr>
        <p:spPr bwMode="auto">
          <a:xfrm>
            <a:off x="8167688" y="1143000"/>
            <a:ext cx="846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выше</a:t>
            </a:r>
          </a:p>
        </p:txBody>
      </p:sp>
      <p:sp>
        <p:nvSpPr>
          <p:cNvPr id="4173" name="Rectangle 77"/>
          <p:cNvSpPr>
            <a:spLocks noChangeArrowheads="1"/>
          </p:cNvSpPr>
          <p:nvPr/>
        </p:nvSpPr>
        <p:spPr bwMode="auto">
          <a:xfrm>
            <a:off x="6024563" y="2286000"/>
            <a:ext cx="3816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График функции              лежит </a:t>
            </a:r>
            <a:r>
              <a:rPr kumimoji="0" lang="en-US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 ы ш е </a:t>
            </a:r>
            <a:r>
              <a:rPr kumimoji="0" lang="en-US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прямой                             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</a:t>
            </a:r>
            <a:r>
              <a:rPr kumimoji="0" lang="en-US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x&gt;0.</a:t>
            </a:r>
            <a:endParaRPr kumimoji="0" lang="ru-RU" altLang="ru-RU" sz="24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4174" name="Object 78"/>
          <p:cNvGraphicFramePr>
            <a:graphicFrameLocks noChangeAspect="1"/>
          </p:cNvGraphicFramePr>
          <p:nvPr/>
        </p:nvGraphicFramePr>
        <p:xfrm>
          <a:off x="9239250" y="2286000"/>
          <a:ext cx="80645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15" imgW="419100" imgH="228600" progId="Equation.DSMT4">
                  <p:embed/>
                </p:oleObj>
              </mc:Choice>
              <mc:Fallback>
                <p:oleObj name="Equation" r:id="rId15" imgW="419100" imgH="228600" progId="Equation.DSMT4">
                  <p:embed/>
                  <p:pic>
                    <p:nvPicPr>
                      <p:cNvPr id="4174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39250" y="2286000"/>
                        <a:ext cx="806450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75" name="Object 79"/>
          <p:cNvGraphicFramePr>
            <a:graphicFrameLocks noChangeAspect="1"/>
          </p:cNvGraphicFramePr>
          <p:nvPr/>
        </p:nvGraphicFramePr>
        <p:xfrm>
          <a:off x="9625013" y="2814638"/>
          <a:ext cx="531812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16" imgW="330057" imgH="203112" progId="Equation.DSMT4">
                  <p:embed/>
                </p:oleObj>
              </mc:Choice>
              <mc:Fallback>
                <p:oleObj name="Equation" r:id="rId16" imgW="330057" imgH="203112" progId="Equation.DSMT4">
                  <p:embed/>
                  <p:pic>
                    <p:nvPicPr>
                      <p:cNvPr id="4175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5013" y="2814638"/>
                        <a:ext cx="531812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76" name="Text Box 80"/>
          <p:cNvSpPr txBox="1">
            <a:spLocks noChangeArrowheads="1"/>
          </p:cNvSpPr>
          <p:nvPr/>
        </p:nvSpPr>
        <p:spPr bwMode="auto">
          <a:xfrm>
            <a:off x="6816725" y="3644900"/>
            <a:ext cx="32400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Значит, неравенство          верно при </a:t>
            </a:r>
          </a:p>
        </p:txBody>
      </p:sp>
      <p:graphicFrame>
        <p:nvGraphicFramePr>
          <p:cNvPr id="4177" name="Object 81"/>
          <p:cNvGraphicFramePr>
            <a:graphicFrameLocks noChangeAspect="1"/>
          </p:cNvGraphicFramePr>
          <p:nvPr/>
        </p:nvGraphicFramePr>
        <p:xfrm>
          <a:off x="9525000" y="3571875"/>
          <a:ext cx="928688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17" imgW="393529" imgH="190417" progId="Equation.DSMT4">
                  <p:embed/>
                </p:oleObj>
              </mc:Choice>
              <mc:Fallback>
                <p:oleObj name="Equation" r:id="rId17" imgW="393529" imgH="190417" progId="Equation.DSMT4">
                  <p:embed/>
                  <p:pic>
                    <p:nvPicPr>
                      <p:cNvPr id="4177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0" y="3571875"/>
                        <a:ext cx="928688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78" name="Object 82"/>
          <p:cNvGraphicFramePr>
            <a:graphicFrameLocks noChangeAspect="1"/>
          </p:cNvGraphicFramePr>
          <p:nvPr/>
        </p:nvGraphicFramePr>
        <p:xfrm>
          <a:off x="8524875" y="4143375"/>
          <a:ext cx="1401763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18" imgW="710891" imgH="253890" progId="Equation.DSMT4">
                  <p:embed/>
                </p:oleObj>
              </mc:Choice>
              <mc:Fallback>
                <p:oleObj name="Equation" r:id="rId18" imgW="710891" imgH="253890" progId="Equation.DSMT4">
                  <p:embed/>
                  <p:pic>
                    <p:nvPicPr>
                      <p:cNvPr id="4178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4875" y="4143375"/>
                        <a:ext cx="1401763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79" name="Text Box 83"/>
          <p:cNvSpPr txBox="1">
            <a:spLocks noChangeArrowheads="1"/>
          </p:cNvSpPr>
          <p:nvPr/>
        </p:nvSpPr>
        <p:spPr bwMode="auto">
          <a:xfrm>
            <a:off x="6816725" y="4941888"/>
            <a:ext cx="28082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Ответ</a:t>
            </a:r>
            <a:r>
              <a:rPr kumimoji="0" lang="en-US" alt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 </a:t>
            </a:r>
            <a:endParaRPr kumimoji="0" lang="ru-RU" altLang="ru-RU" sz="24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4180" name="Object 84"/>
          <p:cNvGraphicFramePr>
            <a:graphicFrameLocks noChangeAspect="1"/>
          </p:cNvGraphicFramePr>
          <p:nvPr/>
        </p:nvGraphicFramePr>
        <p:xfrm>
          <a:off x="8167688" y="4929188"/>
          <a:ext cx="10715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20" imgW="482391" imgH="253890" progId="Equation.DSMT4">
                  <p:embed/>
                </p:oleObj>
              </mc:Choice>
              <mc:Fallback>
                <p:oleObj name="Equation" r:id="rId20" imgW="482391" imgH="253890" progId="Equation.DSMT4">
                  <p:embed/>
                  <p:pic>
                    <p:nvPicPr>
                      <p:cNvPr id="4180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7688" y="4929188"/>
                        <a:ext cx="1071562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81" name="Rectangle 85"/>
          <p:cNvSpPr>
            <a:spLocks noChangeArrowheads="1"/>
          </p:cNvSpPr>
          <p:nvPr/>
        </p:nvSpPr>
        <p:spPr bwMode="auto">
          <a:xfrm>
            <a:off x="2640013" y="5214938"/>
            <a:ext cx="68659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?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При каких </a:t>
            </a:r>
            <a:r>
              <a:rPr kumimoji="0" lang="ru-RU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х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верно неравенство             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?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+mn-ea"/>
                <a:cs typeface="+mn-cs"/>
              </a:rPr>
              <a:t>    </a:t>
            </a:r>
          </a:p>
        </p:txBody>
      </p:sp>
      <p:graphicFrame>
        <p:nvGraphicFramePr>
          <p:cNvPr id="4182" name="Object 86"/>
          <p:cNvGraphicFramePr>
            <a:graphicFrameLocks noChangeAspect="1"/>
          </p:cNvGraphicFramePr>
          <p:nvPr/>
        </p:nvGraphicFramePr>
        <p:xfrm>
          <a:off x="7953375" y="5592763"/>
          <a:ext cx="8572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22" imgW="380835" imgH="190417" progId="Equation.DSMT4">
                  <p:embed/>
                </p:oleObj>
              </mc:Choice>
              <mc:Fallback>
                <p:oleObj name="Equation" r:id="rId22" imgW="380835" imgH="190417" progId="Equation.DSMT4">
                  <p:embed/>
                  <p:pic>
                    <p:nvPicPr>
                      <p:cNvPr id="4182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3375" y="5592763"/>
                        <a:ext cx="85725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93D197-6862-4839-8ED2-7789E9AA2FD2}" type="datetime1"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31/05/21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04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1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3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4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4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70" decel="100000"/>
                                        <p:tgtEl>
                                          <p:spTgt spid="41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770" decel="100000"/>
                                        <p:tgtEl>
                                          <p:spTgt spid="41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4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4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70" decel="100000"/>
                                        <p:tgtEl>
                                          <p:spTgt spid="41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770" decel="100000"/>
                                        <p:tgtEl>
                                          <p:spTgt spid="41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6" dur="770" fill="hold"/>
                                        <p:tgtEl>
                                          <p:spTgt spid="4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4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4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4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4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4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4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4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4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4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8" grpId="0" animBg="1"/>
      <p:bldP spid="4168" grpId="0"/>
      <p:bldP spid="4172" grpId="0"/>
      <p:bldP spid="4172" grpId="1"/>
      <p:bldP spid="4173" grpId="0"/>
      <p:bldP spid="4176" grpId="0"/>
      <p:bldP spid="4179" grpId="0"/>
      <p:bldP spid="41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938" y="1120775"/>
            <a:ext cx="381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1833563"/>
            <a:ext cx="3971925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2024063" y="214313"/>
            <a:ext cx="76327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Простейшие показательные неравенства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667000" y="2133600"/>
            <a:ext cx="2997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Определение</a:t>
            </a:r>
            <a:r>
              <a:rPr kumimoji="0" lang="en-US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  <a:endParaRPr kumimoji="0" lang="ru-RU" altLang="ru-RU" sz="28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92088" y="2781300"/>
            <a:ext cx="768985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Неравенство, содержащее неизвестную в показателе степени, называется </a:t>
            </a:r>
            <a:r>
              <a:rPr kumimoji="0" lang="ru-RU" altLang="ru-RU" sz="2400" b="1" i="1" u="sng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показательным неравенством.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166938" y="4714875"/>
            <a:ext cx="3214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Определение</a:t>
            </a:r>
            <a:r>
              <a:rPr kumimoji="0" lang="en-US" altLang="ru-RU" sz="2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  <a:endParaRPr kumimoji="0" lang="ru-RU" altLang="ru-RU" sz="28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407988" y="5287963"/>
            <a:ext cx="82931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Неравенство   в и д а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называется </a:t>
            </a:r>
            <a:r>
              <a:rPr kumimoji="0" lang="ru-RU" altLang="ru-RU" sz="2400" b="1" i="1" u="sng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простейшим показательным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1" u="sng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неравенством</a:t>
            </a:r>
            <a:r>
              <a:rPr kumimoji="0" lang="ru-RU" altLang="ru-RU" sz="2400" b="0" i="1" u="sng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</p:txBody>
      </p:sp>
      <p:graphicFrame>
        <p:nvGraphicFramePr>
          <p:cNvPr id="6157" name="Object 13"/>
          <p:cNvGraphicFramePr>
            <a:graphicFrameLocks noChangeAspect="1"/>
          </p:cNvGraphicFramePr>
          <p:nvPr/>
        </p:nvGraphicFramePr>
        <p:xfrm>
          <a:off x="4492625" y="5287963"/>
          <a:ext cx="3500438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5" imgW="1460500" imgH="228600" progId="Equation.DSMT4">
                  <p:embed/>
                </p:oleObj>
              </mc:Choice>
              <mc:Fallback>
                <p:oleObj name="Equation" r:id="rId5" imgW="1460500" imgH="228600" progId="Equation.DSMT4">
                  <p:embed/>
                  <p:pic>
                    <p:nvPicPr>
                      <p:cNvPr id="6157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25" y="5287963"/>
                        <a:ext cx="3500438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C06940-2753-4C0B-9A92-4157CC5A88FF}" type="datetime1"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31/05/21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411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61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6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6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6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6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6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6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6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Широкоэкранный</PresentationFormat>
  <Paragraphs>25</Paragraphs>
  <Slides>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 3</vt:lpstr>
      <vt:lpstr>Аспект</vt:lpstr>
      <vt:lpstr>1_Аспект</vt:lpstr>
      <vt:lpstr>Microsoft Equation 3.0</vt:lpstr>
      <vt:lpstr>Equation</vt:lpstr>
      <vt:lpstr>Презентация PowerPoint</vt:lpstr>
      <vt:lpstr>  Решить уравнение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голованова</dc:creator>
  <cp:lastModifiedBy>Ольга голованова</cp:lastModifiedBy>
  <cp:revision>1</cp:revision>
  <dcterms:created xsi:type="dcterms:W3CDTF">2021-05-31T07:10:08Z</dcterms:created>
  <dcterms:modified xsi:type="dcterms:W3CDTF">2021-05-31T07:10:34Z</dcterms:modified>
</cp:coreProperties>
</file>