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F34F0"/>
    <a:srgbClr val="488E44"/>
    <a:srgbClr val="281B77"/>
    <a:srgbClr val="190A8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D2AA36-5654-4342-9CB3-A08518CFEB2E}" type="datetimeFigureOut">
              <a:rPr lang="ru-RU" smtClean="0"/>
              <a:pPr/>
              <a:t>01.06.2021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D55E08-9706-4FB8-AC49-5892EFA579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78952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186975"/>
      </p:ext>
    </p:extLst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5580935"/>
      </p:ext>
    </p:extLst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9314304"/>
      </p:ext>
    </p:extLst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4106197"/>
      </p:ext>
    </p:extLst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4500259"/>
      </p:ext>
    </p:extLst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9131025"/>
      </p:ext>
    </p:extLst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0759057"/>
      </p:ext>
    </p:extLst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8790546"/>
      </p:ext>
    </p:extLst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3039269"/>
      </p:ext>
    </p:extLst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6949321"/>
      </p:ext>
    </p:extLst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2897273"/>
      </p:ext>
    </p:extLst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1000">
              <a:srgbClr val="92D050"/>
            </a:gs>
            <a:gs pos="0">
              <a:srgbClr val="00B050"/>
            </a:gs>
            <a:gs pos="44000">
              <a:srgbClr val="FFFF00"/>
            </a:gs>
            <a:gs pos="73000">
              <a:srgbClr val="FFC000"/>
            </a:gs>
            <a:gs pos="100000">
              <a:srgbClr val="FF0000"/>
            </a:gs>
          </a:gsLst>
          <a:lin ang="36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7521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>
    <p:wheel spokes="1"/>
  </p:transition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412776"/>
            <a:ext cx="7772400" cy="2308816"/>
          </a:xfrm>
        </p:spPr>
        <p:txBody>
          <a:bodyPr>
            <a:normAutofit/>
          </a:bodyPr>
          <a:lstStyle/>
          <a:p>
            <a:r>
              <a:rPr lang="ru-RU" sz="6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на тему: </a:t>
            </a:r>
            <a:br>
              <a:rPr lang="ru-RU" sz="6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«Распорядок дня»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5013176"/>
            <a:ext cx="7992888" cy="1087530"/>
          </a:xfrm>
        </p:spPr>
        <p:txBody>
          <a:bodyPr>
            <a:normAutofit/>
          </a:bodyPr>
          <a:lstStyle/>
          <a:p>
            <a:pPr lvl="0" algn="r" defTabSz="914400">
              <a:spcBef>
                <a:spcPts val="1000"/>
              </a:spcBef>
            </a:pP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Автор: учитель физической культуры ГБОУ СОШ №184</a:t>
            </a:r>
          </a:p>
          <a:p>
            <a:pPr lvl="0" algn="r" defTabSz="914400">
              <a:spcBef>
                <a:spcPts val="1000"/>
              </a:spcBef>
            </a:pP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Кузьмина Мария Васильевна</a:t>
            </a:r>
          </a:p>
        </p:txBody>
      </p:sp>
    </p:spTree>
  </p:cSld>
  <p:clrMapOvr>
    <a:masterClrMapping/>
  </p:clrMapOvr>
  <p:transition spd="med">
    <p:wheel spokes="1"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115616" y="2132856"/>
            <a:ext cx="650205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7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>
    <p:wheel spokes="1"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4151" y="1556792"/>
            <a:ext cx="3876623" cy="5184576"/>
          </a:xfrm>
        </p:spPr>
        <p:txBody>
          <a:bodyPr>
            <a:noAutofit/>
          </a:bodyPr>
          <a:lstStyle/>
          <a:p>
            <a:pPr algn="l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Неукоснительное соблюдение чередования  труда, отдыха, сна и питания значительно облегчает деятельность и позволяет правильно использовать возможности организма, сохраняя здоровье человека.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httpblog.astulov.ru20150920полезная-статья-о-режиме-дн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11939" y="1340768"/>
            <a:ext cx="4540740" cy="525658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08681" y="32405"/>
            <a:ext cx="864399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Распорядок дня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, а тем более </a:t>
            </a:r>
            <a:r>
              <a:rPr lang="ru-RU" sz="3200" b="1" u="sng" dirty="0">
                <a:latin typeface="Times New Roman" pitchFamily="18" charset="0"/>
                <a:cs typeface="Times New Roman" pitchFamily="18" charset="0"/>
              </a:rPr>
              <a:t>правильный режим дня - важная составляющая здорового образа жизни.</a:t>
            </a:r>
            <a:endParaRPr lang="ru-RU" sz="3200" dirty="0"/>
          </a:p>
        </p:txBody>
      </p:sp>
    </p:spTree>
  </p:cSld>
  <p:clrMapOvr>
    <a:masterClrMapping/>
  </p:clrMapOvr>
  <p:transition spd="med">
    <p:wheel spokes="1"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196752"/>
            <a:ext cx="8431088" cy="4608512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ru-RU" sz="17600" b="1" dirty="0" smtClean="0">
                <a:latin typeface="Times New Roman" pitchFamily="18" charset="0"/>
                <a:cs typeface="Times New Roman" pitchFamily="18" charset="0"/>
              </a:rPr>
              <a:t>Распорядок дня в обязательном порядке предусматривает:</a:t>
            </a:r>
          </a:p>
          <a:p>
            <a:pPr algn="l"/>
            <a:endParaRPr lang="ru-RU" sz="17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19200" dirty="0" smtClean="0">
                <a:latin typeface="Times New Roman" pitchFamily="18" charset="0"/>
                <a:cs typeface="Times New Roman" pitchFamily="18" charset="0"/>
              </a:rPr>
              <a:t>· </a:t>
            </a:r>
            <a:r>
              <a:rPr lang="ru-RU" sz="16000" dirty="0" smtClean="0">
                <a:latin typeface="Times New Roman" pitchFamily="18" charset="0"/>
                <a:cs typeface="Times New Roman" pitchFamily="18" charset="0"/>
              </a:rPr>
              <a:t>полноценное питание;</a:t>
            </a:r>
          </a:p>
          <a:p>
            <a:pPr algn="l"/>
            <a:r>
              <a:rPr lang="ru-RU" sz="16000" dirty="0" smtClean="0">
                <a:latin typeface="Times New Roman" pitchFamily="18" charset="0"/>
                <a:cs typeface="Times New Roman" pitchFamily="18" charset="0"/>
              </a:rPr>
              <a:t>· физические нагрузки;</a:t>
            </a:r>
          </a:p>
          <a:p>
            <a:pPr algn="l"/>
            <a:r>
              <a:rPr lang="ru-RU" sz="16000" dirty="0" smtClean="0">
                <a:latin typeface="Times New Roman" pitchFamily="18" charset="0"/>
                <a:cs typeface="Times New Roman" pitchFamily="18" charset="0"/>
              </a:rPr>
              <a:t>· обучение;</a:t>
            </a:r>
          </a:p>
          <a:p>
            <a:pPr algn="l"/>
            <a:r>
              <a:rPr lang="ru-RU" sz="16000" dirty="0" smtClean="0">
                <a:latin typeface="Times New Roman" pitchFamily="18" charset="0"/>
                <a:cs typeface="Times New Roman" pitchFamily="18" charset="0"/>
              </a:rPr>
              <a:t>· соблюдение гигиенических норм;</a:t>
            </a:r>
          </a:p>
          <a:p>
            <a:pPr algn="l"/>
            <a:r>
              <a:rPr lang="ru-RU" sz="16000" dirty="0" smtClean="0">
                <a:latin typeface="Times New Roman" pitchFamily="18" charset="0"/>
                <a:cs typeface="Times New Roman" pitchFamily="18" charset="0"/>
              </a:rPr>
              <a:t>· сон.</a:t>
            </a:r>
          </a:p>
        </p:txBody>
      </p:sp>
    </p:spTree>
  </p:cSld>
  <p:clrMapOvr>
    <a:masterClrMapping/>
  </p:clrMapOvr>
  <p:transition spd="med">
    <p:wheel spokes="1"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41834" y="116632"/>
            <a:ext cx="8676456" cy="1296144"/>
          </a:xfrm>
        </p:spPr>
        <p:txBody>
          <a:bodyPr>
            <a:noAutofit/>
          </a:bodyPr>
          <a:lstStyle/>
          <a:p>
            <a:pPr lvl="0">
              <a:spcBef>
                <a:spcPts val="750"/>
              </a:spcBef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Полноценное питание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ea typeface="+mn-ea"/>
                <a:cs typeface="Times New Roman" pitchFamily="18" charset="0"/>
              </a:rPr>
              <a:t>Значение распорядка дня для школьника в рамках приема пищи – колоссальное.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Рисунок т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3895" y="1556792"/>
            <a:ext cx="4888145" cy="5214974"/>
          </a:xfrm>
        </p:spPr>
      </p:pic>
      <p:sp>
        <p:nvSpPr>
          <p:cNvPr id="3" name="Подзаголовок 2"/>
          <p:cNvSpPr>
            <a:spLocks noGrp="1"/>
          </p:cNvSpPr>
          <p:nvPr>
            <p:ph type="body" sz="half" idx="2"/>
          </p:nvPr>
        </p:nvSpPr>
        <p:spPr>
          <a:xfrm>
            <a:off x="5148064" y="1556792"/>
            <a:ext cx="3786214" cy="3732446"/>
          </a:xfrm>
        </p:spPr>
        <p:txBody>
          <a:bodyPr>
            <a:no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итание должно включать в себя: завтрак, обед, полдник, ужин и второй ужин.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Все блюда должны быть питательными и полезными.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Ребенок должен есть в одно и то же время – это обеспечивает нормальную работу желудочно-кишечного тракта. </a:t>
            </a:r>
          </a:p>
        </p:txBody>
      </p:sp>
    </p:spTree>
  </p:cSld>
  <p:clrMapOvr>
    <a:masterClrMapping/>
  </p:clrMapOvr>
  <p:transition spd="med">
    <p:wheel spokes="1"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5500694" y="500042"/>
            <a:ext cx="3286148" cy="1714512"/>
          </a:xfrm>
        </p:spPr>
        <p:txBody>
          <a:bodyPr/>
          <a:lstStyle/>
          <a:p>
            <a:pPr lvl="0"/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Рисунок я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553" y="1556792"/>
            <a:ext cx="5072098" cy="521497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67544" y="30165"/>
            <a:ext cx="8319298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latin typeface="Times New Roman" pitchFamily="18" charset="0"/>
                <a:ea typeface="+mj-ea"/>
                <a:cs typeface="Times New Roman" pitchFamily="18" charset="0"/>
              </a:rPr>
              <a:t>Физические </a:t>
            </a:r>
            <a:r>
              <a:rPr lang="ru-RU" sz="32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нагрузки</a:t>
            </a:r>
            <a:endParaRPr lang="ru-RU" sz="3200" b="1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 физическими нагрузками для школьников понимают:</a:t>
            </a: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317914" y="1556792"/>
            <a:ext cx="371474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Выполнение утренней гимнастики;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Выполнение упражнений в перерывах между решением домашних заданий;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Активные игры на улице;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Прогулки на свежем воздухе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>
    <p:wheel spokes="1"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idx="1"/>
          </p:nvPr>
        </p:nvSpPr>
        <p:spPr>
          <a:xfrm>
            <a:off x="163175" y="1772816"/>
            <a:ext cx="3571900" cy="4721166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время с 11:00 до 13:00;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время с 16:00 до 18:00. </a:t>
            </a:r>
          </a:p>
          <a:p>
            <a:pPr>
              <a:lnSpc>
                <a:spcPct val="100000"/>
              </a:lnSpc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Учебный график и период выполнения домашних заданий детьми должен рассчитываться под эти биоритмы.</a:t>
            </a:r>
            <a:endParaRPr lang="ru-RU" sz="2800" dirty="0"/>
          </a:p>
        </p:txBody>
      </p:sp>
      <p:pic>
        <p:nvPicPr>
          <p:cNvPr id="11" name="Рисунок 10" descr="Рисунок и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7904" y="1484784"/>
            <a:ext cx="5286412" cy="500066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79512" y="29696"/>
            <a:ext cx="881480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Биоритмами человека предусматриваются два периода активной трудоспособности: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>
    <p:wheel spokes="1"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idx="1"/>
          </p:nvPr>
        </p:nvSpPr>
        <p:spPr>
          <a:xfrm>
            <a:off x="4389112" y="1815659"/>
            <a:ext cx="4608512" cy="4941168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ним относится утренний туалет, включающий уход за полостью рта и лицом, и вечерний, когда ребенок помимо ухода за полостью рта должен принять душ. </a:t>
            </a:r>
          </a:p>
          <a:p>
            <a:pPr>
              <a:lnSpc>
                <a:spcPct val="120000"/>
              </a:lnSpc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хорошие привычки школьника должно входить мытье рук перед едой и после посещения улицы.</a:t>
            </a:r>
          </a:p>
        </p:txBody>
      </p:sp>
      <p:pic>
        <p:nvPicPr>
          <p:cNvPr id="6" name="Рисунок 5" descr="Рисунок ф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2204864"/>
            <a:ext cx="4248472" cy="455196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7504" y="188640"/>
            <a:ext cx="8856984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Соблюдение гигиены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поддержания состояния собственного здоровья ребенок должен быть приучен к выполнению норм гигиены.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>
    <p:wheel spokes="1"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idx="1"/>
          </p:nvPr>
        </p:nvSpPr>
        <p:spPr>
          <a:xfrm>
            <a:off x="5429288" y="188640"/>
            <a:ext cx="3571900" cy="655272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Распорядок дня школьника должен быть организован так, чтобы засыпал он и просыпался в одно и то же время.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Э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то дает ребенку возможность полноценно выспаться, легко проснуться и быть активным и бодрым в течение дня.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доровый сон для ребенка длится 9-10 часов.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1211612" y="447710"/>
            <a:ext cx="3143272" cy="714380"/>
          </a:xfrm>
        </p:spPr>
        <p:txBody>
          <a:bodyPr/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Сон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  <p:pic>
        <p:nvPicPr>
          <p:cNvPr id="8" name="Рисунок 7" descr="Рисунок с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208" y="1340768"/>
            <a:ext cx="5292080" cy="5292080"/>
          </a:xfrm>
          <a:prstGeom prst="rect">
            <a:avLst/>
          </a:prstGeom>
        </p:spPr>
      </p:pic>
    </p:spTree>
  </p:cSld>
  <p:clrMapOvr>
    <a:masterClrMapping/>
  </p:clrMapOvr>
  <p:transition spd="med">
    <p:wheel spokes="1"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idx="1"/>
          </p:nvPr>
        </p:nvSpPr>
        <p:spPr>
          <a:xfrm>
            <a:off x="4932040" y="106828"/>
            <a:ext cx="4068546" cy="666936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Правильный распорядок дня для школьника начальных классов предполагает меньшее количество часов на выполнение домашних заданий. </a:t>
            </a:r>
          </a:p>
          <a:p>
            <a:pPr>
              <a:lnSpc>
                <a:spcPct val="10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Максимальное время работы </a:t>
            </a:r>
          </a:p>
          <a:p>
            <a:pPr>
              <a:lnSpc>
                <a:spcPct val="100000"/>
              </a:lnSpc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 компьютером для младшего школьника составляет 45 минут. </a:t>
            </a:r>
          </a:p>
          <a:p>
            <a:pPr>
              <a:lnSpc>
                <a:spcPct val="10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Свободное время необходимо выделить на физическую активность, которая детям в этом возрасте очень нужна. </a:t>
            </a:r>
          </a:p>
        </p:txBody>
      </p:sp>
      <p:pic>
        <p:nvPicPr>
          <p:cNvPr id="7" name="Рисунок 6" descr="slide_3.jpg"/>
          <p:cNvPicPr>
            <a:picLocks noChangeAspect="1"/>
          </p:cNvPicPr>
          <p:nvPr/>
        </p:nvPicPr>
        <p:blipFill rotWithShape="1">
          <a:blip r:embed="rId3"/>
          <a:srcRect l="14689" r="6912"/>
          <a:stretch/>
        </p:blipFill>
        <p:spPr>
          <a:xfrm>
            <a:off x="107504" y="155772"/>
            <a:ext cx="4824536" cy="6581226"/>
          </a:xfrm>
          <a:prstGeom prst="rect">
            <a:avLst/>
          </a:prstGeom>
        </p:spPr>
      </p:pic>
    </p:spTree>
  </p:cSld>
  <p:clrMapOvr>
    <a:masterClrMapping/>
  </p:clrMapOvr>
  <p:transition spd="med">
    <p:wheel spokes="1"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246</TotalTime>
  <Words>329</Words>
  <Application>Microsoft Office PowerPoint</Application>
  <PresentationFormat>Экран (4:3)</PresentationFormat>
  <Paragraphs>41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Тема Office</vt:lpstr>
      <vt:lpstr>Презентация на тему:  «Распорядок дня»</vt:lpstr>
      <vt:lpstr>Презентация PowerPoint</vt:lpstr>
      <vt:lpstr>Презентация PowerPoint</vt:lpstr>
      <vt:lpstr>                     Полноценное питание Значение распорядка дня для школьника в рамках приема пищи – колоссальное. 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Спорт, здоровье, красота. Распорядок дня.</dc:title>
  <dc:creator>Персональный</dc:creator>
  <cp:lastModifiedBy>Персональный</cp:lastModifiedBy>
  <cp:revision>47</cp:revision>
  <dcterms:modified xsi:type="dcterms:W3CDTF">2021-06-01T10:55:11Z</dcterms:modified>
</cp:coreProperties>
</file>