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33CAFF"/>
    <a:srgbClr val="5EF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92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42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81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82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82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04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85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53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70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57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51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AF657-8BD3-48B4-8A86-B31C696B22B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55DA6-E7D0-425B-B1BA-BBEBC6BE8E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05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492896"/>
            <a:ext cx="5112568" cy="144016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Проект «Волшебные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краски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»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3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499755" y="346226"/>
            <a:ext cx="3865735" cy="20923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561" y="332656"/>
            <a:ext cx="3096344" cy="30954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2721536"/>
            <a:ext cx="3694841" cy="37277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3551495"/>
            <a:ext cx="3456384" cy="28664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185" y="2996952"/>
            <a:ext cx="1166712" cy="132349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616959">
            <a:off x="7590449" y="5555050"/>
            <a:ext cx="1460214" cy="146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81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32656"/>
            <a:ext cx="6092618" cy="45694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420888"/>
            <a:ext cx="2988332" cy="39844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-103097"/>
            <a:ext cx="2857500" cy="2857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27969">
            <a:off x="6619914" y="4105956"/>
            <a:ext cx="2330095" cy="27402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83868" y="5229200"/>
            <a:ext cx="34923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70C0"/>
                </a:solidFill>
                <a:latin typeface="Franklin Gothic Heavy" pitchFamily="34" charset="0"/>
              </a:rPr>
              <a:t>Смешивание цветов на бумаге.</a:t>
            </a:r>
          </a:p>
          <a:p>
            <a:pPr algn="ctr"/>
            <a:r>
              <a:rPr lang="ru-RU" sz="1400" dirty="0" smtClean="0">
                <a:solidFill>
                  <a:srgbClr val="0070C0"/>
                </a:solidFill>
                <a:latin typeface="Franklin Gothic Heavy" pitchFamily="34" charset="0"/>
              </a:rPr>
              <a:t>Создание переходов из одного цвета в другой.</a:t>
            </a:r>
            <a:endParaRPr lang="ru-RU" sz="1400" dirty="0">
              <a:solidFill>
                <a:srgbClr val="0070C0"/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9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117" y="1068031"/>
            <a:ext cx="6082373" cy="41776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11104" y="476672"/>
            <a:ext cx="46931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Светлота цвета</a:t>
            </a:r>
            <a:endParaRPr lang="ru-RU" sz="48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73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692696"/>
            <a:ext cx="7297458" cy="545021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93685">
            <a:off x="368056" y="590911"/>
            <a:ext cx="2840416" cy="20378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451210" y="52016"/>
            <a:ext cx="1552232" cy="182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39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9656" y="1904680"/>
            <a:ext cx="2353990" cy="12261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5615" y="1500691"/>
            <a:ext cx="2110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Franklin Gothic Heavy" pitchFamily="34" charset="0"/>
              </a:rPr>
              <a:t>Жёлтый цвет</a:t>
            </a:r>
            <a:endParaRPr lang="ru-RU" dirty="0">
              <a:solidFill>
                <a:srgbClr val="FFC000"/>
              </a:solidFill>
              <a:latin typeface="Franklin Gothic Heavy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31843" y="2286120"/>
            <a:ext cx="1745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Franklin Gothic Heavy" pitchFamily="34" charset="0"/>
              </a:rPr>
              <a:t>Красный цвет</a:t>
            </a:r>
            <a:endParaRPr lang="ru-RU" dirty="0">
              <a:solidFill>
                <a:srgbClr val="FF0000"/>
              </a:solidFill>
              <a:latin typeface="Franklin Gothic Heavy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20805" y="3139044"/>
            <a:ext cx="1435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Franklin Gothic Heavy" pitchFamily="34" charset="0"/>
              </a:rPr>
              <a:t>Синий цвет</a:t>
            </a:r>
            <a:endParaRPr lang="ru-RU" dirty="0">
              <a:solidFill>
                <a:srgbClr val="0070C0"/>
              </a:solidFill>
              <a:latin typeface="Franklin Gothic Heavy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92201" y="3846232"/>
            <a:ext cx="808901" cy="746309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20805" y="3952848"/>
            <a:ext cx="1526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Franklin Gothic Heavy" pitchFamily="34" charset="0"/>
              </a:rPr>
              <a:t>Белый  </a:t>
            </a:r>
            <a:r>
              <a:rPr lang="ru-RU" dirty="0">
                <a:latin typeface="Franklin Gothic Heavy" pitchFamily="34" charset="0"/>
              </a:rPr>
              <a:t>цвет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332656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Franklin Gothic Heavy" pitchFamily="34" charset="0"/>
              </a:rPr>
              <a:t>Выводы</a:t>
            </a:r>
          </a:p>
        </p:txBody>
      </p:sp>
      <p:sp>
        <p:nvSpPr>
          <p:cNvPr id="13" name="Равно 12"/>
          <p:cNvSpPr/>
          <p:nvPr/>
        </p:nvSpPr>
        <p:spPr>
          <a:xfrm>
            <a:off x="4056111" y="2198252"/>
            <a:ext cx="914400" cy="914400"/>
          </a:xfrm>
          <a:prstGeom prst="mathEqual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55777" y="4941168"/>
            <a:ext cx="58326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Franklin Gothic Heavy" pitchFamily="34" charset="0"/>
              </a:rPr>
              <a:t>Используя всего 4 цвета можно создать семицветную радугу при смешивании цветов.</a:t>
            </a:r>
            <a:endParaRPr lang="ru-RU" sz="2800" dirty="0">
              <a:solidFill>
                <a:srgbClr val="7030A0"/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26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4725143"/>
            <a:ext cx="6894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Franklin Gothic Heavy" pitchFamily="34" charset="0"/>
              </a:rPr>
              <a:t>Спасибо за внимание!</a:t>
            </a:r>
            <a:endParaRPr lang="ru-RU" sz="4800" dirty="0">
              <a:solidFill>
                <a:srgbClr val="FF0000"/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4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alphaModFix amt="8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0200" y="1412776"/>
            <a:ext cx="3863800" cy="4680520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Franklin Gothic Heavy" pitchFamily="34" charset="0"/>
              </a:rPr>
              <a:t>Автор: Третьякова Елизавета, 5 лет. Воспитанник старшей группы «Почемучки» МАДОУ «</a:t>
            </a:r>
            <a:r>
              <a:rPr lang="ru-RU" sz="2400" b="1" dirty="0" err="1">
                <a:solidFill>
                  <a:srgbClr val="00B050"/>
                </a:solidFill>
                <a:latin typeface="Franklin Gothic Heavy" pitchFamily="34" charset="0"/>
              </a:rPr>
              <a:t>Кугесьский</a:t>
            </a:r>
            <a:r>
              <a:rPr lang="ru-RU" sz="2400" b="1" dirty="0">
                <a:solidFill>
                  <a:srgbClr val="00B050"/>
                </a:solidFill>
                <a:latin typeface="Franklin Gothic Heavy" pitchFamily="34" charset="0"/>
              </a:rPr>
              <a:t> детский сад «Крепыш</a:t>
            </a:r>
            <a:r>
              <a:rPr lang="ru-RU" sz="2400" b="1" dirty="0" smtClean="0">
                <a:solidFill>
                  <a:srgbClr val="00B050"/>
                </a:solidFill>
                <a:latin typeface="Franklin Gothic Heavy" pitchFamily="34" charset="0"/>
              </a:rPr>
              <a:t>»</a:t>
            </a:r>
          </a:p>
          <a:p>
            <a:pPr marL="0" indent="0" algn="ctr">
              <a:buNone/>
            </a:pPr>
            <a:endParaRPr lang="ru-RU" sz="2400" b="1" dirty="0">
              <a:solidFill>
                <a:srgbClr val="00B050"/>
              </a:solidFill>
              <a:latin typeface="Franklin Gothic Heavy" pitchFamily="34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Franklin Gothic Heavy" pitchFamily="34" charset="0"/>
              </a:rPr>
              <a:t>Руководитель: Николаева Анна </a:t>
            </a:r>
            <a:r>
              <a:rPr lang="ru-RU" sz="2400" b="1" dirty="0" smtClean="0">
                <a:solidFill>
                  <a:srgbClr val="00B050"/>
                </a:solidFill>
                <a:latin typeface="Franklin Gothic Heavy" pitchFamily="34" charset="0"/>
              </a:rPr>
              <a:t>Олеговна</a:t>
            </a:r>
            <a:endParaRPr lang="ru-RU" sz="2400" dirty="0">
              <a:solidFill>
                <a:srgbClr val="00B050"/>
              </a:solidFill>
              <a:latin typeface="Franklin Gothic Heavy" pitchFamily="34" charset="0"/>
            </a:endParaRPr>
          </a:p>
          <a:p>
            <a:endParaRPr lang="ru-RU" sz="2800" dirty="0">
              <a:solidFill>
                <a:srgbClr val="00B050"/>
              </a:solidFill>
              <a:latin typeface="Segoe UI Semibold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908720"/>
            <a:ext cx="534480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409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4067944" y="316130"/>
            <a:ext cx="4896544" cy="2436257"/>
          </a:xfrm>
          <a:prstGeom prst="cloudCallout">
            <a:avLst/>
          </a:prstGeom>
          <a:solidFill>
            <a:srgbClr val="00B0F0">
              <a:alpha val="17000"/>
            </a:srgb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А.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Венгер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 «Цвета радуги».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</a:b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Краски сегодня 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ужасно устали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: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</a:b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Радугу в небе они рисовали.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</a:b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Долго трудились над радугой краски,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/>
            </a:r>
            <a:b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</a:b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Радуга вышла красивой, как в сказке.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1384" y="1916832"/>
            <a:ext cx="2633120" cy="35014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1760" y="5301208"/>
            <a:ext cx="53914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Franklin Gothic Heavy" pitchFamily="34" charset="0"/>
              </a:rPr>
              <a:t>СКОЛЬКО ЦВЕТОВ НУЖНО, 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Franklin Gothic Heavy" pitchFamily="34" charset="0"/>
              </a:rPr>
              <a:t>ЧТОБЫ НАРИСОВАТЬ РАДУГУ?</a:t>
            </a:r>
            <a:endParaRPr lang="ru-RU" sz="2800" b="1" dirty="0">
              <a:solidFill>
                <a:srgbClr val="00B050"/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54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484784"/>
            <a:ext cx="4464496" cy="3744416"/>
          </a:xfrm>
          <a:prstGeom prst="teardrop">
            <a:avLst>
              <a:gd name="adj" fmla="val 86383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70C0"/>
                </a:solidFill>
                <a:latin typeface="Franklin Gothic Heavy" pitchFamily="34" charset="0"/>
              </a:rPr>
              <a:t>Гипотеза : Хватит ли нам всего </a:t>
            </a:r>
            <a:r>
              <a:rPr lang="ru-RU" dirty="0" smtClean="0">
                <a:solidFill>
                  <a:srgbClr val="0070C0"/>
                </a:solidFill>
                <a:latin typeface="Franklin Gothic Heavy" pitchFamily="34" charset="0"/>
              </a:rPr>
              <a:t>четыре </a:t>
            </a:r>
            <a:r>
              <a:rPr lang="ru-RU" dirty="0">
                <a:solidFill>
                  <a:srgbClr val="0070C0"/>
                </a:solidFill>
                <a:latin typeface="Franklin Gothic Heavy" pitchFamily="34" charset="0"/>
              </a:rPr>
              <a:t>цвета, чтобы </a:t>
            </a:r>
            <a:r>
              <a:rPr lang="ru-RU" dirty="0" smtClean="0">
                <a:solidFill>
                  <a:srgbClr val="0070C0"/>
                </a:solidFill>
                <a:latin typeface="Franklin Gothic Heavy" pitchFamily="34" charset="0"/>
              </a:rPr>
              <a:t>раскрасить радугу?</a:t>
            </a:r>
            <a:endParaRPr lang="ru-RU" dirty="0">
              <a:solidFill>
                <a:srgbClr val="0070C0"/>
              </a:solidFill>
              <a:latin typeface="Franklin Gothic Heavy" pitchFamily="34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76669"/>
            <a:ext cx="4032448" cy="5376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340768"/>
            <a:ext cx="62646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>
                <a:solidFill>
                  <a:srgbClr val="0070C0"/>
                </a:solidFill>
                <a:latin typeface="Franklin Gothic Heavy" pitchFamily="34" charset="0"/>
              </a:rPr>
              <a:t>Цель работы: </a:t>
            </a:r>
            <a:r>
              <a:rPr lang="ru-RU" sz="2400" dirty="0">
                <a:solidFill>
                  <a:srgbClr val="0070C0"/>
                </a:solidFill>
                <a:latin typeface="Franklin Gothic Heavy" pitchFamily="34" charset="0"/>
              </a:rPr>
              <a:t>выяснить, сколько нужно цветов, чтобы раскрасить радугу</a:t>
            </a:r>
            <a:r>
              <a:rPr lang="ru-RU" sz="2400" dirty="0" smtClean="0">
                <a:solidFill>
                  <a:srgbClr val="0070C0"/>
                </a:solidFill>
                <a:latin typeface="Franklin Gothic Heavy" pitchFamily="34" charset="0"/>
              </a:rPr>
              <a:t>.</a:t>
            </a:r>
          </a:p>
          <a:p>
            <a:endParaRPr lang="ru-RU" sz="2400" dirty="0">
              <a:solidFill>
                <a:srgbClr val="92D050"/>
              </a:solidFill>
              <a:latin typeface="Franklin Gothic Heavy" pitchFamily="34" charset="0"/>
            </a:endParaRPr>
          </a:p>
          <a:p>
            <a:r>
              <a:rPr lang="ru-RU" sz="2400" u="sng" dirty="0">
                <a:solidFill>
                  <a:srgbClr val="7030A0"/>
                </a:solidFill>
                <a:latin typeface="Franklin Gothic Heavy" pitchFamily="34" charset="0"/>
              </a:rPr>
              <a:t>Задачи: </a:t>
            </a:r>
          </a:p>
          <a:p>
            <a:r>
              <a:rPr lang="ru-RU" sz="2400" dirty="0">
                <a:solidFill>
                  <a:srgbClr val="7030A0"/>
                </a:solidFill>
                <a:latin typeface="Franklin Gothic Heavy" pitchFamily="34" charset="0"/>
              </a:rPr>
              <a:t>- Узнать какие цвета получаются при смешивании.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Franklin Gothic Heavy" pitchFamily="34" charset="0"/>
              </a:rPr>
              <a:t>Научиться </a:t>
            </a:r>
            <a:r>
              <a:rPr lang="ru-RU" sz="2400" dirty="0">
                <a:solidFill>
                  <a:srgbClr val="7030A0"/>
                </a:solidFill>
                <a:latin typeface="Franklin Gothic Heavy" pitchFamily="34" charset="0"/>
              </a:rPr>
              <a:t>смешивать краски различными </a:t>
            </a:r>
            <a:r>
              <a:rPr lang="ru-RU" sz="2400" dirty="0" smtClean="0">
                <a:solidFill>
                  <a:srgbClr val="7030A0"/>
                </a:solidFill>
                <a:latin typeface="Franklin Gothic Heavy" pitchFamily="34" charset="0"/>
              </a:rPr>
              <a:t>способами</a:t>
            </a:r>
          </a:p>
          <a:p>
            <a:pPr marL="342900" indent="-342900">
              <a:buFontTx/>
              <a:buChar char="-"/>
            </a:pPr>
            <a:endParaRPr lang="ru-RU" sz="2400" dirty="0">
              <a:solidFill>
                <a:srgbClr val="7030A0"/>
              </a:solidFill>
              <a:latin typeface="Franklin Gothic Heavy" pitchFamily="34" charset="0"/>
            </a:endParaRPr>
          </a:p>
          <a:p>
            <a:r>
              <a:rPr lang="ru-RU" sz="2400" u="sng" dirty="0">
                <a:solidFill>
                  <a:srgbClr val="7030A0"/>
                </a:solidFill>
                <a:latin typeface="Franklin Gothic Heavy" pitchFamily="34" charset="0"/>
              </a:rPr>
              <a:t>Актуальность: </a:t>
            </a:r>
            <a:r>
              <a:rPr lang="ru-RU" sz="2400" dirty="0">
                <a:solidFill>
                  <a:srgbClr val="7030A0"/>
                </a:solidFill>
                <a:latin typeface="Franklin Gothic Heavy" pitchFamily="34" charset="0"/>
              </a:rPr>
              <a:t>Каждому ребёнку интересно смешивать цвета.</a:t>
            </a:r>
          </a:p>
        </p:txBody>
      </p:sp>
    </p:spTree>
    <p:extLst>
      <p:ext uri="{BB962C8B-B14F-4D97-AF65-F5344CB8AC3E}">
        <p14:creationId xmlns:p14="http://schemas.microsoft.com/office/powerpoint/2010/main" val="410976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556792"/>
            <a:ext cx="36004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  <a:latin typeface="Franklin Gothic Heavy" pitchFamily="34" charset="0"/>
              </a:rPr>
              <a:t>Методы </a:t>
            </a:r>
            <a:r>
              <a:rPr lang="ru-RU" sz="2800" dirty="0" smtClean="0">
                <a:solidFill>
                  <a:srgbClr val="FFFF00"/>
                </a:solidFill>
                <a:latin typeface="Franklin Gothic Heavy" pitchFamily="34" charset="0"/>
              </a:rPr>
              <a:t>исследования:</a:t>
            </a:r>
          </a:p>
          <a:p>
            <a:pPr algn="ctr"/>
            <a:endParaRPr lang="ru-RU" sz="2800" dirty="0">
              <a:solidFill>
                <a:srgbClr val="FFC000"/>
              </a:solidFill>
              <a:latin typeface="Franklin Gothic Heavy" pitchFamily="34" charset="0"/>
            </a:endParaRPr>
          </a:p>
          <a:p>
            <a:pPr marL="457200" indent="-457200" algn="ctr">
              <a:buAutoNum type="arabicPeriod"/>
            </a:pPr>
            <a:r>
              <a:rPr lang="ru-RU" sz="2000" dirty="0" smtClean="0">
                <a:solidFill>
                  <a:srgbClr val="7030A0"/>
                </a:solidFill>
                <a:latin typeface="Franklin Gothic Heavy" pitchFamily="34" charset="0"/>
              </a:rPr>
              <a:t>Поисково-аналитический </a:t>
            </a:r>
            <a:r>
              <a:rPr lang="ru-RU" sz="2000" dirty="0">
                <a:solidFill>
                  <a:srgbClr val="7030A0"/>
                </a:solidFill>
                <a:latin typeface="Franklin Gothic Heavy" pitchFamily="34" charset="0"/>
              </a:rPr>
              <a:t>(сбор информации из книг, интернета</a:t>
            </a:r>
            <a:r>
              <a:rPr lang="ru-RU" sz="2000" dirty="0" smtClean="0">
                <a:solidFill>
                  <a:srgbClr val="7030A0"/>
                </a:solidFill>
                <a:latin typeface="Franklin Gothic Heavy" pitchFamily="34" charset="0"/>
              </a:rPr>
              <a:t>);</a:t>
            </a:r>
          </a:p>
          <a:p>
            <a:pPr marL="457200" indent="-457200" algn="ctr">
              <a:buAutoNum type="arabicPeriod"/>
            </a:pPr>
            <a:endParaRPr lang="ru-RU" sz="2000" dirty="0">
              <a:solidFill>
                <a:srgbClr val="7030A0"/>
              </a:solidFill>
              <a:latin typeface="Franklin Gothic Heavy" pitchFamily="34" charset="0"/>
            </a:endParaRPr>
          </a:p>
          <a:p>
            <a:pPr algn="ctr"/>
            <a:r>
              <a:rPr lang="ru-RU" sz="2000" dirty="0">
                <a:solidFill>
                  <a:srgbClr val="7030A0"/>
                </a:solidFill>
                <a:latin typeface="Franklin Gothic Heavy" pitchFamily="34" charset="0"/>
              </a:rPr>
              <a:t>2. Эксперимент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672" y="620688"/>
            <a:ext cx="4104455" cy="547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7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5540" y="476672"/>
            <a:ext cx="2194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>
                <a:solidFill>
                  <a:srgbClr val="00B0F0"/>
                </a:solidFill>
                <a:latin typeface="Franklin Gothic Heavy" pitchFamily="34" charset="0"/>
              </a:rPr>
              <a:t>Ход работы</a:t>
            </a:r>
            <a:endParaRPr lang="ru-RU" sz="2800" u="sng" dirty="0">
              <a:solidFill>
                <a:srgbClr val="00B0F0"/>
              </a:solidFill>
              <a:latin typeface="Franklin Gothic Heavy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2683" y="2135709"/>
            <a:ext cx="3179765" cy="15898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46233" y="155679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Franklin Gothic Heavy" pitchFamily="34" charset="0"/>
              </a:rPr>
              <a:t>Жёлтый цвет</a:t>
            </a:r>
            <a:endParaRPr lang="ru-RU" sz="2800" dirty="0">
              <a:solidFill>
                <a:srgbClr val="FFC000"/>
              </a:solidFill>
              <a:latin typeface="Franklin Gothic Heavy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06174" y="2564904"/>
            <a:ext cx="26164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Franklin Gothic Heavy" pitchFamily="34" charset="0"/>
              </a:rPr>
              <a:t>Красный цвет</a:t>
            </a:r>
            <a:endParaRPr lang="ru-RU" sz="2800" dirty="0">
              <a:solidFill>
                <a:srgbClr val="FF0000"/>
              </a:solidFill>
              <a:latin typeface="Franklin Gothic Heavy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1524" y="3645024"/>
            <a:ext cx="21323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Franklin Gothic Heavy" pitchFamily="34" charset="0"/>
              </a:rPr>
              <a:t>Синий цвет</a:t>
            </a:r>
            <a:endParaRPr lang="ru-RU" sz="2800" dirty="0">
              <a:solidFill>
                <a:srgbClr val="0070C0"/>
              </a:solidFill>
              <a:latin typeface="Franklin Gothic Heavy" pitchFamily="34" charset="0"/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5642054" y="1669668"/>
            <a:ext cx="663846" cy="23353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449916" y="1968331"/>
            <a:ext cx="738664" cy="173807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Franklin Gothic Heavy" pitchFamily="34" charset="0"/>
              </a:rPr>
              <a:t>Основные</a:t>
            </a:r>
            <a:r>
              <a:rPr lang="ru-RU" dirty="0" smtClean="0">
                <a:latin typeface="Franklin Gothic Heavy" pitchFamily="34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Franklin Gothic Heavy" pitchFamily="34" charset="0"/>
              </a:rPr>
              <a:t>цвета</a:t>
            </a:r>
            <a:endParaRPr lang="ru-RU" dirty="0">
              <a:solidFill>
                <a:srgbClr val="7030A0"/>
              </a:solidFill>
              <a:latin typeface="Franklin Gothic Heavy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58143" y="4869160"/>
            <a:ext cx="1048845" cy="100811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921524" y="5111606"/>
            <a:ext cx="2270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Franklin Gothic Heavy" pitchFamily="34" charset="0"/>
              </a:rPr>
              <a:t>Белый  </a:t>
            </a:r>
            <a:r>
              <a:rPr lang="ru-RU" sz="2800" dirty="0">
                <a:latin typeface="Franklin Gothic Heavy" pitchFamily="34" charset="0"/>
              </a:rPr>
              <a:t>цвет</a:t>
            </a:r>
          </a:p>
        </p:txBody>
      </p:sp>
    </p:spTree>
    <p:extLst>
      <p:ext uri="{BB962C8B-B14F-4D97-AF65-F5344CB8AC3E}">
        <p14:creationId xmlns:p14="http://schemas.microsoft.com/office/powerpoint/2010/main" val="387937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3"/>
            <a:ext cx="4248472" cy="56646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782" y="744081"/>
            <a:ext cx="3739344" cy="4985792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>
            <a:off x="4355976" y="2678914"/>
            <a:ext cx="1080120" cy="1008112"/>
          </a:xfrm>
          <a:prstGeom prst="rightArrow">
            <a:avLst/>
          </a:prstGeom>
          <a:solidFill>
            <a:schemeClr val="accent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19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54" y="442394"/>
            <a:ext cx="4271547" cy="56953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2527" y="685079"/>
            <a:ext cx="3746835" cy="4995779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4355976" y="2678914"/>
            <a:ext cx="1080120" cy="1008112"/>
          </a:xfrm>
          <a:prstGeom prst="rightArrow">
            <a:avLst/>
          </a:prstGeom>
          <a:solidFill>
            <a:schemeClr val="accent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6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161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«Волшебные  краски»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«Волшебные  краски»</dc:title>
  <dc:creator>Admin</dc:creator>
  <cp:lastModifiedBy>Admin</cp:lastModifiedBy>
  <cp:revision>29</cp:revision>
  <dcterms:created xsi:type="dcterms:W3CDTF">2021-03-28T12:03:34Z</dcterms:created>
  <dcterms:modified xsi:type="dcterms:W3CDTF">2021-06-01T18:42:30Z</dcterms:modified>
</cp:coreProperties>
</file>