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44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45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6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F5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stomShape 1"/>
          <p:cNvSpPr/>
          <p:nvPr/>
        </p:nvSpPr>
        <p:spPr>
          <a:xfrm>
            <a:off x="-9360" y="-7200"/>
            <a:ext cx="9162720" cy="1041120"/>
          </a:xfrm>
          <a:custGeom>
            <a:avLst/>
            <a:gdLst/>
            <a:ahLst/>
            <a:cxnLst/>
            <a:rect l="l" t="t" r="r" b="b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0074A0">
                  <a:alpha val="45098"/>
                </a:srgbClr>
              </a:gs>
              <a:gs pos="100000">
                <a:srgbClr val="00C4CD">
                  <a:alpha val="55294"/>
                </a:srgbClr>
              </a:gs>
            </a:gsLst>
            <a:lin ang="5400000"/>
          </a:gra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" name="CustomShape 2"/>
          <p:cNvSpPr/>
          <p:nvPr/>
        </p:nvSpPr>
        <p:spPr>
          <a:xfrm>
            <a:off x="4381560" y="-7200"/>
            <a:ext cx="4762080" cy="637920"/>
          </a:xfrm>
          <a:custGeom>
            <a:avLst/>
            <a:gdLst/>
            <a:ahLst/>
            <a:cxnLst/>
            <a:rect l="l" t="t" r="r" b="b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20000">
                <a:srgbClr val="008ABF">
                  <a:alpha val="45098"/>
                </a:srgbClr>
              </a:gs>
              <a:gs pos="100000">
                <a:srgbClr val="00A0A8">
                  <a:alpha val="30196"/>
                </a:srgbClr>
              </a:gs>
            </a:gsLst>
            <a:lin ang="16200000"/>
          </a:gra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2" name="Group 3"/>
          <p:cNvGrpSpPr/>
          <p:nvPr/>
        </p:nvGrpSpPr>
        <p:grpSpPr>
          <a:xfrm>
            <a:off x="-29160" y="-16560"/>
            <a:ext cx="9197640" cy="1086120"/>
            <a:chOff x="-29160" y="-16560"/>
            <a:chExt cx="9197640" cy="1086120"/>
          </a:xfrm>
        </p:grpSpPr>
        <p:sp>
          <p:nvSpPr>
            <p:cNvPr id="3" name="CustomShape 4"/>
            <p:cNvSpPr/>
            <p:nvPr/>
          </p:nvSpPr>
          <p:spPr>
            <a:xfrm rot="21435600">
              <a:off x="-18720" y="201960"/>
              <a:ext cx="9162720" cy="648720"/>
            </a:xfrm>
            <a:custGeom>
              <a:avLst/>
              <a:gdLst/>
              <a:ahLst/>
              <a:cxnLst/>
              <a:rect l="l" t="t" r="r" b="b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800">
              <a:solidFill>
                <a:srgbClr val="09B7B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" name="CustomShape 5"/>
            <p:cNvSpPr/>
            <p:nvPr/>
          </p:nvSpPr>
          <p:spPr>
            <a:xfrm rot="21435600">
              <a:off x="-14040" y="275400"/>
              <a:ext cx="9175320" cy="529920"/>
            </a:xfrm>
            <a:custGeom>
              <a:avLst/>
              <a:gdLst/>
              <a:ahLst/>
              <a:cxnLst/>
              <a:rect l="l" t="t" r="r" b="b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360">
              <a:solidFill>
                <a:srgbClr val="0F6FC6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5" name="PlaceHolder 6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fld id="{C712E479-B013-4AB0-BFB8-C3C53EE25C18}" type="datetime">
              <a:rPr lang="ru-RU" sz="1200" b="0" strike="noStrike" spc="-1">
                <a:solidFill>
                  <a:srgbClr val="035C75"/>
                </a:solidFill>
                <a:latin typeface="Constantia"/>
              </a:rPr>
              <a:t>11.05.2021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6" name="PlaceHolder 7"/>
          <p:cNvSpPr>
            <a:spLocks noGrp="1"/>
          </p:cNvSpPr>
          <p:nvPr>
            <p:ph type="ftr"/>
          </p:nvPr>
        </p:nvSpPr>
        <p:spPr>
          <a:xfrm>
            <a:off x="2666880" y="6356520"/>
            <a:ext cx="3352320" cy="36468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7" name="PlaceHolder 8"/>
          <p:cNvSpPr>
            <a:spLocks noGrp="1"/>
          </p:cNvSpPr>
          <p:nvPr>
            <p:ph type="sldNum"/>
          </p:nvPr>
        </p:nvSpPr>
        <p:spPr>
          <a:xfrm>
            <a:off x="7924680" y="6356520"/>
            <a:ext cx="761760" cy="36468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BC96B659-D07C-4E17-B429-489D5092E476}" type="slidenum">
              <a:rPr lang="ru-RU" sz="1200" b="0" strike="noStrike" spc="-1">
                <a:solidFill>
                  <a:srgbClr val="035C75"/>
                </a:solidFill>
                <a:latin typeface="Constantia"/>
              </a:rPr>
              <a:t>‹#›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8" name="PlaceHolder 9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ru-RU" sz="1800" b="0" strike="noStrike" spc="-1">
                <a:solidFill>
                  <a:srgbClr val="000000"/>
                </a:solidFill>
                <a:latin typeface="Constantia"/>
              </a:rPr>
              <a:t>Для правки текста заглавия щёлкните мышью</a:t>
            </a:r>
          </a:p>
        </p:txBody>
      </p:sp>
      <p:sp>
        <p:nvSpPr>
          <p:cNvPr id="9" name="PlaceHolder 10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600" b="0" strike="noStrike" spc="-1">
                <a:solidFill>
                  <a:srgbClr val="000000"/>
                </a:solidFill>
                <a:latin typeface="Constantia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100" b="0" strike="noStrike" spc="-1">
                <a:solidFill>
                  <a:srgbClr val="000000"/>
                </a:solidFill>
                <a:latin typeface="Constantia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onstantia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latin typeface="Constantia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onstantia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onstantia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onstantia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0" y="0"/>
            <a:ext cx="9144000" cy="489219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2400" b="1" spc="-1" dirty="0" smtClean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дошкольное образовательное учреждение детский сад № 84 </a:t>
            </a:r>
          </a:p>
          <a:p>
            <a:pPr algn="ctr">
              <a:lnSpc>
                <a:spcPct val="100000"/>
              </a:lnSpc>
            </a:pPr>
            <a:r>
              <a:rPr lang="ru-RU" sz="2400" b="1" spc="-1" dirty="0" smtClean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Красносельского района Санкт-Петербурга</a:t>
            </a:r>
          </a:p>
          <a:p>
            <a:pPr algn="ctr">
              <a:lnSpc>
                <a:spcPct val="100000"/>
              </a:lnSpc>
            </a:pPr>
            <a:endParaRPr lang="ru-RU" sz="3600" b="1" strike="noStrike" spc="-1" dirty="0" smtClean="0">
              <a:solidFill>
                <a:srgbClr val="03495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endParaRPr lang="ru-RU" sz="3600" b="1" spc="-1" dirty="0">
              <a:solidFill>
                <a:srgbClr val="03495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3600" b="1" strike="noStrike" spc="-1" dirty="0" smtClean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Психологические </a:t>
            </a:r>
            <a:r>
              <a:rPr lang="ru-RU" sz="36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ресурсы </a:t>
            </a:r>
            <a:endParaRPr lang="ru-RU" sz="36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36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механизмы повышения качества образовательной </a:t>
            </a:r>
            <a:r>
              <a:rPr lang="ru-RU" sz="3600" b="1" strike="noStrike" spc="-1" dirty="0" smtClean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среды</a:t>
            </a:r>
          </a:p>
          <a:p>
            <a:pPr algn="ctr">
              <a:lnSpc>
                <a:spcPct val="100000"/>
              </a:lnSpc>
            </a:pPr>
            <a:endParaRPr lang="ru-RU" sz="3600" b="1" spc="-1" dirty="0">
              <a:solidFill>
                <a:srgbClr val="03495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400" b="1" strike="noStrike" spc="-1" dirty="0" smtClean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Автор-составитель: педагог-психолог </a:t>
            </a:r>
            <a:r>
              <a:rPr lang="ru-RU" sz="2400" b="1" strike="noStrike" spc="-1" dirty="0" err="1" smtClean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Мархель</a:t>
            </a:r>
            <a:r>
              <a:rPr lang="ru-RU" sz="2400" b="1" strike="noStrike" spc="-1" dirty="0" smtClean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О.Е.</a:t>
            </a:r>
            <a:endParaRPr lang="ru-RU" sz="24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7" name="Рисунок 2" descr="https://avatars.mds.yandex.net/get-zen_doc/1897428/pub_5eb7a6c5ce86a8785f6deb07_5eb7accbcf3f022fdb26dce5/scale_1200"/>
          <p:cNvPicPr/>
          <p:nvPr/>
        </p:nvPicPr>
        <p:blipFill>
          <a:blip r:embed="rId2"/>
          <a:stretch/>
        </p:blipFill>
        <p:spPr>
          <a:xfrm>
            <a:off x="3348000" y="5157192"/>
            <a:ext cx="2448000" cy="12783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CustomShape 1"/>
          <p:cNvSpPr/>
          <p:nvPr/>
        </p:nvSpPr>
        <p:spPr>
          <a:xfrm>
            <a:off x="0" y="260640"/>
            <a:ext cx="9143640" cy="504608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2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Симптомы появления СЭВ</a:t>
            </a:r>
            <a:endParaRPr lang="ru-RU" sz="2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4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Психофизические симптомы:</a:t>
            </a:r>
            <a:endParaRPr lang="ru-RU" sz="24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Чувство постоянной усталости не только по вечерам, но и по утрам,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сразу после сна (симптом хронической усталости);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Ощущение эмоционального и физического истощения;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Снижение восприимчивости и реактивности в связи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изменениями внешней среды 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(отсутствие реакции любопытства на фактор новизны или реакции страха 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опасную ситуацию);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Общая </a:t>
            </a:r>
            <a:r>
              <a:rPr lang="ru-RU" sz="1800" b="1" strike="noStrike" spc="-1" dirty="0" err="1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астенизация</a:t>
            </a: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(слабость, снижение активности и энергии);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Частые беспричинные головные боли; постоянные расстройства желудочно-кишечного тракта;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Резкая потеря или резкое увеличение веса;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Полная или частичная бессонница;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Постоянное заторможенное, сонливое состояние и желание спать в течение всего дня;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Заметное снижение внешней и внутренней сенсорной чувствительности: ухудшение зрения, слуха, обоняния и осязания.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5" name="Рисунок 2" descr="https://avatars.mds.yandex.net/get-zen_doc/1897428/pub_5eb7a6c5ce86a8785f6deb07_5eb7accbcf3f022fdb26dce5/scale_1200"/>
          <p:cNvPicPr/>
          <p:nvPr/>
        </p:nvPicPr>
        <p:blipFill>
          <a:blip r:embed="rId2"/>
          <a:stretch/>
        </p:blipFill>
        <p:spPr>
          <a:xfrm>
            <a:off x="6969960" y="5445360"/>
            <a:ext cx="1846800" cy="9903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CustomShape 1"/>
          <p:cNvSpPr/>
          <p:nvPr/>
        </p:nvSpPr>
        <p:spPr>
          <a:xfrm>
            <a:off x="18360" y="620640"/>
            <a:ext cx="9143640" cy="4296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24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Социально-психологические симптомы:</a:t>
            </a:r>
            <a:endParaRPr lang="ru-RU" sz="24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Безразличие, скука, пассивность и депрессия 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(пониженный эмоциональный тонус, чувство подавленности);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Повышенная раздражительность на незначительные, мелкие события;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Частые нервные срывы 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(вспышки немотивированного гнева или отказы от общения, уход в себя);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Постоянное переживание негативных эмоций, 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которых во внешней ситуации причин нет 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(чувство вины, обиды, стыда, подозрительность, скованность);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Чувство неосознанного беспокойства и повышенной тревожности 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(ощущение, что «что-то не так, как надо»);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Чувство </a:t>
            </a:r>
            <a:r>
              <a:rPr lang="ru-RU" sz="1800" b="1" strike="noStrike" spc="-1" dirty="0" err="1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гиперответственности</a:t>
            </a: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постоянное чувство страха, что «не получится» или «я не справлюсь»;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Общая негативная установка на жизненные и профессиональные перспективы (по типу «как ни старайся, все равно ничего не получится»).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7" name="Рисунок 2" descr="https://avatars.mds.yandex.net/get-zen_doc/1897428/pub_5eb7a6c5ce86a8785f6deb07_5eb7accbcf3f022fdb26dce5/scale_1200"/>
          <p:cNvPicPr/>
          <p:nvPr/>
        </p:nvPicPr>
        <p:blipFill>
          <a:blip r:embed="rId2"/>
          <a:stretch/>
        </p:blipFill>
        <p:spPr>
          <a:xfrm>
            <a:off x="6804360" y="5229360"/>
            <a:ext cx="1846800" cy="9903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CustomShape 1"/>
          <p:cNvSpPr/>
          <p:nvPr/>
        </p:nvSpPr>
        <p:spPr>
          <a:xfrm>
            <a:off x="107640" y="-79560"/>
            <a:ext cx="9036000" cy="5119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endParaRPr lang="ru-RU" sz="1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24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Поведенческие симптомы:</a:t>
            </a:r>
            <a:endParaRPr lang="ru-RU" sz="24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Ощущение, что работа становится все тяжелее и тяжелее, 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выполнять ее — все труднее и труднее;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Сотрудник заметно меняет свой рабочий режим 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(увеличивает или сокращает время работы);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Постоянно, без необходимости, берет работу домой, но дома ее не делает;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Чувство бесполезности, неверие в улучшения, снижение энтузиазма по отношению к работе, безразличие к результатам;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Невыполнение важных, приоритетных задач 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«</a:t>
            </a:r>
            <a:r>
              <a:rPr lang="ru-RU" sz="1800" b="1" strike="noStrike" spc="-1" dirty="0" err="1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застревание</a:t>
            </a: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на мелких деталях, 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соответствующая служебным требованиям трата большей части рабочего времени на мало осознаваемое или не осознаваемое выполнение автоматических и элементарных действий;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 err="1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Дистанцированность</a:t>
            </a: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 коллег, повышение неадекватной критичности;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Злоупотребление алкоголем, резкое возрастание выкуренных за день сигарет.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9" name="Рисунок 2" descr="https://avatars.mds.yandex.net/get-zen_doc/1897428/pub_5eb7a6c5ce86a8785f6deb07_5eb7accbcf3f022fdb26dce5/scale_1200"/>
          <p:cNvPicPr/>
          <p:nvPr/>
        </p:nvPicPr>
        <p:blipFill>
          <a:blip r:embed="rId2"/>
          <a:stretch/>
        </p:blipFill>
        <p:spPr>
          <a:xfrm>
            <a:off x="6948360" y="5229360"/>
            <a:ext cx="1846800" cy="9903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CustomShape 1"/>
          <p:cNvSpPr/>
          <p:nvPr/>
        </p:nvSpPr>
        <p:spPr>
          <a:xfrm>
            <a:off x="15120" y="6120"/>
            <a:ext cx="9143640" cy="529230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24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Качества, помогающие педагогу избежать профессионального выгорания</a:t>
            </a:r>
            <a:endParaRPr lang="ru-RU" sz="24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800" b="1" i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Во-первых:</a:t>
            </a: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Хорошее здоровье и сознательная, целенаправленная забота о своем физическом состоянии;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Высокая самооценка и уверенность в себе, своих способностях и возможностях.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800" b="1" i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Во-вторых:</a:t>
            </a: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Опыт успешного преодоления профессионального стресса (нужно решить свою проблему)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 конструктивно меняться в напряженных условиях 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(изменить отношение к проблеме);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Высокая мобильность;       Открытость;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Общительность;                      Самостоятельность;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Стремление опираться на собственные силы.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800" b="1" i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В-третьих:</a:t>
            </a: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Самым мощным средством от эмоционального напряжения является- </a:t>
            </a:r>
            <a:r>
              <a:rPr lang="ru-RU" sz="20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сознание человека</a:t>
            </a:r>
            <a:endParaRPr lang="ru-RU" sz="2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 формировать и поддерживать в себе позитивные, оптимистичные установки и ценности — как в отношении самих себя, 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и других людей и жизни вообще.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 err="1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Саморегуляция</a:t>
            </a: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психического состояния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" name="Рисунок 2" descr="https://avatars.mds.yandex.net/get-zen_doc/1897428/pub_5eb7a6c5ce86a8785f6deb07_5eb7accbcf3f022fdb26dce5/scale_1200"/>
          <p:cNvPicPr/>
          <p:nvPr/>
        </p:nvPicPr>
        <p:blipFill>
          <a:blip r:embed="rId2"/>
          <a:stretch/>
        </p:blipFill>
        <p:spPr>
          <a:xfrm>
            <a:off x="6948360" y="5517360"/>
            <a:ext cx="1846800" cy="9903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CustomShape 1"/>
          <p:cNvSpPr/>
          <p:nvPr/>
        </p:nvSpPr>
        <p:spPr>
          <a:xfrm>
            <a:off x="0" y="58680"/>
            <a:ext cx="9143640" cy="5393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24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 профессионального выгорания</a:t>
            </a:r>
            <a:endParaRPr lang="ru-RU" sz="24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endParaRPr lang="ru-RU" sz="24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Проявляйте Ваши эмоции и давайте Вашим друзьям обсуждать их вместе с Вами;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Используйте каждую возможность пересмотреть свой опыт наедине с собой или вместе с другими, говорите о том, что случилось;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окружающие предлагают Вам помощь - примите ее;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Помните, что тяжелые состояния, характерные для выгорания,  не уйдут сами по себе, если не предпринимать мер, они будут посещать Вас в течение длительного времени;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Выделяйте достаточное время для сна, отдыха, размышлений;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Проявляйте Ваши желания прямо, ясно и честно, говорите о них семье, друзьям и на работе;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Постарайтесь сохранять распорядок Вашей жизни, насколько это возможно;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3" name="Рисунок 2" descr="https://avatars.mds.yandex.net/get-zen_doc/1897428/pub_5eb7a6c5ce86a8785f6deb07_5eb7accbcf3f022fdb26dce5/scale_1200"/>
          <p:cNvPicPr/>
          <p:nvPr/>
        </p:nvPicPr>
        <p:blipFill>
          <a:blip r:embed="rId2"/>
          <a:stretch/>
        </p:blipFill>
        <p:spPr>
          <a:xfrm>
            <a:off x="6948360" y="5517360"/>
            <a:ext cx="1846800" cy="9903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CustomShape 1"/>
          <p:cNvSpPr/>
          <p:nvPr/>
        </p:nvSpPr>
        <p:spPr>
          <a:xfrm>
            <a:off x="0" y="888480"/>
            <a:ext cx="9143640" cy="329175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24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«Бумажный человечек»</a:t>
            </a:r>
            <a:endParaRPr lang="ru-RU" sz="24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endParaRPr lang="ru-RU" sz="24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0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Многие считают, что нужно регулярно ругать и критиковать себя и других, чтобы стимулировать к действиям. </a:t>
            </a:r>
            <a:endParaRPr lang="ru-RU" sz="2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0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было понятно, к чему приводит такая «самокритика»  предлагаю  сделать одно упражнение</a:t>
            </a:r>
            <a:endParaRPr lang="ru-RU" sz="2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0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Помогает прочувствовать и осознать следующее:</a:t>
            </a:r>
            <a:endParaRPr lang="ru-RU" sz="2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0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мы ругаем себя и других, не потому, что это полезно и помогает, а потому, что это легко и</a:t>
            </a:r>
            <a:r>
              <a:rPr lang="en-US" sz="20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привычно;</a:t>
            </a:r>
            <a:endParaRPr lang="ru-RU" sz="2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0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поддерживать бывает</a:t>
            </a:r>
            <a:r>
              <a:rPr lang="en-US" sz="20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сложнее, чем ругать</a:t>
            </a:r>
            <a:endParaRPr lang="ru-RU" sz="2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5" name="Picture 2" descr="https://i.pinimg.com/736x/dc/3c/d8/dc3cd8614328bc2b93ca2a8b3fa34739.jpg"/>
          <p:cNvPicPr/>
          <p:nvPr/>
        </p:nvPicPr>
        <p:blipFill>
          <a:blip r:embed="rId2"/>
          <a:stretch/>
        </p:blipFill>
        <p:spPr>
          <a:xfrm>
            <a:off x="3744000" y="4293000"/>
            <a:ext cx="1656000" cy="22644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24480" y="404640"/>
            <a:ext cx="9143640" cy="4235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endParaRPr lang="ru-RU" sz="1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20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Инструкция:</a:t>
            </a:r>
            <a:r>
              <a:rPr lang="ru-RU" sz="1800" b="1" u="sng" strike="noStrike" spc="-1" dirty="0">
                <a:solidFill>
                  <a:srgbClr val="03495C"/>
                </a:solidFill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Возьмите чистый</a:t>
            </a:r>
            <a:r>
              <a:rPr lang="en-US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</a:t>
            </a:r>
            <a:r>
              <a:rPr lang="en-US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бумаги  и руками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ножниц и других подручных средств,</a:t>
            </a:r>
            <a:r>
              <a:rPr lang="en-US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оборвите</a:t>
            </a:r>
            <a:r>
              <a:rPr lang="en-US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 так, чтобы получился</a:t>
            </a:r>
            <a:r>
              <a:rPr lang="en-US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человечек.</a:t>
            </a:r>
            <a:r>
              <a:rPr lang="en-US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Сосредоточьтесь на том, что Вам не нравится в Вашем творении и начните его "ругать": "Кривой какой-то!" ,"Косой", "Некрасивый", "Надо быть лучше", "Ноги короткие" и т. д.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каждого ругательства</a:t>
            </a:r>
            <a:r>
              <a:rPr lang="en-US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заворачивайте</a:t>
            </a:r>
            <a:r>
              <a:rPr lang="en-US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край бумаги, начиная</a:t>
            </a:r>
            <a:r>
              <a:rPr lang="en-US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сверху,</a:t>
            </a:r>
            <a:r>
              <a:rPr lang="en-US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отругали- завернули...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ругательства будут исчерпаны, остановитесь и посмотрите, что у Вас получится в итоге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думаете, на какие</a:t>
            </a:r>
            <a:r>
              <a:rPr lang="en-US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</a:t>
            </a:r>
            <a:r>
              <a:rPr lang="en-US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способен такой скрученный человечек? Теперь  представьте что этот человечек - Вы и начинайте</a:t>
            </a:r>
            <a:r>
              <a:rPr lang="en-US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хвалить, говорить комплименты на каждый обратный отворот бумаги. Похвалили - отвернули...</a:t>
            </a:r>
            <a:r>
              <a:rPr dirty="0"/>
              <a:t/>
            </a:r>
            <a:br>
              <a:rPr dirty="0"/>
            </a:br>
            <a:endParaRPr lang="ru-RU" sz="1800" b="0" strike="noStrike" spc="-1" dirty="0">
              <a:latin typeface="Arial"/>
            </a:endParaRPr>
          </a:p>
        </p:txBody>
      </p:sp>
      <p:pic>
        <p:nvPicPr>
          <p:cNvPr id="77" name="Picture 2" descr="https://i.pinimg.com/736x/dc/3c/d8/dc3cd8614328bc2b93ca2a8b3fa34739.jpg"/>
          <p:cNvPicPr/>
          <p:nvPr/>
        </p:nvPicPr>
        <p:blipFill>
          <a:blip r:embed="rId2"/>
          <a:stretch/>
        </p:blipFill>
        <p:spPr>
          <a:xfrm>
            <a:off x="3789360" y="4509000"/>
            <a:ext cx="1613520" cy="22068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CustomShape 1"/>
          <p:cNvSpPr/>
          <p:nvPr/>
        </p:nvSpPr>
        <p:spPr>
          <a:xfrm>
            <a:off x="0" y="1052640"/>
            <a:ext cx="9143640" cy="4022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24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Проанализируйте:</a:t>
            </a:r>
            <a:endParaRPr lang="ru-RU" sz="24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4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вам</a:t>
            </a:r>
            <a:r>
              <a:rPr lang="en-US" sz="24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легче</a:t>
            </a:r>
            <a:r>
              <a:rPr lang="en-US" sz="24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было делать: ругать или поддерживать?</a:t>
            </a:r>
            <a:endParaRPr lang="ru-RU" sz="24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endParaRPr lang="ru-RU" sz="24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4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Вы были более находчивы и разнообразны в словах и выражениях?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4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4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Хватило</a:t>
            </a:r>
            <a:r>
              <a:rPr lang="en-US" sz="24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 у Вас хороших слов, чтобы развернуть человечка</a:t>
            </a:r>
            <a:r>
              <a:rPr lang="en-US" sz="24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полностью?</a:t>
            </a:r>
            <a: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4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en-US" sz="24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24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strike="noStrike" spc="-1" dirty="0" err="1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итоге</a:t>
            </a:r>
            <a:r>
              <a:rPr lang="ru-RU" sz="24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24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каким </a:t>
            </a:r>
            <a:r>
              <a:rPr lang="en-US" sz="2400" b="1" strike="noStrike" spc="-1" dirty="0" err="1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получился</a:t>
            </a:r>
            <a:r>
              <a:rPr lang="en-US" sz="24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strike="noStrike" spc="-1" dirty="0" err="1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человечек</a:t>
            </a:r>
            <a:r>
              <a:rPr lang="en-US" sz="24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4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latin typeface="Constantia"/>
              </a:rPr>
              <a:t> </a:t>
            </a:r>
            <a:endParaRPr lang="ru-RU" sz="1800" b="0" strike="noStrike" spc="-1" dirty="0">
              <a:latin typeface="Arial"/>
            </a:endParaRPr>
          </a:p>
        </p:txBody>
      </p:sp>
      <p:pic>
        <p:nvPicPr>
          <p:cNvPr id="79" name="Рисунок 3" descr="https://avatars.mds.yandex.net/get-zen_doc/1897428/pub_5eb7a6c5ce86a8785f6deb07_5eb7accbcf3f022fdb26dce5/scale_1200"/>
          <p:cNvPicPr/>
          <p:nvPr/>
        </p:nvPicPr>
        <p:blipFill>
          <a:blip r:embed="rId2"/>
          <a:stretch/>
        </p:blipFill>
        <p:spPr>
          <a:xfrm>
            <a:off x="6948360" y="5517360"/>
            <a:ext cx="1846800" cy="9903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Picture 2"/>
          <p:cNvPicPr/>
          <p:nvPr/>
        </p:nvPicPr>
        <p:blipFill>
          <a:blip r:embed="rId2"/>
          <a:stretch/>
        </p:blipFill>
        <p:spPr>
          <a:xfrm>
            <a:off x="1475640" y="116640"/>
            <a:ext cx="6048360" cy="5682960"/>
          </a:xfrm>
          <a:prstGeom prst="rect">
            <a:avLst/>
          </a:prstGeom>
          <a:ln w="190440" cap="rnd">
            <a:solidFill>
              <a:srgbClr val="FFFFFF"/>
            </a:solidFill>
            <a:round/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1" name="Рисунок 2" descr="https://avatars.mds.yandex.net/get-zen_doc/1897428/pub_5eb7a6c5ce86a8785f6deb07_5eb7accbcf3f022fdb26dce5/scale_1200"/>
          <p:cNvPicPr/>
          <p:nvPr/>
        </p:nvPicPr>
        <p:blipFill>
          <a:blip r:embed="rId3"/>
          <a:stretch/>
        </p:blipFill>
        <p:spPr>
          <a:xfrm>
            <a:off x="7164360" y="5661360"/>
            <a:ext cx="1846800" cy="9903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0" y="620640"/>
            <a:ext cx="9143640" cy="4969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2000" b="1" strike="noStrike" spc="-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ПАРА ФИГУР - это Ваши мысли, склонность к рефлексии и способность к самоанализу, адекватное восприятие мира:</a:t>
            </a:r>
            <a:endParaRPr lang="ru-RU" sz="2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000" b="1" strike="noStrike" spc="-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ФИГУРА СЛЕВА (1)  значит, что мыслями Вы постоянно возвращаетесь к своему прошлому, снова и снова переживаете свои ошибки, критикуете себя и занимаетесь самоедством. </a:t>
            </a:r>
            <a:endParaRPr lang="ru-RU" sz="2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000" b="1" strike="noStrike" spc="-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ФИГУРА СПРАВА (2)  означает, что Вы способны извлекать уроки из своих ошибок и, не зацикливаясь на них</a:t>
            </a:r>
            <a:endParaRPr lang="ru-RU" sz="2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000" b="1" strike="noStrike" spc="-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стремитесь вперед, к своей цели</a:t>
            </a:r>
            <a:endParaRPr lang="ru-RU" sz="2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000" b="1" strike="noStrike" spc="-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000" b="1" strike="noStrike" spc="-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ВТОРАЯ ПАРА ФИГУР - это Ваши чувства, эмоции,  привязанности; </a:t>
            </a:r>
            <a:endParaRPr lang="ru-RU" sz="2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000" b="1" strike="noStrike" spc="-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ФИГУРА СЛЕВА (3)  говорит о том, что Вы живете прошлым, </a:t>
            </a:r>
            <a:endParaRPr lang="ru-RU" sz="2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000" b="1" strike="noStrike" spc="-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 с трудом можете отказаться от гнета и груза проблем. </a:t>
            </a:r>
            <a:endParaRPr lang="ru-RU" sz="2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000" b="1" strike="noStrike" spc="-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Зачастую Вы становитесь пленником своих же чувств, от которых не можете избавиться. </a:t>
            </a:r>
            <a:endParaRPr lang="ru-RU" sz="2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000" b="1" strike="noStrike" spc="-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ФИГУРА СПРАВА (4)  можно предположить, что Вы свободно распоряжаетесь своими чувствами. </a:t>
            </a:r>
            <a:endParaRPr lang="ru-RU" sz="2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3" name="Рисунок 3" descr="https://avatars.mds.yandex.net/get-zen_doc/1897428/pub_5eb7a6c5ce86a8785f6deb07_5eb7accbcf3f022fdb26dce5/scale_1200"/>
          <p:cNvPicPr/>
          <p:nvPr/>
        </p:nvPicPr>
        <p:blipFill>
          <a:blip r:embed="rId2"/>
          <a:stretch/>
        </p:blipFill>
        <p:spPr>
          <a:xfrm>
            <a:off x="6948360" y="5517360"/>
            <a:ext cx="1846800" cy="9903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ustomShape 1"/>
          <p:cNvSpPr/>
          <p:nvPr/>
        </p:nvSpPr>
        <p:spPr>
          <a:xfrm>
            <a:off x="0" y="58680"/>
            <a:ext cx="9143640" cy="5456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МИНИСТЕРСТВА  ОБРАЗОВАНИЯ   № 2106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 УТВЕРЖДЕНИИ  ФЕДЕРАЛЬНЫХ  ТРЕБОВАНИЙ  К ОБРАЗОВАТЕЛЬНОМУ  УЧРЕЖДЕНИЮ  В  ЧАСТИ  ОХРАНЫ  ЗДОРОВЬЯ ВОСПИТАННИКОВ»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0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Здоровье  физическое  и  психологическое</a:t>
            </a:r>
            <a:endParaRPr lang="ru-RU" sz="2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0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(физические, физиологические, психические, психологические и социокультурные ресурсы здоровья)</a:t>
            </a:r>
            <a:endParaRPr lang="ru-RU" sz="2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endParaRPr lang="ru-RU" sz="2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0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ОУ  должно  гарантировать охрану и укрепление  здоровья</a:t>
            </a:r>
            <a:endParaRPr lang="ru-RU" sz="2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endParaRPr lang="ru-RU" sz="2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0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Создавать условия – социальные, экономические и экологические</a:t>
            </a:r>
            <a:endParaRPr lang="ru-RU" sz="2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0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0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Учитывать факторы  риска  ОУ</a:t>
            </a:r>
            <a:endParaRPr lang="ru-RU" sz="2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endParaRPr lang="ru-RU" sz="2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0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Учитывать лаг-фазу (адаптация к новым условиям) негативного  эффекта  от  факторов риска (отдаленный </a:t>
            </a:r>
            <a:r>
              <a:rPr lang="ru-RU" sz="2000" b="1" strike="noStrike" spc="-1" dirty="0" err="1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временно́й</a:t>
            </a:r>
            <a:r>
              <a:rPr lang="ru-RU" sz="20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эффект)</a:t>
            </a:r>
            <a:endParaRPr lang="ru-RU" sz="2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endParaRPr lang="ru-RU" sz="2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0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Формировать  знания, установки, привычки, отношение к здоровью</a:t>
            </a:r>
            <a:endParaRPr lang="ru-RU" sz="2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9" name="Рисунок 2" descr="https://avatars.mds.yandex.net/get-zen_doc/1897428/pub_5eb7a6c5ce86a8785f6deb07_5eb7accbcf3f022fdb26dce5/scale_1200"/>
          <p:cNvPicPr/>
          <p:nvPr/>
        </p:nvPicPr>
        <p:blipFill>
          <a:blip r:embed="rId2"/>
          <a:stretch/>
        </p:blipFill>
        <p:spPr>
          <a:xfrm>
            <a:off x="7164360" y="5815080"/>
            <a:ext cx="1846800" cy="9903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4320" y="854640"/>
            <a:ext cx="9143640" cy="405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2000" b="1" strike="noStrike" spc="-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ТРЕТЬЯ ПАРА ФИГУР — это Ваши желания и потребности:</a:t>
            </a:r>
            <a:endParaRPr lang="ru-RU" sz="2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000" b="1" strike="noStrike" spc="-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ФИГУРА СЛЕВА (5)  говорит о том, что  все Ваши установки незыблемы, Ваши желания и потребности не меняются или меняются еле заметно.</a:t>
            </a:r>
            <a:endParaRPr lang="ru-RU" sz="2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000" b="1" strike="noStrike" spc="-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Пора задуматься  над тем, что пора бы что-то изменить в себе </a:t>
            </a:r>
            <a:endParaRPr lang="ru-RU" sz="2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000" b="1" strike="noStrike" spc="-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своей жизни</a:t>
            </a:r>
            <a:endParaRPr lang="ru-RU" sz="2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000" b="1" strike="noStrike" spc="-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ФИГУРА СПРАВА (6)  это признак Вашего постоянного развития. </a:t>
            </a:r>
            <a:endParaRPr lang="ru-RU" sz="2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000" b="1" strike="noStrike" spc="-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вместе с Вами изменяются и Ваши жизненные установки;</a:t>
            </a:r>
            <a:endParaRPr lang="ru-RU" sz="2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000" b="1" strike="noStrike" spc="-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000" b="1" strike="noStrike" spc="-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ЧЕТВЕРТАЯ ПАРА - это Ваши действия: </a:t>
            </a:r>
            <a:endParaRPr lang="ru-RU" sz="2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000" b="1" strike="noStrike" spc="-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ФИГУРА СЛЕВА (7)  это значит, что Вы боитесь действовать самостоятельно, Вы нуждаетесь в руководителе. </a:t>
            </a:r>
            <a:endParaRPr lang="ru-RU" sz="2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000" b="1" strike="noStrike" spc="-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ФИГУРА СПРАВА (8) это говорит о том, что Вы самостоятель­ный и уверенный в себе человек.</a:t>
            </a:r>
            <a:endParaRPr lang="ru-RU" sz="2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5" name="Рисунок 2" descr="https://avatars.mds.yandex.net/get-zen_doc/1897428/pub_5eb7a6c5ce86a8785f6deb07_5eb7accbcf3f022fdb26dce5/scale_1200"/>
          <p:cNvPicPr/>
          <p:nvPr/>
        </p:nvPicPr>
        <p:blipFill>
          <a:blip r:embed="rId2"/>
          <a:stretch/>
        </p:blipFill>
        <p:spPr>
          <a:xfrm>
            <a:off x="6948360" y="5517360"/>
            <a:ext cx="1846800" cy="9903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ustomShape 1"/>
          <p:cNvSpPr/>
          <p:nvPr/>
        </p:nvSpPr>
        <p:spPr>
          <a:xfrm>
            <a:off x="933840" y="2205000"/>
            <a:ext cx="6877245" cy="92187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54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54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7" name="Рисунок 2" descr="https://avatars.mds.yandex.net/get-zen_doc/1897428/pub_5eb7a6c5ce86a8785f6deb07_5eb7accbcf3f022fdb26dce5/scale_1200"/>
          <p:cNvPicPr/>
          <p:nvPr/>
        </p:nvPicPr>
        <p:blipFill>
          <a:blip r:embed="rId2"/>
          <a:stretch/>
        </p:blipFill>
        <p:spPr>
          <a:xfrm>
            <a:off x="6444360" y="5157360"/>
            <a:ext cx="2350800" cy="13503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CustomShape 1"/>
          <p:cNvSpPr/>
          <p:nvPr/>
        </p:nvSpPr>
        <p:spPr>
          <a:xfrm>
            <a:off x="0" y="-7200"/>
            <a:ext cx="9143640" cy="563085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Восемь  групп требований к ОУ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ЦЕЛОСТНОСТЬ   (психолого-педагогическая  и  медико-социальная, преемственность по ступеням, с учреждениями здравоохранения, культуры, спорта)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 ИНФРАСТРУКТУРА   (оборудование  для безопасности)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РАЦИОНАЛЬНАЯ  ОРГАНИЗАЦИЯ  ОБРАЗОВАТЕЛЬНОГО  ПРОЦЕССА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(санитарные правила,  содержание и  методы  обучения,  формы и средства  обучения,  двигательная   активность,  учет индивидуальных особенностей)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ФИЗКУЛЬТУРА   (разнообразие  форм,  динамические паузы,  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спортивно-оздоровительные проекты)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 ПРОСВЕТИТЕЛЬСКАЯ И  МЕТОДИЧЕСКАЯ  РАБОТА  (просвещение родителей, педагогов,  повышение квалификации педагогов, использование  для просветительской  работы  сайта  ОУ)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ПРОФИЛАКТИКА  ПРИЕМА  ПСИХОАКТИВНЫХ  ВЕЩЕСТВ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КОМПЛЕКСНОЕ  СОПРОВОЖДЕНИЕ  ФОРМИРОВАНИЯ КУЛЬТУРЫ  ЗДОРОВЬЯ И БЕЗОПАСНОГО  ОБРАЗА  ЖИЗНИ 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(методы, профилактики, коррекционно-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развивающая  помощь)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МОНИТОРИНГ  ФОРМИРОВАНИЯ  КУЛЬТУРЫ  ЗДОРОВЬЯ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(ценностей, общих показателей здоровья, эффективности оздоровления, удовлетворенность участников  образовательного процесса, общественное мнение)  </a:t>
            </a:r>
            <a:r>
              <a:rPr lang="ru-RU" sz="1800" b="0" strike="noStrike" spc="-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" name="Рисунок 2" descr="https://avatars.mds.yandex.net/get-zen_doc/1897428/pub_5eb7a6c5ce86a8785f6deb07_5eb7accbcf3f022fdb26dce5/scale_1200"/>
          <p:cNvPicPr/>
          <p:nvPr/>
        </p:nvPicPr>
        <p:blipFill>
          <a:blip r:embed="rId2"/>
          <a:stretch/>
        </p:blipFill>
        <p:spPr>
          <a:xfrm>
            <a:off x="7164360" y="5800680"/>
            <a:ext cx="1846800" cy="9903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CustomShape 1"/>
          <p:cNvSpPr/>
          <p:nvPr/>
        </p:nvSpPr>
        <p:spPr>
          <a:xfrm>
            <a:off x="0" y="1028520"/>
            <a:ext cx="9143640" cy="4276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20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Условием, способствующим развитию психологически здоровой личности является </a:t>
            </a:r>
            <a:r>
              <a:rPr lang="ru-RU" sz="24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психологическая безопасность</a:t>
            </a:r>
            <a:endParaRPr lang="ru-RU" sz="24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endParaRPr lang="ru-RU" sz="24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4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Безопасность</a:t>
            </a:r>
            <a:r>
              <a:rPr lang="ru-RU" sz="20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это явление, обеспечивающее нормальное развитие личности </a:t>
            </a:r>
            <a:endParaRPr lang="ru-RU" sz="2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0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Потребность в безопасности является базовой </a:t>
            </a:r>
            <a:endParaRPr lang="ru-RU" sz="2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0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иерархии потребностей человека, </a:t>
            </a:r>
            <a:endParaRPr lang="ru-RU" sz="2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0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частичного удовлетворения которой невозможно </a:t>
            </a:r>
            <a:endParaRPr lang="ru-RU" sz="2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0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гармоничное развитие личности</a:t>
            </a:r>
            <a:endParaRPr lang="ru-RU" sz="2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0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Повышение уровня психологической безопасности способствует </a:t>
            </a:r>
            <a:endParaRPr lang="ru-RU" sz="2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0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личностному развитию и гармонизации психического здоровья </a:t>
            </a:r>
            <a:endParaRPr lang="ru-RU" sz="2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0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всех участников образовательного процесса: </a:t>
            </a:r>
            <a:endParaRPr lang="ru-RU" sz="2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0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учащихся, педагогов и родителей.</a:t>
            </a:r>
            <a:endParaRPr lang="ru-RU" sz="2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3" name="Рисунок 2" descr="https://avatars.mds.yandex.net/get-zen_doc/1897428/pub_5eb7a6c5ce86a8785f6deb07_5eb7accbcf3f022fdb26dce5/scale_1200"/>
          <p:cNvPicPr/>
          <p:nvPr/>
        </p:nvPicPr>
        <p:blipFill>
          <a:blip r:embed="rId2"/>
          <a:stretch/>
        </p:blipFill>
        <p:spPr>
          <a:xfrm>
            <a:off x="6948360" y="5517360"/>
            <a:ext cx="1846800" cy="9903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ustomShape 1"/>
          <p:cNvSpPr/>
          <p:nvPr/>
        </p:nvSpPr>
        <p:spPr>
          <a:xfrm>
            <a:off x="0" y="908640"/>
            <a:ext cx="9143640" cy="4479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4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государственный образовательный стандарт </a:t>
            </a:r>
            <a:endParaRPr lang="ru-RU" sz="24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endParaRPr lang="ru-RU" sz="24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4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Подразумевает создание психологической безопасности </a:t>
            </a:r>
            <a:endParaRPr lang="ru-RU" sz="24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4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образовательного учреждения </a:t>
            </a:r>
            <a:endParaRPr lang="ru-RU" sz="24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4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качестве обязательного требования к условиям организации образовательного процесса</a:t>
            </a:r>
            <a:endParaRPr lang="ru-RU" sz="24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4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 психологическая безопасность</a:t>
            </a:r>
            <a:endParaRPr lang="ru-RU" sz="24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4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определяется как состояние </a:t>
            </a:r>
            <a:endParaRPr lang="ru-RU" sz="24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4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обеспечено успешное психическое развитие участников образовательного процесса </a:t>
            </a:r>
            <a:endParaRPr lang="ru-RU" sz="24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4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адекватно отражаются внутренние и внешние угрозы </a:t>
            </a:r>
            <a:endParaRPr lang="ru-RU" sz="24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4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психическому здоровью.</a:t>
            </a:r>
            <a:endParaRPr lang="ru-RU" sz="24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5" name="Рисунок 2" descr="https://avatars.mds.yandex.net/get-zen_doc/1897428/pub_5eb7a6c5ce86a8785f6deb07_5eb7accbcf3f022fdb26dce5/scale_1200"/>
          <p:cNvPicPr/>
          <p:nvPr/>
        </p:nvPicPr>
        <p:blipFill>
          <a:blip r:embed="rId2"/>
          <a:stretch/>
        </p:blipFill>
        <p:spPr>
          <a:xfrm>
            <a:off x="6948360" y="5517360"/>
            <a:ext cx="1846800" cy="9903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CustomShape 1"/>
          <p:cNvSpPr/>
          <p:nvPr/>
        </p:nvSpPr>
        <p:spPr>
          <a:xfrm>
            <a:off x="0" y="620640"/>
            <a:ext cx="9143640" cy="4906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2800" b="0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Стратегии</a:t>
            </a:r>
            <a:endParaRPr lang="ru-RU" sz="2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4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в деятельности психологически безопасной образовательной среды </a:t>
            </a:r>
            <a:endParaRPr lang="ru-RU" sz="24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4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через повышение уровня компетентности педагогов и родителей;</a:t>
            </a:r>
            <a:endParaRPr lang="ru-RU" sz="24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4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формирования у участников образовательного процесса таких умений и навыков</a:t>
            </a:r>
            <a:endParaRPr lang="ru-RU" sz="24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4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способствовали бы готовности справляться </a:t>
            </a:r>
            <a:endParaRPr lang="ru-RU" sz="24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4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эмоциональными нагрузками </a:t>
            </a:r>
            <a:endParaRPr lang="ru-RU" sz="24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4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психологическим дискомфортом </a:t>
            </a:r>
            <a:endParaRPr lang="ru-RU" sz="24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4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неизбежно возникающих в жизненных ситуациях и тормозящих гармоничное развитие личности в условиях образовательного учреждения</a:t>
            </a:r>
            <a:endParaRPr lang="ru-RU" sz="24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7" name="Рисунок 2" descr="https://avatars.mds.yandex.net/get-zen_doc/1897428/pub_5eb7a6c5ce86a8785f6deb07_5eb7accbcf3f022fdb26dce5/scale_1200"/>
          <p:cNvPicPr/>
          <p:nvPr/>
        </p:nvPicPr>
        <p:blipFill>
          <a:blip r:embed="rId2"/>
          <a:stretch/>
        </p:blipFill>
        <p:spPr>
          <a:xfrm>
            <a:off x="6948360" y="5517360"/>
            <a:ext cx="1846800" cy="9903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CustomShape 1"/>
          <p:cNvSpPr/>
          <p:nvPr/>
        </p:nvSpPr>
        <p:spPr>
          <a:xfrm>
            <a:off x="0" y="260640"/>
            <a:ext cx="9143640" cy="516919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24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</a:t>
            </a: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Выявить </a:t>
            </a:r>
            <a:r>
              <a:rPr lang="ru-RU" sz="1800" b="1" strike="noStrike" spc="-1" dirty="0" err="1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стрессогенные</a:t>
            </a: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факторы, возникающие в условиях образовательного процесса;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Отработать системы согласованных взглядов и представлений педагогов, психологов, родителей 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образовательную среду с целью гармонизации процессов обучения и социализации участников образовательной среды;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Сформировать механизмы создания психологической безопасности образовательной среды;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Систематически отслеживать психолого-педагогический климат образовательной среды, динамику психологического развития  воспитанников в процессе  обучения;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основные понятия и принципы создания психологической безопасности образовательной среды;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Повысить психологических компетенций педагогов и родителей;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Оказать необходимую психологическую поддержку всем участникам образовательного процесса;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рекомендации, направленные на организацию комфортной образовательной среды в образовательном учреждении.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9" name="Рисунок 2" descr="https://avatars.mds.yandex.net/get-zen_doc/1897428/pub_5eb7a6c5ce86a8785f6deb07_5eb7accbcf3f022fdb26dce5/scale_1200"/>
          <p:cNvPicPr/>
          <p:nvPr/>
        </p:nvPicPr>
        <p:blipFill>
          <a:blip r:embed="rId2"/>
          <a:stretch/>
        </p:blipFill>
        <p:spPr>
          <a:xfrm>
            <a:off x="6954840" y="5708160"/>
            <a:ext cx="1846800" cy="9903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CustomShape 1"/>
          <p:cNvSpPr/>
          <p:nvPr/>
        </p:nvSpPr>
        <p:spPr>
          <a:xfrm>
            <a:off x="34200" y="27720"/>
            <a:ext cx="9036000" cy="544619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24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и методы работы</a:t>
            </a:r>
            <a:endParaRPr lang="ru-RU" sz="24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Мониторинги, анкетирование, методики, 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направленные на диагностику всех участников педагогического процесса;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Семинары и конференции для педагогов и родителей;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 и беседы для родителей, педагогов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Праздники, концерты, фестивали и дни творчества детей, педагогов и родителей;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тематических встреч, собраний;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Сопровождение адаптации;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Индивидуальная работа с детьми группы риска;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психологической службы (службы медиации);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Медицинское сопровождение.</a:t>
            </a:r>
            <a:endParaRPr lang="ru-RU" sz="1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" name="Рисунок 2" descr="https://avatars.mds.yandex.net/get-zen_doc/1897428/pub_5eb7a6c5ce86a8785f6deb07_5eb7accbcf3f022fdb26dce5/scale_1200"/>
          <p:cNvPicPr/>
          <p:nvPr/>
        </p:nvPicPr>
        <p:blipFill>
          <a:blip r:embed="rId2"/>
          <a:stretch/>
        </p:blipFill>
        <p:spPr>
          <a:xfrm>
            <a:off x="6948360" y="5517360"/>
            <a:ext cx="1846800" cy="9903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CustomShape 1"/>
          <p:cNvSpPr/>
          <p:nvPr/>
        </p:nvSpPr>
        <p:spPr>
          <a:xfrm>
            <a:off x="0" y="836640"/>
            <a:ext cx="9143640" cy="439975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2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Проявление СЭВ у педагогов </a:t>
            </a:r>
            <a:endParaRPr lang="ru-RU" sz="2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 зависимости от стажа работы)</a:t>
            </a:r>
            <a:endParaRPr lang="ru-RU" sz="2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Более 50% - у педагогов со стажем работы </a:t>
            </a:r>
            <a:endParaRPr lang="ru-RU" sz="2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5 до 10 лет;</a:t>
            </a:r>
            <a:endParaRPr lang="ru-RU" sz="2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22% - со стажем от 15 до 20 лет;</a:t>
            </a:r>
            <a:endParaRPr lang="ru-RU" sz="2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11% -  у педагогов с 10-летним стажем</a:t>
            </a:r>
            <a:endParaRPr lang="ru-RU" sz="2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(у педагогов со стажем работы более 10 лет выработаны определенные способы </a:t>
            </a:r>
            <a:r>
              <a:rPr lang="ru-RU" sz="2800" b="1" strike="noStrike" spc="-1" dirty="0" err="1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саморегуляции</a:t>
            </a:r>
            <a:r>
              <a:rPr lang="ru-RU" sz="2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психологической защиты);</a:t>
            </a:r>
            <a:endParaRPr lang="ru-RU" sz="2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2800" b="1" strike="noStrike" spc="-1" dirty="0">
                <a:solidFill>
                  <a:srgbClr val="03495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8% - со стажем от 1 года до 3 лет</a:t>
            </a:r>
            <a:endParaRPr lang="ru-RU" sz="28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3" name="Рисунок 2" descr="https://avatars.mds.yandex.net/get-zen_doc/1897428/pub_5eb7a6c5ce86a8785f6deb07_5eb7accbcf3f022fdb26dce5/scale_1200"/>
          <p:cNvPicPr/>
          <p:nvPr/>
        </p:nvPicPr>
        <p:blipFill>
          <a:blip r:embed="rId2"/>
          <a:stretch/>
        </p:blipFill>
        <p:spPr>
          <a:xfrm>
            <a:off x="6948360" y="5517360"/>
            <a:ext cx="1846800" cy="9903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143</TotalTime>
  <Words>1337</Words>
  <Application>Microsoft Office PowerPoint</Application>
  <PresentationFormat>Экран (4:3)</PresentationFormat>
  <Paragraphs>215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Olga</dc:creator>
  <dc:description/>
  <cp:lastModifiedBy>Olga</cp:lastModifiedBy>
  <cp:revision>14</cp:revision>
  <dcterms:created xsi:type="dcterms:W3CDTF">2021-03-25T07:00:19Z</dcterms:created>
  <dcterms:modified xsi:type="dcterms:W3CDTF">2021-05-11T12:31:34Z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21</vt:i4>
  </property>
</Properties>
</file>