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304" r:id="rId2"/>
    <p:sldId id="294" r:id="rId3"/>
    <p:sldId id="268" r:id="rId4"/>
    <p:sldId id="277" r:id="rId5"/>
    <p:sldId id="278" r:id="rId6"/>
    <p:sldId id="279" r:id="rId7"/>
    <p:sldId id="257" r:id="rId8"/>
    <p:sldId id="281" r:id="rId9"/>
    <p:sldId id="284" r:id="rId10"/>
    <p:sldId id="303" r:id="rId11"/>
    <p:sldId id="285" r:id="rId12"/>
    <p:sldId id="297" r:id="rId13"/>
    <p:sldId id="287" r:id="rId14"/>
    <p:sldId id="295" r:id="rId15"/>
    <p:sldId id="262" r:id="rId16"/>
    <p:sldId id="289" r:id="rId17"/>
    <p:sldId id="30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1A8A9-FF3E-4686-9979-C4368D62BD84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AB7CF527-5C2F-4F3F-AD35-12B635B283B0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13</a:t>
          </a:r>
          <a:r>
            <a:rPr lang="ru-RU" dirty="0" smtClean="0"/>
            <a:t> верных ответов -</a:t>
          </a:r>
          <a:r>
            <a:rPr lang="ru-RU" dirty="0" smtClean="0">
              <a:solidFill>
                <a:srgbClr val="FF0000"/>
              </a:solidFill>
            </a:rPr>
            <a:t>5</a:t>
          </a:r>
          <a:endParaRPr lang="ru-RU" dirty="0">
            <a:solidFill>
              <a:srgbClr val="FF0000"/>
            </a:solidFill>
          </a:endParaRPr>
        </a:p>
      </dgm:t>
    </dgm:pt>
    <dgm:pt modelId="{9534511C-791A-4D9B-91A2-E7CC6EC7962C}" type="parTrans" cxnId="{DDF370E8-A97A-49A2-80C5-7FA4231D4F60}">
      <dgm:prSet/>
      <dgm:spPr/>
      <dgm:t>
        <a:bodyPr/>
        <a:lstStyle/>
        <a:p>
          <a:endParaRPr lang="ru-RU"/>
        </a:p>
      </dgm:t>
    </dgm:pt>
    <dgm:pt modelId="{EA59534C-FB72-4CAD-8433-5E606F98FC57}" type="sibTrans" cxnId="{DDF370E8-A97A-49A2-80C5-7FA4231D4F60}">
      <dgm:prSet/>
      <dgm:spPr/>
      <dgm:t>
        <a:bodyPr/>
        <a:lstStyle/>
        <a:p>
          <a:endParaRPr lang="ru-RU"/>
        </a:p>
      </dgm:t>
    </dgm:pt>
    <dgm:pt modelId="{DF6121BB-F54D-4F05-9371-7B5DC2250FF3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9-10 </a:t>
          </a:r>
          <a:r>
            <a:rPr lang="ru-RU" dirty="0" smtClean="0"/>
            <a:t>верных ответов-</a:t>
          </a:r>
          <a:r>
            <a:rPr lang="ru-RU" dirty="0" smtClean="0">
              <a:solidFill>
                <a:srgbClr val="FF0000"/>
              </a:solidFill>
            </a:rPr>
            <a:t>4</a:t>
          </a:r>
          <a:endParaRPr lang="ru-RU" dirty="0">
            <a:solidFill>
              <a:srgbClr val="FF0000"/>
            </a:solidFill>
          </a:endParaRPr>
        </a:p>
      </dgm:t>
    </dgm:pt>
    <dgm:pt modelId="{0FA42FFE-84E4-4E35-B39B-0365FEF950C7}" type="parTrans" cxnId="{343A5DAA-0AC1-4036-A122-3742D31E80BC}">
      <dgm:prSet/>
      <dgm:spPr/>
      <dgm:t>
        <a:bodyPr/>
        <a:lstStyle/>
        <a:p>
          <a:endParaRPr lang="ru-RU"/>
        </a:p>
      </dgm:t>
    </dgm:pt>
    <dgm:pt modelId="{4A42F733-AA38-48C6-9FF2-B483ACE5A4EA}" type="sibTrans" cxnId="{343A5DAA-0AC1-4036-A122-3742D31E80BC}">
      <dgm:prSet/>
      <dgm:spPr/>
      <dgm:t>
        <a:bodyPr/>
        <a:lstStyle/>
        <a:p>
          <a:endParaRPr lang="ru-RU"/>
        </a:p>
      </dgm:t>
    </dgm:pt>
    <dgm:pt modelId="{6A25B052-E601-4B82-8913-6E95D497DCF8}">
      <dgm:prSet phldrT="[Текст]"/>
      <dgm:spPr/>
      <dgm:t>
        <a:bodyPr/>
        <a:lstStyle/>
        <a:p>
          <a:r>
            <a:rPr lang="ru-RU" dirty="0" smtClean="0">
              <a:solidFill>
                <a:srgbClr val="FF0000"/>
              </a:solidFill>
            </a:rPr>
            <a:t>7</a:t>
          </a:r>
          <a:r>
            <a:rPr lang="ru-RU" dirty="0" smtClean="0"/>
            <a:t>верных ответов-</a:t>
          </a:r>
          <a:r>
            <a:rPr lang="ru-RU" dirty="0" smtClean="0">
              <a:solidFill>
                <a:srgbClr val="FF0000"/>
              </a:solidFill>
            </a:rPr>
            <a:t>3</a:t>
          </a:r>
          <a:endParaRPr lang="ru-RU" dirty="0">
            <a:solidFill>
              <a:srgbClr val="FF0000"/>
            </a:solidFill>
          </a:endParaRPr>
        </a:p>
      </dgm:t>
    </dgm:pt>
    <dgm:pt modelId="{2F613E5A-3F56-4D25-9D46-792032923FC4}" type="parTrans" cxnId="{4F8A1868-AD4E-45E0-97DD-82D4CE12A5ED}">
      <dgm:prSet/>
      <dgm:spPr/>
      <dgm:t>
        <a:bodyPr/>
        <a:lstStyle/>
        <a:p>
          <a:endParaRPr lang="ru-RU"/>
        </a:p>
      </dgm:t>
    </dgm:pt>
    <dgm:pt modelId="{298F2DBB-3F6D-45D8-8605-908BAE035295}" type="sibTrans" cxnId="{4F8A1868-AD4E-45E0-97DD-82D4CE12A5ED}">
      <dgm:prSet/>
      <dgm:spPr/>
      <dgm:t>
        <a:bodyPr/>
        <a:lstStyle/>
        <a:p>
          <a:endParaRPr lang="ru-RU"/>
        </a:p>
      </dgm:t>
    </dgm:pt>
    <dgm:pt modelId="{2C6941BD-85CF-4D3A-A0FB-5FC27F89E965}" type="pres">
      <dgm:prSet presAssocID="{BF81A8A9-FF3E-4686-9979-C4368D62BD84}" presName="compositeShape" presStyleCnt="0">
        <dgm:presLayoutVars>
          <dgm:dir/>
          <dgm:resizeHandles/>
        </dgm:presLayoutVars>
      </dgm:prSet>
      <dgm:spPr/>
    </dgm:pt>
    <dgm:pt modelId="{BE514741-B393-4A2B-80C0-FBF4EF366609}" type="pres">
      <dgm:prSet presAssocID="{BF81A8A9-FF3E-4686-9979-C4368D62BD84}" presName="pyramid" presStyleLbl="node1" presStyleIdx="0" presStyleCnt="1"/>
      <dgm:spPr/>
    </dgm:pt>
    <dgm:pt modelId="{96BA8A67-F73F-4CAF-ADF9-7D953E7B0A07}" type="pres">
      <dgm:prSet presAssocID="{BF81A8A9-FF3E-4686-9979-C4368D62BD84}" presName="theList" presStyleCnt="0"/>
      <dgm:spPr/>
    </dgm:pt>
    <dgm:pt modelId="{1904E594-FD91-465F-8954-CBABEB4AA736}" type="pres">
      <dgm:prSet presAssocID="{AB7CF527-5C2F-4F3F-AD35-12B635B283B0}" presName="aNode" presStyleLbl="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9F0905-A335-4B17-9107-2C585D74F1BB}" type="pres">
      <dgm:prSet presAssocID="{AB7CF527-5C2F-4F3F-AD35-12B635B283B0}" presName="aSpace" presStyleCnt="0"/>
      <dgm:spPr/>
    </dgm:pt>
    <dgm:pt modelId="{75B4B532-2A62-4C46-A010-AE75C6CE2F39}" type="pres">
      <dgm:prSet presAssocID="{DF6121BB-F54D-4F05-9371-7B5DC2250FF3}" presName="aNode" presStyleLbl="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6A7BAE-6A67-48B5-A682-8410ED83C91B}" type="pres">
      <dgm:prSet presAssocID="{DF6121BB-F54D-4F05-9371-7B5DC2250FF3}" presName="aSpace" presStyleCnt="0"/>
      <dgm:spPr/>
    </dgm:pt>
    <dgm:pt modelId="{40ABBC59-E0AB-4A38-B7AC-616FC3B98A44}" type="pres">
      <dgm:prSet presAssocID="{6A25B052-E601-4B82-8913-6E95D497DCF8}" presName="aNode" presStyleLbl="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FAC171-648F-4A3C-9ED3-194AF675FA29}" type="pres">
      <dgm:prSet presAssocID="{6A25B052-E601-4B82-8913-6E95D497DCF8}" presName="aSpace" presStyleCnt="0"/>
      <dgm:spPr/>
    </dgm:pt>
  </dgm:ptLst>
  <dgm:cxnLst>
    <dgm:cxn modelId="{E02BC1D0-FF0B-431D-BBFA-7D5300900F07}" type="presOf" srcId="{6A25B052-E601-4B82-8913-6E95D497DCF8}" destId="{40ABBC59-E0AB-4A38-B7AC-616FC3B98A44}" srcOrd="0" destOrd="0" presId="urn:microsoft.com/office/officeart/2005/8/layout/pyramid2"/>
    <dgm:cxn modelId="{60B1F68E-76FB-477D-B1DF-D71E7E924DF3}" type="presOf" srcId="{BF81A8A9-FF3E-4686-9979-C4368D62BD84}" destId="{2C6941BD-85CF-4D3A-A0FB-5FC27F89E965}" srcOrd="0" destOrd="0" presId="urn:microsoft.com/office/officeart/2005/8/layout/pyramid2"/>
    <dgm:cxn modelId="{DDF370E8-A97A-49A2-80C5-7FA4231D4F60}" srcId="{BF81A8A9-FF3E-4686-9979-C4368D62BD84}" destId="{AB7CF527-5C2F-4F3F-AD35-12B635B283B0}" srcOrd="0" destOrd="0" parTransId="{9534511C-791A-4D9B-91A2-E7CC6EC7962C}" sibTransId="{EA59534C-FB72-4CAD-8433-5E606F98FC57}"/>
    <dgm:cxn modelId="{343A5DAA-0AC1-4036-A122-3742D31E80BC}" srcId="{BF81A8A9-FF3E-4686-9979-C4368D62BD84}" destId="{DF6121BB-F54D-4F05-9371-7B5DC2250FF3}" srcOrd="1" destOrd="0" parTransId="{0FA42FFE-84E4-4E35-B39B-0365FEF950C7}" sibTransId="{4A42F733-AA38-48C6-9FF2-B483ACE5A4EA}"/>
    <dgm:cxn modelId="{4F8A1868-AD4E-45E0-97DD-82D4CE12A5ED}" srcId="{BF81A8A9-FF3E-4686-9979-C4368D62BD84}" destId="{6A25B052-E601-4B82-8913-6E95D497DCF8}" srcOrd="2" destOrd="0" parTransId="{2F613E5A-3F56-4D25-9D46-792032923FC4}" sibTransId="{298F2DBB-3F6D-45D8-8605-908BAE035295}"/>
    <dgm:cxn modelId="{35B6E8A3-9470-44FB-BF04-A47C455E8DB5}" type="presOf" srcId="{DF6121BB-F54D-4F05-9371-7B5DC2250FF3}" destId="{75B4B532-2A62-4C46-A010-AE75C6CE2F39}" srcOrd="0" destOrd="0" presId="urn:microsoft.com/office/officeart/2005/8/layout/pyramid2"/>
    <dgm:cxn modelId="{8F39ADE9-937F-46AE-8168-8F05706B8BD9}" type="presOf" srcId="{AB7CF527-5C2F-4F3F-AD35-12B635B283B0}" destId="{1904E594-FD91-465F-8954-CBABEB4AA736}" srcOrd="0" destOrd="0" presId="urn:microsoft.com/office/officeart/2005/8/layout/pyramid2"/>
    <dgm:cxn modelId="{DBA474B1-7E0D-4B21-9F08-BF92E8819674}" type="presParOf" srcId="{2C6941BD-85CF-4D3A-A0FB-5FC27F89E965}" destId="{BE514741-B393-4A2B-80C0-FBF4EF366609}" srcOrd="0" destOrd="0" presId="urn:microsoft.com/office/officeart/2005/8/layout/pyramid2"/>
    <dgm:cxn modelId="{08585996-6CA9-45D0-82D7-01C46FA0D80F}" type="presParOf" srcId="{2C6941BD-85CF-4D3A-A0FB-5FC27F89E965}" destId="{96BA8A67-F73F-4CAF-ADF9-7D953E7B0A07}" srcOrd="1" destOrd="0" presId="urn:microsoft.com/office/officeart/2005/8/layout/pyramid2"/>
    <dgm:cxn modelId="{705F853D-7C0B-4C93-B8D4-FD921066F1C6}" type="presParOf" srcId="{96BA8A67-F73F-4CAF-ADF9-7D953E7B0A07}" destId="{1904E594-FD91-465F-8954-CBABEB4AA736}" srcOrd="0" destOrd="0" presId="urn:microsoft.com/office/officeart/2005/8/layout/pyramid2"/>
    <dgm:cxn modelId="{218BF7BC-F366-43D5-AE5C-2FD514CA7B6E}" type="presParOf" srcId="{96BA8A67-F73F-4CAF-ADF9-7D953E7B0A07}" destId="{1F9F0905-A335-4B17-9107-2C585D74F1BB}" srcOrd="1" destOrd="0" presId="urn:microsoft.com/office/officeart/2005/8/layout/pyramid2"/>
    <dgm:cxn modelId="{D905A093-DF1A-4A1D-885D-CD4D9E2A12FF}" type="presParOf" srcId="{96BA8A67-F73F-4CAF-ADF9-7D953E7B0A07}" destId="{75B4B532-2A62-4C46-A010-AE75C6CE2F39}" srcOrd="2" destOrd="0" presId="urn:microsoft.com/office/officeart/2005/8/layout/pyramid2"/>
    <dgm:cxn modelId="{9CB78E9A-0816-480E-AF1E-B65A2EA4FD0C}" type="presParOf" srcId="{96BA8A67-F73F-4CAF-ADF9-7D953E7B0A07}" destId="{F36A7BAE-6A67-48B5-A682-8410ED83C91B}" srcOrd="3" destOrd="0" presId="urn:microsoft.com/office/officeart/2005/8/layout/pyramid2"/>
    <dgm:cxn modelId="{4737A073-D93E-448A-A376-B9523000CAEC}" type="presParOf" srcId="{96BA8A67-F73F-4CAF-ADF9-7D953E7B0A07}" destId="{40ABBC59-E0AB-4A38-B7AC-616FC3B98A44}" srcOrd="4" destOrd="0" presId="urn:microsoft.com/office/officeart/2005/8/layout/pyramid2"/>
    <dgm:cxn modelId="{2EA7376D-FF66-417B-BFC8-86D93F2EDCB1}" type="presParOf" srcId="{96BA8A67-F73F-4CAF-ADF9-7D953E7B0A07}" destId="{D4FAC171-648F-4A3C-9ED3-194AF675FA29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514741-B393-4A2B-80C0-FBF4EF366609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04E594-FD91-465F-8954-CBABEB4AA736}">
      <dsp:nvSpPr>
        <dsp:cNvPr id="0" name=""/>
        <dsp:cNvSpPr/>
      </dsp:nvSpPr>
      <dsp:spPr>
        <a:xfrm>
          <a:off x="3775352" y="455027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FF0000"/>
              </a:solidFill>
            </a:rPr>
            <a:t>13</a:t>
          </a:r>
          <a:r>
            <a:rPr lang="ru-RU" sz="2700" kern="1200" dirty="0" smtClean="0"/>
            <a:t> верных ответов -</a:t>
          </a:r>
          <a:r>
            <a:rPr lang="ru-RU" sz="2700" kern="1200" dirty="0" smtClean="0">
              <a:solidFill>
                <a:srgbClr val="FF0000"/>
              </a:solidFill>
            </a:rPr>
            <a:t>5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3775352" y="455027"/>
        <a:ext cx="2941875" cy="1071380"/>
      </dsp:txXfrm>
    </dsp:sp>
    <dsp:sp modelId="{75B4B532-2A62-4C46-A010-AE75C6CE2F39}">
      <dsp:nvSpPr>
        <dsp:cNvPr id="0" name=""/>
        <dsp:cNvSpPr/>
      </dsp:nvSpPr>
      <dsp:spPr>
        <a:xfrm>
          <a:off x="3775352" y="1660330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FF0000"/>
              </a:solidFill>
            </a:rPr>
            <a:t>9-10 </a:t>
          </a:r>
          <a:r>
            <a:rPr lang="ru-RU" sz="2700" kern="1200" dirty="0" smtClean="0"/>
            <a:t>верных ответов-</a:t>
          </a:r>
          <a:r>
            <a:rPr lang="ru-RU" sz="2700" kern="1200" dirty="0" smtClean="0">
              <a:solidFill>
                <a:srgbClr val="FF0000"/>
              </a:solidFill>
            </a:rPr>
            <a:t>4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3775352" y="1660330"/>
        <a:ext cx="2941875" cy="1071380"/>
      </dsp:txXfrm>
    </dsp:sp>
    <dsp:sp modelId="{40ABBC59-E0AB-4A38-B7AC-616FC3B98A44}">
      <dsp:nvSpPr>
        <dsp:cNvPr id="0" name=""/>
        <dsp:cNvSpPr/>
      </dsp:nvSpPr>
      <dsp:spPr>
        <a:xfrm>
          <a:off x="3775352" y="2865632"/>
          <a:ext cx="2941875" cy="1071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>
              <a:solidFill>
                <a:srgbClr val="FF0000"/>
              </a:solidFill>
            </a:rPr>
            <a:t>7</a:t>
          </a:r>
          <a:r>
            <a:rPr lang="ru-RU" sz="2700" kern="1200" dirty="0" smtClean="0"/>
            <a:t>верных ответов-</a:t>
          </a:r>
          <a:r>
            <a:rPr lang="ru-RU" sz="2700" kern="1200" dirty="0" smtClean="0">
              <a:solidFill>
                <a:srgbClr val="FF0000"/>
              </a:solidFill>
            </a:rPr>
            <a:t>3</a:t>
          </a:r>
          <a:endParaRPr lang="ru-RU" sz="2700" kern="1200" dirty="0">
            <a:solidFill>
              <a:srgbClr val="FF0000"/>
            </a:solidFill>
          </a:endParaRPr>
        </a:p>
      </dsp:txBody>
      <dsp:txXfrm>
        <a:off x="3775352" y="2865632"/>
        <a:ext cx="2941875" cy="1071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4637-C8DD-49F1-9C98-8FCB666CB33A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A3204E-3F46-4854-85FE-81405783976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8349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5432E-01AD-4119-B995-0B053D7E5896}" type="datetimeFigureOut">
              <a:rPr lang="ru-RU" smtClean="0"/>
              <a:pPr/>
              <a:t>21.03.2017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E70A5-23B0-4042-8015-2546276560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audio" Target="../media/audio1.wav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5" Type="http://schemas.openxmlformats.org/officeDocument/2006/relationships/audio" Target="../media/audio3.wav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Урок решения задач на закон Архимеда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7 класс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9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642910" y="285728"/>
            <a:ext cx="2376488" cy="2449512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ru-RU" dirty="0">
                <a:solidFill>
                  <a:srgbClr val="003300"/>
                </a:solidFill>
              </a:rPr>
              <a:t> </a:t>
            </a:r>
            <a:r>
              <a:rPr lang="ru-RU" b="1" i="1" dirty="0">
                <a:solidFill>
                  <a:srgbClr val="003300"/>
                </a:solidFill>
              </a:rPr>
              <a:t>При переходе </a:t>
            </a:r>
            <a:endParaRPr lang="ru-RU" b="1" i="1" dirty="0" smtClean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003300"/>
                </a:solidFill>
              </a:rPr>
              <a:t>корабля </a:t>
            </a:r>
            <a:r>
              <a:rPr lang="ru-RU" b="1" i="1" dirty="0">
                <a:solidFill>
                  <a:srgbClr val="003300"/>
                </a:solidFill>
              </a:rPr>
              <a:t>из реки </a:t>
            </a:r>
            <a:endParaRPr lang="ru-RU" b="1" i="1" dirty="0" smtClean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003300"/>
                </a:solidFill>
              </a:rPr>
              <a:t>в </a:t>
            </a:r>
            <a:r>
              <a:rPr lang="ru-RU" b="1" i="1" dirty="0">
                <a:solidFill>
                  <a:srgbClr val="003300"/>
                </a:solidFill>
              </a:rPr>
              <a:t>море его осадка </a:t>
            </a:r>
            <a:endParaRPr lang="ru-RU" b="1" i="1" dirty="0" smtClean="0">
              <a:solidFill>
                <a:srgbClr val="003300"/>
              </a:solidFill>
            </a:endParaRPr>
          </a:p>
          <a:p>
            <a:pPr>
              <a:spcBef>
                <a:spcPct val="50000"/>
              </a:spcBef>
            </a:pPr>
            <a:r>
              <a:rPr lang="ru-RU" b="1" i="1" dirty="0" smtClean="0">
                <a:solidFill>
                  <a:srgbClr val="003300"/>
                </a:solidFill>
              </a:rPr>
              <a:t>уменьшается</a:t>
            </a:r>
            <a:r>
              <a:rPr lang="ru-RU" b="1" i="1" dirty="0">
                <a:solidFill>
                  <a:srgbClr val="003300"/>
                </a:solidFill>
              </a:rPr>
              <a:t>.</a:t>
            </a:r>
            <a:r>
              <a:rPr lang="ru-RU" dirty="0">
                <a:solidFill>
                  <a:srgbClr val="003300"/>
                </a:solidFill>
              </a:rPr>
              <a:t> </a:t>
            </a: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4282" y="3214686"/>
            <a:ext cx="3071834" cy="32861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ru-RU" b="1" dirty="0">
                <a:solidFill>
                  <a:srgbClr val="003300"/>
                </a:solidFill>
              </a:rPr>
              <a:t>Если сила тяжести, действующая на погруженное в жидкость тело, больше архимедовой силы, то тело всплывает.</a:t>
            </a:r>
          </a:p>
        </p:txBody>
      </p:sp>
      <p:pic>
        <p:nvPicPr>
          <p:cNvPr id="32770" name="Picture 2" descr="C:\Documents and Settings\Admin\Рабочий стол\рисунки\т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357430"/>
            <a:ext cx="2414653" cy="4229925"/>
          </a:xfrm>
          <a:prstGeom prst="rect">
            <a:avLst/>
          </a:prstGeom>
          <a:noFill/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3286116" y="1052736"/>
            <a:ext cx="3452817" cy="232068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dirty="0">
                <a:solidFill>
                  <a:srgbClr val="003300"/>
                </a:solidFill>
              </a:rPr>
              <a:t>Если лёд, плавающий в воде</a:t>
            </a:r>
            <a:r>
              <a:rPr lang="ru-RU" sz="2000" b="1" dirty="0" smtClean="0">
                <a:solidFill>
                  <a:srgbClr val="0033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b="1" dirty="0">
                <a:solidFill>
                  <a:srgbClr val="003300"/>
                </a:solidFill>
              </a:rPr>
              <a:t>полностью растает, то </a:t>
            </a:r>
            <a:r>
              <a:rPr lang="ru-RU" sz="2000" b="1" dirty="0" smtClean="0">
                <a:solidFill>
                  <a:srgbClr val="003300"/>
                </a:solidFill>
              </a:rPr>
              <a:t>объём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b="1" dirty="0">
                <a:solidFill>
                  <a:srgbClr val="003300"/>
                </a:solidFill>
              </a:rPr>
              <a:t>воды увеличится</a:t>
            </a:r>
            <a:r>
              <a:rPr lang="ru-RU" b="1" dirty="0">
                <a:solidFill>
                  <a:srgbClr val="003300"/>
                </a:solidFill>
              </a:rPr>
              <a:t>. </a:t>
            </a:r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500430" y="4214818"/>
            <a:ext cx="3203575" cy="2303462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2000" b="1" dirty="0">
                <a:solidFill>
                  <a:srgbClr val="003300"/>
                </a:solidFill>
              </a:rPr>
              <a:t>Тело плавает в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r>
              <a:rPr lang="ru-RU" sz="2000" b="1" dirty="0" smtClean="0">
                <a:solidFill>
                  <a:srgbClr val="003300"/>
                </a:solidFill>
              </a:rPr>
              <a:t>пресной </a:t>
            </a:r>
            <a:r>
              <a:rPr lang="ru-RU" sz="2000" b="1" dirty="0">
                <a:solidFill>
                  <a:srgbClr val="003300"/>
                </a:solidFill>
              </a:rPr>
              <a:t>воде</a:t>
            </a:r>
            <a:r>
              <a:rPr lang="ru-RU" sz="2000" b="1" dirty="0" smtClean="0">
                <a:solidFill>
                  <a:srgbClr val="0033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b="1" dirty="0">
                <a:solidFill>
                  <a:srgbClr val="003300"/>
                </a:solidFill>
              </a:rPr>
              <a:t>полностью погрузившись в неё. </a:t>
            </a:r>
            <a:endParaRPr lang="ru-RU" sz="2000" b="1" dirty="0" smtClean="0">
              <a:solidFill>
                <a:srgbClr val="003300"/>
              </a:solidFill>
            </a:endParaRPr>
          </a:p>
          <a:p>
            <a:r>
              <a:rPr lang="ru-RU" sz="2000" b="1" dirty="0" smtClean="0">
                <a:solidFill>
                  <a:srgbClr val="003300"/>
                </a:solidFill>
              </a:rPr>
              <a:t>Если </a:t>
            </a:r>
            <a:r>
              <a:rPr lang="ru-RU" sz="2000" b="1" dirty="0">
                <a:solidFill>
                  <a:srgbClr val="003300"/>
                </a:solidFill>
              </a:rPr>
              <a:t>тело поместить в спирт</a:t>
            </a:r>
            <a:r>
              <a:rPr lang="ru-RU" sz="2000" b="1" dirty="0" smtClean="0">
                <a:solidFill>
                  <a:srgbClr val="003300"/>
                </a:solidFill>
              </a:rPr>
              <a:t>,</a:t>
            </a:r>
          </a:p>
          <a:p>
            <a:r>
              <a:rPr lang="ru-RU" sz="2000" b="1" dirty="0" smtClean="0">
                <a:solidFill>
                  <a:srgbClr val="003300"/>
                </a:solidFill>
              </a:rPr>
              <a:t> </a:t>
            </a:r>
            <a:r>
              <a:rPr lang="ru-RU" sz="2000" b="1" dirty="0">
                <a:solidFill>
                  <a:srgbClr val="003300"/>
                </a:solidFill>
              </a:rPr>
              <a:t>то оно утонет</a:t>
            </a:r>
            <a:r>
              <a:rPr lang="ru-RU" b="1" dirty="0">
                <a:solidFill>
                  <a:srgbClr val="003300"/>
                </a:solidFill>
              </a:rPr>
              <a:t>. </a:t>
            </a:r>
          </a:p>
          <a:p>
            <a:pPr marL="342900" indent="-342900">
              <a:buFontTx/>
              <a:buAutoNum type="arabicPeriod" startAt="8"/>
            </a:pPr>
            <a:endParaRPr lang="ru-RU" b="1" dirty="0">
              <a:solidFill>
                <a:srgbClr val="0033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28604"/>
            <a:ext cx="500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Сила Архимеда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9372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210304781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71538" y="500042"/>
            <a:ext cx="692948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Оцените себя!</a:t>
            </a:r>
            <a:endParaRPr lang="ru-RU" sz="8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Решите задачу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3794" name="Picture 2" descr="C:\Documents and Settings\Admin\Рабочий стол\рисунки\1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000504"/>
            <a:ext cx="3244527" cy="2832026"/>
          </a:xfrm>
          <a:prstGeom prst="rect">
            <a:avLst/>
          </a:prstGeom>
          <a:noFill/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285720" y="2071678"/>
            <a:ext cx="4929222" cy="3786214"/>
          </a:xfrm>
          <a:prstGeom prst="rect">
            <a:avLst/>
          </a:prstGeom>
          <a:solidFill>
            <a:srgbClr val="66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 </a:t>
            </a:r>
            <a:endParaRPr lang="ru-RU" sz="3600" b="1" baseline="30000" dirty="0" smtClean="0"/>
          </a:p>
        </p:txBody>
      </p:sp>
      <p:sp>
        <p:nvSpPr>
          <p:cNvPr id="23" name="Oval 10"/>
          <p:cNvSpPr>
            <a:spLocks noGrp="1" noChangeArrowheads="1"/>
          </p:cNvSpPr>
          <p:nvPr>
            <p:ph idx="1"/>
          </p:nvPr>
        </p:nvSpPr>
        <p:spPr bwMode="auto">
          <a:xfrm>
            <a:off x="428596" y="714356"/>
            <a:ext cx="928694" cy="92869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b="1" dirty="0" smtClean="0"/>
              <a:t>1</a:t>
            </a:r>
            <a:endParaRPr lang="ru-RU" b="1" dirty="0"/>
          </a:p>
        </p:txBody>
      </p:sp>
      <p:graphicFrame>
        <p:nvGraphicFramePr>
          <p:cNvPr id="7" name="Объект 6"/>
          <p:cNvGraphicFramePr>
            <a:graphicFrameLocks noChangeAspect="1"/>
          </p:cNvGraphicFramePr>
          <p:nvPr/>
        </p:nvGraphicFramePr>
        <p:xfrm>
          <a:off x="3160713" y="4948238"/>
          <a:ext cx="255587" cy="631825"/>
        </p:xfrm>
        <a:graphic>
          <a:graphicData uri="http://schemas.openxmlformats.org/presentationml/2006/ole">
            <p:oleObj spid="_x0000_s30729" name="Формула" r:id="rId4" imgW="88560" imgH="190440" progId="Equation.3">
              <p:embed/>
            </p:oleObj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4348" y="2428868"/>
            <a:ext cx="4000528" cy="3143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Определите выталкивающую силу, действующую на гранитную глыбу, если она при полном погружении в воду, вытесняет  </a:t>
            </a:r>
            <a:r>
              <a:rPr lang="ru-RU" sz="2800" dirty="0" smtClean="0"/>
              <a:t>0,8 м   </a:t>
            </a:r>
            <a:r>
              <a:rPr lang="ru-RU" sz="2800" dirty="0" smtClean="0"/>
              <a:t>воды.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Решите задачу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4" name="Oval 11"/>
          <p:cNvSpPr>
            <a:spLocks noGrp="1" noChangeArrowheads="1"/>
          </p:cNvSpPr>
          <p:nvPr>
            <p:ph idx="1"/>
          </p:nvPr>
        </p:nvSpPr>
        <p:spPr bwMode="auto">
          <a:xfrm>
            <a:off x="928662" y="1714488"/>
            <a:ext cx="7500990" cy="4214841"/>
          </a:xfrm>
          <a:prstGeom prst="ellipse">
            <a:avLst/>
          </a:prstGeom>
          <a:solidFill>
            <a:srgbClr val="99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buNone/>
            </a:pPr>
            <a:endParaRPr lang="ru-RU" sz="1800" dirty="0">
              <a:latin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71670" y="2285992"/>
            <a:ext cx="478634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Железобетонная плита длиной 4 м., шириной 50 см. и толщиной 20 см. погружена в воду наполовину своего объема.</a:t>
            </a:r>
          </a:p>
          <a:p>
            <a:r>
              <a:rPr lang="ru-RU" sz="2800" b="1" dirty="0" smtClean="0"/>
              <a:t>Какова Архимедова сила, действующая на нее?</a:t>
            </a:r>
          </a:p>
          <a:p>
            <a:endParaRPr lang="ru-RU" sz="2400" b="1" dirty="0" smtClean="0"/>
          </a:p>
          <a:p>
            <a:endParaRPr lang="ru-RU" dirty="0"/>
          </a:p>
        </p:txBody>
      </p:sp>
      <p:pic>
        <p:nvPicPr>
          <p:cNvPr id="34818" name="Picture 2" descr="C:\Documents and Settings\Admin\Рабочий стол\рисунки\Рисунок1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928934"/>
            <a:ext cx="1343025" cy="3657600"/>
          </a:xfrm>
          <a:prstGeom prst="rect">
            <a:avLst/>
          </a:prstGeom>
          <a:noFill/>
        </p:spPr>
      </p:pic>
      <p:sp>
        <p:nvSpPr>
          <p:cNvPr id="7" name="7-конечная звезда 6"/>
          <p:cNvSpPr/>
          <p:nvPr/>
        </p:nvSpPr>
        <p:spPr>
          <a:xfrm>
            <a:off x="357158" y="1643050"/>
            <a:ext cx="914400" cy="914400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14348" y="1785926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2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785918" y="2428868"/>
            <a:ext cx="1724036" cy="3367110"/>
          </a:xfrm>
          <a:prstGeom prst="rect">
            <a:avLst/>
          </a:prstGeom>
          <a:solidFill>
            <a:schemeClr val="bg1"/>
          </a:solidFill>
          <a:ln w="28575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5715008" y="1125538"/>
            <a:ext cx="3033705" cy="44466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1800" dirty="0">
              <a:latin typeface="Times New Roman" pitchFamily="18" charset="0"/>
            </a:endParaRPr>
          </a:p>
          <a:p>
            <a:pPr algn="ctr"/>
            <a:endParaRPr lang="ru-RU" sz="1800" dirty="0">
              <a:latin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5929322" y="1714488"/>
            <a:ext cx="2428892" cy="307183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Определите объем цилиндра и его плотность</a:t>
            </a:r>
            <a:endParaRPr lang="ru-RU" sz="3200" dirty="0"/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643306" y="2428868"/>
            <a:ext cx="1928826" cy="3357586"/>
          </a:xfrm>
          <a:prstGeom prst="rect">
            <a:avLst/>
          </a:prstGeom>
          <a:solidFill>
            <a:schemeClr val="bg1"/>
          </a:solidFill>
          <a:ln w="28575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Oval 10"/>
          <p:cNvSpPr>
            <a:spLocks noGrp="1" noChangeArrowheads="1"/>
          </p:cNvSpPr>
          <p:nvPr>
            <p:ph idx="1"/>
          </p:nvPr>
        </p:nvSpPr>
        <p:spPr bwMode="auto">
          <a:xfrm>
            <a:off x="428596" y="1071546"/>
            <a:ext cx="1114404" cy="114300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b="1" dirty="0"/>
              <a:t>4</a:t>
            </a:r>
          </a:p>
        </p:txBody>
      </p:sp>
      <p:sp>
        <p:nvSpPr>
          <p:cNvPr id="10" name="Rectangle 44"/>
          <p:cNvSpPr>
            <a:spLocks noChangeArrowheads="1"/>
          </p:cNvSpPr>
          <p:nvPr/>
        </p:nvSpPr>
        <p:spPr bwMode="auto">
          <a:xfrm>
            <a:off x="1928794" y="2928934"/>
            <a:ext cx="287338" cy="1150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85"/>
          <p:cNvSpPr>
            <a:spLocks/>
          </p:cNvSpPr>
          <p:nvPr/>
        </p:nvSpPr>
        <p:spPr bwMode="auto">
          <a:xfrm flipH="1">
            <a:off x="2000232" y="2928934"/>
            <a:ext cx="214314" cy="785818"/>
          </a:xfrm>
          <a:custGeom>
            <a:avLst/>
            <a:gdLst/>
            <a:ahLst/>
            <a:cxnLst>
              <a:cxn ang="0">
                <a:pos x="900" y="0"/>
              </a:cxn>
              <a:cxn ang="0">
                <a:pos x="0" y="180"/>
              </a:cxn>
              <a:cxn ang="0">
                <a:pos x="900" y="360"/>
              </a:cxn>
              <a:cxn ang="0">
                <a:pos x="0" y="540"/>
              </a:cxn>
              <a:cxn ang="0">
                <a:pos x="900" y="720"/>
              </a:cxn>
              <a:cxn ang="0">
                <a:pos x="0" y="900"/>
              </a:cxn>
              <a:cxn ang="0">
                <a:pos x="900" y="1080"/>
              </a:cxn>
              <a:cxn ang="0">
                <a:pos x="0" y="1260"/>
              </a:cxn>
              <a:cxn ang="0">
                <a:pos x="900" y="1440"/>
              </a:cxn>
              <a:cxn ang="0">
                <a:pos x="0" y="1620"/>
              </a:cxn>
              <a:cxn ang="0">
                <a:pos x="900" y="1800"/>
              </a:cxn>
              <a:cxn ang="0">
                <a:pos x="0" y="1980"/>
              </a:cxn>
              <a:cxn ang="0">
                <a:pos x="900" y="2160"/>
              </a:cxn>
              <a:cxn ang="0">
                <a:pos x="0" y="2340"/>
              </a:cxn>
            </a:cxnLst>
            <a:rect l="0" t="0" r="r" b="b"/>
            <a:pathLst>
              <a:path w="900" h="2340">
                <a:moveTo>
                  <a:pt x="900" y="0"/>
                </a:moveTo>
                <a:cubicBezTo>
                  <a:pt x="450" y="60"/>
                  <a:pt x="0" y="120"/>
                  <a:pt x="0" y="180"/>
                </a:cubicBezTo>
                <a:cubicBezTo>
                  <a:pt x="0" y="240"/>
                  <a:pt x="900" y="300"/>
                  <a:pt x="900" y="360"/>
                </a:cubicBezTo>
                <a:cubicBezTo>
                  <a:pt x="900" y="420"/>
                  <a:pt x="0" y="480"/>
                  <a:pt x="0" y="540"/>
                </a:cubicBezTo>
                <a:cubicBezTo>
                  <a:pt x="0" y="600"/>
                  <a:pt x="900" y="660"/>
                  <a:pt x="900" y="720"/>
                </a:cubicBezTo>
                <a:cubicBezTo>
                  <a:pt x="900" y="780"/>
                  <a:pt x="0" y="840"/>
                  <a:pt x="0" y="900"/>
                </a:cubicBezTo>
                <a:cubicBezTo>
                  <a:pt x="0" y="960"/>
                  <a:pt x="900" y="1020"/>
                  <a:pt x="900" y="1080"/>
                </a:cubicBezTo>
                <a:cubicBezTo>
                  <a:pt x="900" y="1140"/>
                  <a:pt x="0" y="1200"/>
                  <a:pt x="0" y="1260"/>
                </a:cubicBezTo>
                <a:cubicBezTo>
                  <a:pt x="0" y="1320"/>
                  <a:pt x="900" y="1380"/>
                  <a:pt x="900" y="1440"/>
                </a:cubicBezTo>
                <a:cubicBezTo>
                  <a:pt x="900" y="1500"/>
                  <a:pt x="0" y="1560"/>
                  <a:pt x="0" y="1620"/>
                </a:cubicBezTo>
                <a:cubicBezTo>
                  <a:pt x="0" y="1680"/>
                  <a:pt x="900" y="1740"/>
                  <a:pt x="900" y="1800"/>
                </a:cubicBezTo>
                <a:cubicBezTo>
                  <a:pt x="900" y="1860"/>
                  <a:pt x="0" y="1920"/>
                  <a:pt x="0" y="1980"/>
                </a:cubicBezTo>
                <a:cubicBezTo>
                  <a:pt x="0" y="2040"/>
                  <a:pt x="900" y="2100"/>
                  <a:pt x="900" y="2160"/>
                </a:cubicBezTo>
                <a:cubicBezTo>
                  <a:pt x="900" y="2220"/>
                  <a:pt x="150" y="2310"/>
                  <a:pt x="0" y="23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50"/>
          <p:cNvSpPr>
            <a:spLocks noChangeShapeType="1"/>
          </p:cNvSpPr>
          <p:nvPr/>
        </p:nvSpPr>
        <p:spPr bwMode="auto">
          <a:xfrm>
            <a:off x="2071670" y="3714752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Oval 53" descr="Сферы"/>
          <p:cNvSpPr>
            <a:spLocks noChangeArrowheads="1"/>
          </p:cNvSpPr>
          <p:nvPr/>
        </p:nvSpPr>
        <p:spPr bwMode="auto">
          <a:xfrm>
            <a:off x="1928794" y="4357694"/>
            <a:ext cx="288925" cy="792163"/>
          </a:xfrm>
          <a:prstGeom prst="ellipse">
            <a:avLst/>
          </a:prstGeom>
          <a:pattFill prst="sphere">
            <a:fgClr>
              <a:schemeClr val="tx2"/>
            </a:fgClr>
            <a:bgClr>
              <a:schemeClr val="hlink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auto">
          <a:xfrm>
            <a:off x="2143108" y="378619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" name="Line 49"/>
          <p:cNvSpPr>
            <a:spLocks noChangeShapeType="1"/>
          </p:cNvSpPr>
          <p:nvPr/>
        </p:nvSpPr>
        <p:spPr bwMode="auto">
          <a:xfrm>
            <a:off x="4643438" y="35004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AutoShape 21" descr="Штриховой горизонтальный"/>
          <p:cNvSpPr>
            <a:spLocks noChangeArrowheads="1"/>
          </p:cNvSpPr>
          <p:nvPr/>
        </p:nvSpPr>
        <p:spPr bwMode="auto">
          <a:xfrm>
            <a:off x="3786182" y="4143380"/>
            <a:ext cx="1511300" cy="108108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pattFill prst="dashHorz">
            <a:fgClr>
              <a:schemeClr val="accent2"/>
            </a:fgClr>
            <a:bgClr>
              <a:srgbClr val="CC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53" descr="Сферы"/>
          <p:cNvSpPr>
            <a:spLocks noChangeArrowheads="1"/>
          </p:cNvSpPr>
          <p:nvPr/>
        </p:nvSpPr>
        <p:spPr bwMode="auto">
          <a:xfrm>
            <a:off x="4357686" y="4143380"/>
            <a:ext cx="288925" cy="792163"/>
          </a:xfrm>
          <a:prstGeom prst="ellipse">
            <a:avLst/>
          </a:prstGeom>
          <a:pattFill prst="sphere">
            <a:fgClr>
              <a:schemeClr val="tx2"/>
            </a:fgClr>
            <a:bgClr>
              <a:schemeClr val="hlink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Rectangle 44"/>
          <p:cNvSpPr>
            <a:spLocks noChangeArrowheads="1"/>
          </p:cNvSpPr>
          <p:nvPr/>
        </p:nvSpPr>
        <p:spPr bwMode="auto">
          <a:xfrm>
            <a:off x="4357686" y="2928934"/>
            <a:ext cx="287338" cy="1150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Freeform 85"/>
          <p:cNvSpPr>
            <a:spLocks/>
          </p:cNvSpPr>
          <p:nvPr/>
        </p:nvSpPr>
        <p:spPr bwMode="auto">
          <a:xfrm flipH="1">
            <a:off x="4429124" y="2928934"/>
            <a:ext cx="214314" cy="571504"/>
          </a:xfrm>
          <a:custGeom>
            <a:avLst/>
            <a:gdLst/>
            <a:ahLst/>
            <a:cxnLst>
              <a:cxn ang="0">
                <a:pos x="900" y="0"/>
              </a:cxn>
              <a:cxn ang="0">
                <a:pos x="0" y="180"/>
              </a:cxn>
              <a:cxn ang="0">
                <a:pos x="900" y="360"/>
              </a:cxn>
              <a:cxn ang="0">
                <a:pos x="0" y="540"/>
              </a:cxn>
              <a:cxn ang="0">
                <a:pos x="900" y="720"/>
              </a:cxn>
              <a:cxn ang="0">
                <a:pos x="0" y="900"/>
              </a:cxn>
              <a:cxn ang="0">
                <a:pos x="900" y="1080"/>
              </a:cxn>
              <a:cxn ang="0">
                <a:pos x="0" y="1260"/>
              </a:cxn>
              <a:cxn ang="0">
                <a:pos x="900" y="1440"/>
              </a:cxn>
              <a:cxn ang="0">
                <a:pos x="0" y="1620"/>
              </a:cxn>
              <a:cxn ang="0">
                <a:pos x="900" y="1800"/>
              </a:cxn>
              <a:cxn ang="0">
                <a:pos x="0" y="1980"/>
              </a:cxn>
              <a:cxn ang="0">
                <a:pos x="900" y="2160"/>
              </a:cxn>
              <a:cxn ang="0">
                <a:pos x="0" y="2340"/>
              </a:cxn>
            </a:cxnLst>
            <a:rect l="0" t="0" r="r" b="b"/>
            <a:pathLst>
              <a:path w="900" h="2340">
                <a:moveTo>
                  <a:pt x="900" y="0"/>
                </a:moveTo>
                <a:cubicBezTo>
                  <a:pt x="450" y="60"/>
                  <a:pt x="0" y="120"/>
                  <a:pt x="0" y="180"/>
                </a:cubicBezTo>
                <a:cubicBezTo>
                  <a:pt x="0" y="240"/>
                  <a:pt x="900" y="300"/>
                  <a:pt x="900" y="360"/>
                </a:cubicBezTo>
                <a:cubicBezTo>
                  <a:pt x="900" y="420"/>
                  <a:pt x="0" y="480"/>
                  <a:pt x="0" y="540"/>
                </a:cubicBezTo>
                <a:cubicBezTo>
                  <a:pt x="0" y="600"/>
                  <a:pt x="900" y="660"/>
                  <a:pt x="900" y="720"/>
                </a:cubicBezTo>
                <a:cubicBezTo>
                  <a:pt x="900" y="780"/>
                  <a:pt x="0" y="840"/>
                  <a:pt x="0" y="900"/>
                </a:cubicBezTo>
                <a:cubicBezTo>
                  <a:pt x="0" y="960"/>
                  <a:pt x="900" y="1020"/>
                  <a:pt x="900" y="1080"/>
                </a:cubicBezTo>
                <a:cubicBezTo>
                  <a:pt x="900" y="1140"/>
                  <a:pt x="0" y="1200"/>
                  <a:pt x="0" y="1260"/>
                </a:cubicBezTo>
                <a:cubicBezTo>
                  <a:pt x="0" y="1320"/>
                  <a:pt x="900" y="1380"/>
                  <a:pt x="900" y="1440"/>
                </a:cubicBezTo>
                <a:cubicBezTo>
                  <a:pt x="900" y="1500"/>
                  <a:pt x="0" y="1560"/>
                  <a:pt x="0" y="1620"/>
                </a:cubicBezTo>
                <a:cubicBezTo>
                  <a:pt x="0" y="1680"/>
                  <a:pt x="900" y="1740"/>
                  <a:pt x="900" y="1800"/>
                </a:cubicBezTo>
                <a:cubicBezTo>
                  <a:pt x="900" y="1860"/>
                  <a:pt x="0" y="1920"/>
                  <a:pt x="0" y="1980"/>
                </a:cubicBezTo>
                <a:cubicBezTo>
                  <a:pt x="0" y="2040"/>
                  <a:pt x="900" y="2100"/>
                  <a:pt x="900" y="2160"/>
                </a:cubicBezTo>
                <a:cubicBezTo>
                  <a:pt x="900" y="2220"/>
                  <a:pt x="150" y="2310"/>
                  <a:pt x="0" y="23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50"/>
          <p:cNvSpPr>
            <a:spLocks noChangeShapeType="1"/>
          </p:cNvSpPr>
          <p:nvPr/>
        </p:nvSpPr>
        <p:spPr bwMode="auto">
          <a:xfrm>
            <a:off x="4500562" y="35004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" name="Picture 3" descr="C:\Documents and Settings\Admin\Рабочий стол\рисунки\т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1936745" cy="2500306"/>
          </a:xfrm>
          <a:prstGeom prst="rect">
            <a:avLst/>
          </a:prstGeom>
          <a:noFill/>
        </p:spPr>
      </p:pic>
      <p:sp>
        <p:nvSpPr>
          <p:cNvPr id="22" name="Oval 8"/>
          <p:cNvSpPr>
            <a:spLocks noChangeArrowheads="1"/>
          </p:cNvSpPr>
          <p:nvPr/>
        </p:nvSpPr>
        <p:spPr bwMode="auto">
          <a:xfrm>
            <a:off x="1285852" y="285728"/>
            <a:ext cx="5143536" cy="1714512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214546" y="428604"/>
            <a:ext cx="428627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Экспериментальная задача!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8" name="Picture 4"/>
          <p:cNvPicPr>
            <a:picLocks noChangeAspect="1" noChangeArrowheads="1"/>
          </p:cNvPicPr>
          <p:nvPr/>
        </p:nvPicPr>
        <p:blipFill>
          <a:blip r:embed="rId2" cstate="print"/>
          <a:srcRect l="15953" t="-916" r="2235" b="40131"/>
          <a:stretch>
            <a:fillRect/>
          </a:stretch>
        </p:blipFill>
        <p:spPr bwMode="auto">
          <a:xfrm>
            <a:off x="468313" y="404813"/>
            <a:ext cx="3462337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72" name="Rectangle 8"/>
          <p:cNvSpPr>
            <a:spLocks noChangeArrowheads="1"/>
          </p:cNvSpPr>
          <p:nvPr/>
        </p:nvSpPr>
        <p:spPr bwMode="auto">
          <a:xfrm>
            <a:off x="2195513" y="4149725"/>
            <a:ext cx="1439862" cy="1727200"/>
          </a:xfrm>
          <a:prstGeom prst="rect">
            <a:avLst/>
          </a:prstGeom>
          <a:solidFill>
            <a:srgbClr val="66CCFF">
              <a:alpha val="3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13669" name="Text Box 5"/>
          <p:cNvSpPr txBox="1">
            <a:spLocks noChangeArrowheads="1"/>
          </p:cNvSpPr>
          <p:nvPr/>
        </p:nvSpPr>
        <p:spPr bwMode="auto">
          <a:xfrm>
            <a:off x="5148263" y="1052513"/>
            <a:ext cx="3455987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/>
              <a:t> </a:t>
            </a:r>
            <a:r>
              <a:rPr lang="ru-RU" sz="3600" b="1" dirty="0"/>
              <a:t>Используя данные рисунка, определите плотность </a:t>
            </a:r>
            <a:r>
              <a:rPr lang="ru-RU" sz="3600" b="1" dirty="0" smtClean="0"/>
              <a:t>камня и его объем.</a:t>
            </a:r>
            <a:endParaRPr lang="ru-RU" sz="3600" b="1" dirty="0"/>
          </a:p>
        </p:txBody>
      </p:sp>
      <p:sp>
        <p:nvSpPr>
          <p:cNvPr id="113670" name="Line 6"/>
          <p:cNvSpPr>
            <a:spLocks noChangeShapeType="1"/>
          </p:cNvSpPr>
          <p:nvPr/>
        </p:nvSpPr>
        <p:spPr bwMode="auto">
          <a:xfrm>
            <a:off x="2195513" y="414972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3" name="Line 9"/>
          <p:cNvSpPr>
            <a:spLocks noChangeShapeType="1"/>
          </p:cNvSpPr>
          <p:nvPr/>
        </p:nvSpPr>
        <p:spPr bwMode="auto">
          <a:xfrm>
            <a:off x="2195513" y="4005263"/>
            <a:ext cx="0" cy="18716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3675" name="Line 11"/>
          <p:cNvSpPr>
            <a:spLocks noChangeShapeType="1"/>
          </p:cNvSpPr>
          <p:nvPr/>
        </p:nvSpPr>
        <p:spPr bwMode="auto">
          <a:xfrm>
            <a:off x="2195513" y="5876925"/>
            <a:ext cx="14398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785918" y="2428868"/>
            <a:ext cx="1724036" cy="3367110"/>
          </a:xfrm>
          <a:prstGeom prst="rect">
            <a:avLst/>
          </a:prstGeom>
          <a:solidFill>
            <a:schemeClr val="bg1"/>
          </a:solidFill>
          <a:ln w="28575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5715008" y="1125538"/>
            <a:ext cx="3033705" cy="444660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ru-RU" sz="1800" dirty="0">
              <a:latin typeface="Times New Roman" pitchFamily="18" charset="0"/>
            </a:endParaRPr>
          </a:p>
          <a:p>
            <a:pPr algn="ctr"/>
            <a:endParaRPr lang="ru-RU" sz="1800" dirty="0">
              <a:latin typeface="Times New Roman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3714744" y="2428868"/>
            <a:ext cx="1928826" cy="3357586"/>
          </a:xfrm>
          <a:prstGeom prst="rect">
            <a:avLst/>
          </a:prstGeom>
          <a:solidFill>
            <a:schemeClr val="bg1"/>
          </a:solidFill>
          <a:ln w="28575">
            <a:solidFill>
              <a:srgbClr val="66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5" name="Oval 10"/>
          <p:cNvSpPr>
            <a:spLocks noGrp="1" noChangeArrowheads="1"/>
          </p:cNvSpPr>
          <p:nvPr>
            <p:ph idx="1"/>
          </p:nvPr>
        </p:nvSpPr>
        <p:spPr bwMode="auto">
          <a:xfrm>
            <a:off x="428596" y="500042"/>
            <a:ext cx="1114404" cy="1143009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buNone/>
            </a:pPr>
            <a:r>
              <a:rPr lang="ru-RU" b="1" dirty="0"/>
              <a:t>3</a:t>
            </a:r>
          </a:p>
        </p:txBody>
      </p:sp>
      <p:sp>
        <p:nvSpPr>
          <p:cNvPr id="10" name="Rectangle 44"/>
          <p:cNvSpPr>
            <a:spLocks noChangeArrowheads="1"/>
          </p:cNvSpPr>
          <p:nvPr/>
        </p:nvSpPr>
        <p:spPr bwMode="auto">
          <a:xfrm>
            <a:off x="1928794" y="2928934"/>
            <a:ext cx="287338" cy="1150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Freeform 85"/>
          <p:cNvSpPr>
            <a:spLocks/>
          </p:cNvSpPr>
          <p:nvPr/>
        </p:nvSpPr>
        <p:spPr bwMode="auto">
          <a:xfrm flipH="1">
            <a:off x="2000232" y="2928934"/>
            <a:ext cx="214314" cy="785818"/>
          </a:xfrm>
          <a:custGeom>
            <a:avLst/>
            <a:gdLst/>
            <a:ahLst/>
            <a:cxnLst>
              <a:cxn ang="0">
                <a:pos x="900" y="0"/>
              </a:cxn>
              <a:cxn ang="0">
                <a:pos x="0" y="180"/>
              </a:cxn>
              <a:cxn ang="0">
                <a:pos x="900" y="360"/>
              </a:cxn>
              <a:cxn ang="0">
                <a:pos x="0" y="540"/>
              </a:cxn>
              <a:cxn ang="0">
                <a:pos x="900" y="720"/>
              </a:cxn>
              <a:cxn ang="0">
                <a:pos x="0" y="900"/>
              </a:cxn>
              <a:cxn ang="0">
                <a:pos x="900" y="1080"/>
              </a:cxn>
              <a:cxn ang="0">
                <a:pos x="0" y="1260"/>
              </a:cxn>
              <a:cxn ang="0">
                <a:pos x="900" y="1440"/>
              </a:cxn>
              <a:cxn ang="0">
                <a:pos x="0" y="1620"/>
              </a:cxn>
              <a:cxn ang="0">
                <a:pos x="900" y="1800"/>
              </a:cxn>
              <a:cxn ang="0">
                <a:pos x="0" y="1980"/>
              </a:cxn>
              <a:cxn ang="0">
                <a:pos x="900" y="2160"/>
              </a:cxn>
              <a:cxn ang="0">
                <a:pos x="0" y="2340"/>
              </a:cxn>
            </a:cxnLst>
            <a:rect l="0" t="0" r="r" b="b"/>
            <a:pathLst>
              <a:path w="900" h="2340">
                <a:moveTo>
                  <a:pt x="900" y="0"/>
                </a:moveTo>
                <a:cubicBezTo>
                  <a:pt x="450" y="60"/>
                  <a:pt x="0" y="120"/>
                  <a:pt x="0" y="180"/>
                </a:cubicBezTo>
                <a:cubicBezTo>
                  <a:pt x="0" y="240"/>
                  <a:pt x="900" y="300"/>
                  <a:pt x="900" y="360"/>
                </a:cubicBezTo>
                <a:cubicBezTo>
                  <a:pt x="900" y="420"/>
                  <a:pt x="0" y="480"/>
                  <a:pt x="0" y="540"/>
                </a:cubicBezTo>
                <a:cubicBezTo>
                  <a:pt x="0" y="600"/>
                  <a:pt x="900" y="660"/>
                  <a:pt x="900" y="720"/>
                </a:cubicBezTo>
                <a:cubicBezTo>
                  <a:pt x="900" y="780"/>
                  <a:pt x="0" y="840"/>
                  <a:pt x="0" y="900"/>
                </a:cubicBezTo>
                <a:cubicBezTo>
                  <a:pt x="0" y="960"/>
                  <a:pt x="900" y="1020"/>
                  <a:pt x="900" y="1080"/>
                </a:cubicBezTo>
                <a:cubicBezTo>
                  <a:pt x="900" y="1140"/>
                  <a:pt x="0" y="1200"/>
                  <a:pt x="0" y="1260"/>
                </a:cubicBezTo>
                <a:cubicBezTo>
                  <a:pt x="0" y="1320"/>
                  <a:pt x="900" y="1380"/>
                  <a:pt x="900" y="1440"/>
                </a:cubicBezTo>
                <a:cubicBezTo>
                  <a:pt x="900" y="1500"/>
                  <a:pt x="0" y="1560"/>
                  <a:pt x="0" y="1620"/>
                </a:cubicBezTo>
                <a:cubicBezTo>
                  <a:pt x="0" y="1680"/>
                  <a:pt x="900" y="1740"/>
                  <a:pt x="900" y="1800"/>
                </a:cubicBezTo>
                <a:cubicBezTo>
                  <a:pt x="900" y="1860"/>
                  <a:pt x="0" y="1920"/>
                  <a:pt x="0" y="1980"/>
                </a:cubicBezTo>
                <a:cubicBezTo>
                  <a:pt x="0" y="2040"/>
                  <a:pt x="900" y="2100"/>
                  <a:pt x="900" y="2160"/>
                </a:cubicBezTo>
                <a:cubicBezTo>
                  <a:pt x="900" y="2220"/>
                  <a:pt x="150" y="2310"/>
                  <a:pt x="0" y="23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Line 50"/>
          <p:cNvSpPr>
            <a:spLocks noChangeShapeType="1"/>
          </p:cNvSpPr>
          <p:nvPr/>
        </p:nvSpPr>
        <p:spPr bwMode="auto">
          <a:xfrm>
            <a:off x="2071670" y="3714752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Oval 53" descr="Сферы"/>
          <p:cNvSpPr>
            <a:spLocks noChangeArrowheads="1"/>
          </p:cNvSpPr>
          <p:nvPr/>
        </p:nvSpPr>
        <p:spPr bwMode="auto">
          <a:xfrm>
            <a:off x="1928794" y="4357694"/>
            <a:ext cx="288925" cy="792163"/>
          </a:xfrm>
          <a:prstGeom prst="ellipse">
            <a:avLst/>
          </a:prstGeom>
          <a:pattFill prst="sphere">
            <a:fgClr>
              <a:schemeClr val="tx2"/>
            </a:fgClr>
            <a:bgClr>
              <a:schemeClr val="hlink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" name="Line 49"/>
          <p:cNvSpPr>
            <a:spLocks noChangeShapeType="1"/>
          </p:cNvSpPr>
          <p:nvPr/>
        </p:nvSpPr>
        <p:spPr bwMode="auto">
          <a:xfrm>
            <a:off x="2143108" y="3786190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 flipH="1">
            <a:off x="2571736" y="3571876"/>
            <a:ext cx="12858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</a:rPr>
              <a:t>19,6 Н</a:t>
            </a:r>
            <a:endParaRPr lang="ru-RU" sz="1600" b="1" dirty="0">
              <a:solidFill>
                <a:srgbClr val="FF0000"/>
              </a:solidFill>
            </a:endParaRPr>
          </a:p>
        </p:txBody>
      </p:sp>
      <p:sp>
        <p:nvSpPr>
          <p:cNvPr id="18" name="Line 49"/>
          <p:cNvSpPr>
            <a:spLocks noChangeShapeType="1"/>
          </p:cNvSpPr>
          <p:nvPr/>
        </p:nvSpPr>
        <p:spPr bwMode="auto">
          <a:xfrm>
            <a:off x="4643438" y="3500438"/>
            <a:ext cx="43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" name="AutoShape 21" descr="Штриховой горизонтальный"/>
          <p:cNvSpPr>
            <a:spLocks noChangeArrowheads="1"/>
          </p:cNvSpPr>
          <p:nvPr/>
        </p:nvSpPr>
        <p:spPr bwMode="auto">
          <a:xfrm>
            <a:off x="3786182" y="4143380"/>
            <a:ext cx="1511300" cy="1081087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pattFill prst="dashHorz">
            <a:fgClr>
              <a:schemeClr val="accent2"/>
            </a:fgClr>
            <a:bgClr>
              <a:srgbClr val="CC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Oval 53" descr="Сферы"/>
          <p:cNvSpPr>
            <a:spLocks noChangeArrowheads="1"/>
          </p:cNvSpPr>
          <p:nvPr/>
        </p:nvSpPr>
        <p:spPr bwMode="auto">
          <a:xfrm>
            <a:off x="4357686" y="4143380"/>
            <a:ext cx="288925" cy="792163"/>
          </a:xfrm>
          <a:prstGeom prst="ellipse">
            <a:avLst/>
          </a:prstGeom>
          <a:pattFill prst="sphere">
            <a:fgClr>
              <a:schemeClr val="tx2"/>
            </a:fgClr>
            <a:bgClr>
              <a:schemeClr val="hlink"/>
            </a:bgClr>
          </a:patt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" name="Rectangle 44"/>
          <p:cNvSpPr>
            <a:spLocks noChangeArrowheads="1"/>
          </p:cNvSpPr>
          <p:nvPr/>
        </p:nvSpPr>
        <p:spPr bwMode="auto">
          <a:xfrm>
            <a:off x="4357686" y="2928934"/>
            <a:ext cx="287338" cy="1150937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Freeform 85"/>
          <p:cNvSpPr>
            <a:spLocks/>
          </p:cNvSpPr>
          <p:nvPr/>
        </p:nvSpPr>
        <p:spPr bwMode="auto">
          <a:xfrm flipH="1">
            <a:off x="4429124" y="2928934"/>
            <a:ext cx="214314" cy="571504"/>
          </a:xfrm>
          <a:custGeom>
            <a:avLst/>
            <a:gdLst/>
            <a:ahLst/>
            <a:cxnLst>
              <a:cxn ang="0">
                <a:pos x="900" y="0"/>
              </a:cxn>
              <a:cxn ang="0">
                <a:pos x="0" y="180"/>
              </a:cxn>
              <a:cxn ang="0">
                <a:pos x="900" y="360"/>
              </a:cxn>
              <a:cxn ang="0">
                <a:pos x="0" y="540"/>
              </a:cxn>
              <a:cxn ang="0">
                <a:pos x="900" y="720"/>
              </a:cxn>
              <a:cxn ang="0">
                <a:pos x="0" y="900"/>
              </a:cxn>
              <a:cxn ang="0">
                <a:pos x="900" y="1080"/>
              </a:cxn>
              <a:cxn ang="0">
                <a:pos x="0" y="1260"/>
              </a:cxn>
              <a:cxn ang="0">
                <a:pos x="900" y="1440"/>
              </a:cxn>
              <a:cxn ang="0">
                <a:pos x="0" y="1620"/>
              </a:cxn>
              <a:cxn ang="0">
                <a:pos x="900" y="1800"/>
              </a:cxn>
              <a:cxn ang="0">
                <a:pos x="0" y="1980"/>
              </a:cxn>
              <a:cxn ang="0">
                <a:pos x="900" y="2160"/>
              </a:cxn>
              <a:cxn ang="0">
                <a:pos x="0" y="2340"/>
              </a:cxn>
            </a:cxnLst>
            <a:rect l="0" t="0" r="r" b="b"/>
            <a:pathLst>
              <a:path w="900" h="2340">
                <a:moveTo>
                  <a:pt x="900" y="0"/>
                </a:moveTo>
                <a:cubicBezTo>
                  <a:pt x="450" y="60"/>
                  <a:pt x="0" y="120"/>
                  <a:pt x="0" y="180"/>
                </a:cubicBezTo>
                <a:cubicBezTo>
                  <a:pt x="0" y="240"/>
                  <a:pt x="900" y="300"/>
                  <a:pt x="900" y="360"/>
                </a:cubicBezTo>
                <a:cubicBezTo>
                  <a:pt x="900" y="420"/>
                  <a:pt x="0" y="480"/>
                  <a:pt x="0" y="540"/>
                </a:cubicBezTo>
                <a:cubicBezTo>
                  <a:pt x="0" y="600"/>
                  <a:pt x="900" y="660"/>
                  <a:pt x="900" y="720"/>
                </a:cubicBezTo>
                <a:cubicBezTo>
                  <a:pt x="900" y="780"/>
                  <a:pt x="0" y="840"/>
                  <a:pt x="0" y="900"/>
                </a:cubicBezTo>
                <a:cubicBezTo>
                  <a:pt x="0" y="960"/>
                  <a:pt x="900" y="1020"/>
                  <a:pt x="900" y="1080"/>
                </a:cubicBezTo>
                <a:cubicBezTo>
                  <a:pt x="900" y="1140"/>
                  <a:pt x="0" y="1200"/>
                  <a:pt x="0" y="1260"/>
                </a:cubicBezTo>
                <a:cubicBezTo>
                  <a:pt x="0" y="1320"/>
                  <a:pt x="900" y="1380"/>
                  <a:pt x="900" y="1440"/>
                </a:cubicBezTo>
                <a:cubicBezTo>
                  <a:pt x="900" y="1500"/>
                  <a:pt x="0" y="1560"/>
                  <a:pt x="0" y="1620"/>
                </a:cubicBezTo>
                <a:cubicBezTo>
                  <a:pt x="0" y="1680"/>
                  <a:pt x="900" y="1740"/>
                  <a:pt x="900" y="1800"/>
                </a:cubicBezTo>
                <a:cubicBezTo>
                  <a:pt x="900" y="1860"/>
                  <a:pt x="0" y="1920"/>
                  <a:pt x="0" y="1980"/>
                </a:cubicBezTo>
                <a:cubicBezTo>
                  <a:pt x="0" y="2040"/>
                  <a:pt x="900" y="2100"/>
                  <a:pt x="900" y="2160"/>
                </a:cubicBezTo>
                <a:cubicBezTo>
                  <a:pt x="900" y="2220"/>
                  <a:pt x="150" y="2310"/>
                  <a:pt x="0" y="2340"/>
                </a:cubicBezTo>
              </a:path>
            </a:pathLst>
          </a:custGeom>
          <a:noFill/>
          <a:ln w="28575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6" name="Line 50"/>
          <p:cNvSpPr>
            <a:spLocks noChangeShapeType="1"/>
          </p:cNvSpPr>
          <p:nvPr/>
        </p:nvSpPr>
        <p:spPr bwMode="auto">
          <a:xfrm>
            <a:off x="4500562" y="350043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24" name="Picture 3" descr="C:\Documents and Settings\Admin\Рабочий стол\рисунки\т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71942"/>
            <a:ext cx="1936745" cy="2500306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1785918" y="357166"/>
            <a:ext cx="365971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Составьте задачу дома </a:t>
            </a:r>
            <a:endParaRPr lang="ru-RU" sz="4800" dirty="0"/>
          </a:p>
        </p:txBody>
      </p:sp>
      <p:sp>
        <p:nvSpPr>
          <p:cNvPr id="23" name="TextBox 22"/>
          <p:cNvSpPr txBox="1"/>
          <p:nvPr/>
        </p:nvSpPr>
        <p:spPr>
          <a:xfrm>
            <a:off x="5000628" y="3357562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18 Н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8433" name="Picture 1" descr="C:\Documents and Settings\Admin\Рабочий стол\рисунки\Рисунок1п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0"/>
            <a:ext cx="1571636" cy="2405079"/>
          </a:xfrm>
          <a:prstGeom prst="rect">
            <a:avLst/>
          </a:prstGeom>
          <a:noFill/>
        </p:spPr>
      </p:pic>
      <p:sp>
        <p:nvSpPr>
          <p:cNvPr id="22" name="TextBox 21"/>
          <p:cNvSpPr txBox="1"/>
          <p:nvPr/>
        </p:nvSpPr>
        <p:spPr>
          <a:xfrm>
            <a:off x="5929322" y="2857496"/>
            <a:ext cx="26432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accent3">
                    <a:lumMod val="50000"/>
                  </a:schemeClr>
                </a:solidFill>
              </a:rPr>
              <a:t>Найдите все, что можно!</a:t>
            </a:r>
            <a:endParaRPr lang="ru-RU" sz="400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</a:rPr>
              <a:t>Всем спасибо за урок!</a:t>
            </a:r>
            <a:endParaRPr lang="ru-RU" sz="5400" b="1" dirty="0">
              <a:solidFill>
                <a:srgbClr val="C00000"/>
              </a:solidFill>
            </a:endParaRPr>
          </a:p>
        </p:txBody>
      </p:sp>
      <p:pic>
        <p:nvPicPr>
          <p:cNvPr id="31746" name="Picture 2" descr="C:\Documents and Settings\USER\Рабочий стол\самая нужная\все мое\рисунки\mudraja_so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140968"/>
            <a:ext cx="3819525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4121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4348" y="2357431"/>
            <a:ext cx="7643866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Научиться решать задачи на закон Архимеда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89561" y="285728"/>
            <a:ext cx="4811397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Наша цель: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5057" name="Picture 1" descr="C:\Documents and Settings\Admin\Рабочий стол\рисунки\picture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76" y="571480"/>
            <a:ext cx="2577263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wallpaper243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50000">
                <a:srgbClr val="30FFFA"/>
              </a:gs>
              <a:gs pos="100000">
                <a:schemeClr val="bg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</p:spPr>
      </p:pic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0" y="3495675"/>
          <a:ext cx="4581525" cy="3362325"/>
        </p:xfrm>
        <a:graphic>
          <a:graphicData uri="http://schemas.openxmlformats.org/presentationml/2006/ole">
            <p:oleObj spid="_x0000_s1038" name="Точечный рисунок" r:id="rId7" imgW="4580952" imgH="3362794" progId="PBrush">
              <p:embed/>
            </p:oleObj>
          </a:graphicData>
        </a:graphic>
      </p:graphicFrame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3276600" y="228600"/>
            <a:ext cx="5867400" cy="4191000"/>
          </a:xfrm>
          <a:prstGeom prst="cloudCallout">
            <a:avLst>
              <a:gd name="adj1" fmla="val -74000"/>
              <a:gd name="adj2" fmla="val 29583"/>
            </a:avLst>
          </a:prstGeom>
          <a:solidFill>
            <a:srgbClr val="76FAF4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19461" name="WordArt 5"/>
          <p:cNvSpPr>
            <a:spLocks noChangeArrowheads="1" noChangeShapeType="1" noTextEdit="1"/>
          </p:cNvSpPr>
          <p:nvPr/>
        </p:nvSpPr>
        <p:spPr bwMode="auto">
          <a:xfrm>
            <a:off x="4572000" y="1828800"/>
            <a:ext cx="3067050" cy="10477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"Э-В-Р-И-К-А!"</a:t>
            </a:r>
          </a:p>
        </p:txBody>
      </p:sp>
      <p:graphicFrame>
        <p:nvGraphicFramePr>
          <p:cNvPr id="19462" name="Object 6"/>
          <p:cNvGraphicFramePr>
            <a:graphicFrameLocks noChangeAspect="1"/>
          </p:cNvGraphicFramePr>
          <p:nvPr/>
        </p:nvGraphicFramePr>
        <p:xfrm>
          <a:off x="5257800" y="2133600"/>
          <a:ext cx="1981200" cy="1844675"/>
        </p:xfrm>
        <a:graphic>
          <a:graphicData uri="http://schemas.openxmlformats.org/presentationml/2006/ole">
            <p:oleObj spid="_x0000_s1039" name="Clip" r:id="rId8" imgW="4824413" imgH="4495800" progId="">
              <p:embed/>
            </p:oleObj>
          </a:graphicData>
        </a:graphic>
      </p:graphicFrame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04800" y="457200"/>
            <a:ext cx="449580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На тело, погруженное в жидкость  или газ, действует выталкивающая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сила,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eaLnBrk="0" hangingPunct="0">
              <a:spcBef>
                <a:spcPct val="50000"/>
              </a:spcBef>
            </a:pP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…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равная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181600" y="4572000"/>
            <a:ext cx="39624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…весу жидкости или газа, .</a:t>
            </a:r>
          </a:p>
          <a:p>
            <a:pPr eaLnBrk="0" hangingPunct="0"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 вытесненного </a:t>
            </a:r>
          </a:p>
          <a:p>
            <a:pPr eaLnBrk="0" hangingPunct="0">
              <a:spcBef>
                <a:spcPct val="50000"/>
              </a:spcBef>
            </a:pPr>
            <a:r>
              <a:rPr lang="ru-RU" sz="2400" dirty="0">
                <a:solidFill>
                  <a:schemeClr val="bg1"/>
                </a:solidFill>
                <a:latin typeface="Times New Roman" pitchFamily="18" charset="0"/>
              </a:rPr>
              <a:t>этим……. Телом!!!!!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0" y="2349500"/>
            <a:ext cx="5329238" cy="771525"/>
          </a:xfrm>
          <a:prstGeom prst="rect">
            <a:avLst/>
          </a:prstGeom>
          <a:solidFill>
            <a:srgbClr val="000099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4400" b="1" i="1" dirty="0">
                <a:solidFill>
                  <a:schemeClr val="bg1"/>
                </a:solidFill>
                <a:latin typeface="Times New Roman" pitchFamily="18" charset="0"/>
              </a:rPr>
              <a:t>F</a:t>
            </a:r>
            <a:r>
              <a:rPr lang="ru-RU" sz="4400" b="1" i="1" baseline="-25000" dirty="0" err="1">
                <a:solidFill>
                  <a:schemeClr val="bg1"/>
                </a:solidFill>
                <a:latin typeface="Times New Roman" pitchFamily="18" charset="0"/>
              </a:rPr>
              <a:t>Архимеда</a:t>
            </a:r>
            <a:r>
              <a:rPr lang="ru-RU" sz="4400" b="1" i="1" dirty="0" err="1">
                <a:solidFill>
                  <a:schemeClr val="bg1"/>
                </a:solidFill>
                <a:latin typeface="Times New Roman" pitchFamily="18" charset="0"/>
              </a:rPr>
              <a:t>=</a:t>
            </a:r>
            <a:r>
              <a:rPr lang="ru-RU" sz="44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4400" b="1" i="1" dirty="0" err="1">
                <a:solidFill>
                  <a:schemeClr val="bg1"/>
                </a:solidFill>
                <a:latin typeface="Times New Roman" pitchFamily="18" charset="0"/>
              </a:rPr>
              <a:t>Р</a:t>
            </a:r>
            <a:r>
              <a:rPr lang="ru-RU" sz="3200" b="1" i="1" dirty="0" err="1">
                <a:solidFill>
                  <a:schemeClr val="bg1"/>
                </a:solidFill>
                <a:latin typeface="Times New Roman" pitchFamily="18" charset="0"/>
              </a:rPr>
              <a:t>ж</a:t>
            </a:r>
            <a:r>
              <a:rPr lang="ru-RU" sz="4400" b="1" i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US" sz="4400" b="1" i="1" dirty="0">
                <a:solidFill>
                  <a:schemeClr val="bg1"/>
                </a:solidFill>
                <a:latin typeface="Times New Roman" pitchFamily="18" charset="0"/>
              </a:rPr>
              <a:t>g</a:t>
            </a:r>
            <a:r>
              <a:rPr lang="ru-RU" sz="4400" b="1" i="1" dirty="0">
                <a:solidFill>
                  <a:schemeClr val="bg1"/>
                </a:solidFill>
                <a:latin typeface="Times New Roman" pitchFamily="18" charset="0"/>
              </a:rPr>
              <a:t>V</a:t>
            </a:r>
          </a:p>
        </p:txBody>
      </p:sp>
      <p:sp>
        <p:nvSpPr>
          <p:cNvPr id="19466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4572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rgbClr val="8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EXPLOD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CASHRE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 autoUpdateAnimBg="0"/>
      <p:bldP spid="19465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 descr="Штриховой горизонтальный"/>
          <p:cNvSpPr>
            <a:spLocks noChangeArrowheads="1"/>
          </p:cNvSpPr>
          <p:nvPr/>
        </p:nvSpPr>
        <p:spPr bwMode="auto">
          <a:xfrm>
            <a:off x="285720" y="3071810"/>
            <a:ext cx="4429156" cy="2214578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3428992" y="3786190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3</a:t>
            </a:r>
            <a:endParaRPr lang="ru-RU" sz="2800" dirty="0"/>
          </a:p>
        </p:txBody>
      </p:sp>
      <p:sp>
        <p:nvSpPr>
          <p:cNvPr id="5" name="Овал 4"/>
          <p:cNvSpPr/>
          <p:nvPr/>
        </p:nvSpPr>
        <p:spPr>
          <a:xfrm>
            <a:off x="857224" y="3571876"/>
            <a:ext cx="928694" cy="9286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1</a:t>
            </a:r>
            <a:endParaRPr lang="ru-RU" sz="2800" dirty="0"/>
          </a:p>
        </p:txBody>
      </p:sp>
      <p:sp>
        <p:nvSpPr>
          <p:cNvPr id="6" name="Овал 5"/>
          <p:cNvSpPr/>
          <p:nvPr/>
        </p:nvSpPr>
        <p:spPr>
          <a:xfrm>
            <a:off x="2214546" y="3643314"/>
            <a:ext cx="714380" cy="7143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2</a:t>
            </a:r>
            <a:endParaRPr lang="ru-RU" sz="2800" dirty="0"/>
          </a:p>
        </p:txBody>
      </p:sp>
      <p:pic>
        <p:nvPicPr>
          <p:cNvPr id="29698" name="Picture 2" descr="C:\Documents and Settings\Admin\Рабочий стол\рисунки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3786190"/>
            <a:ext cx="4211440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43042" y="571480"/>
            <a:ext cx="6429420" cy="181588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/>
              <a:t>В воду погрузили три тела. </a:t>
            </a:r>
          </a:p>
          <a:p>
            <a:endParaRPr lang="ru-RU" sz="2800" dirty="0" smtClean="0"/>
          </a:p>
          <a:p>
            <a:r>
              <a:rPr lang="ru-RU" sz="2800" dirty="0" smtClean="0"/>
              <a:t>На тело </a:t>
            </a:r>
            <a:r>
              <a:rPr lang="ru-RU" sz="2800" dirty="0" smtClean="0">
                <a:solidFill>
                  <a:srgbClr val="FF0000"/>
                </a:solidFill>
              </a:rPr>
              <a:t>№3 </a:t>
            </a:r>
            <a:r>
              <a:rPr lang="ru-RU" sz="2800" dirty="0" smtClean="0"/>
              <a:t>действует наименьшая выталкивающая сила</a:t>
            </a:r>
            <a:endParaRPr lang="ru-RU" sz="2800" dirty="0"/>
          </a:p>
        </p:txBody>
      </p:sp>
      <p:pic>
        <p:nvPicPr>
          <p:cNvPr id="38913" name="Picture 1" descr="C:\Documents and Settings\Admin\Рабочий стол\рисунки\мм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205638">
            <a:off x="214282" y="428604"/>
            <a:ext cx="1131846" cy="9286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 descr="Штриховой горизонтальный"/>
          <p:cNvSpPr>
            <a:spLocks noChangeArrowheads="1"/>
          </p:cNvSpPr>
          <p:nvPr/>
        </p:nvSpPr>
        <p:spPr bwMode="auto">
          <a:xfrm>
            <a:off x="285720" y="2500306"/>
            <a:ext cx="1500198" cy="2286016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" name="Rectangle 30" descr="Штриховой горизонтальный"/>
          <p:cNvSpPr>
            <a:spLocks noChangeArrowheads="1"/>
          </p:cNvSpPr>
          <p:nvPr/>
        </p:nvSpPr>
        <p:spPr bwMode="auto">
          <a:xfrm>
            <a:off x="2714612" y="2500306"/>
            <a:ext cx="1500198" cy="22860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4" name="Rectangle 30" descr="Штриховой горизонтальный"/>
          <p:cNvSpPr>
            <a:spLocks noChangeArrowheads="1"/>
          </p:cNvSpPr>
          <p:nvPr/>
        </p:nvSpPr>
        <p:spPr bwMode="auto">
          <a:xfrm>
            <a:off x="5143504" y="2428868"/>
            <a:ext cx="1500198" cy="228601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429256" y="3143248"/>
            <a:ext cx="857256" cy="84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714348" y="3214686"/>
            <a:ext cx="857256" cy="84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000364" y="3214686"/>
            <a:ext cx="857256" cy="8429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71472" y="4786322"/>
            <a:ext cx="11160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вода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2357422" y="5000636"/>
            <a:ext cx="242889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Масло подсолнечное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429256" y="5143512"/>
            <a:ext cx="24613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Раствор соли</a:t>
            </a:r>
            <a:endParaRPr lang="ru-RU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428604"/>
            <a:ext cx="6143667" cy="15696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Три тела равного объема погружены в различные жидкости.</a:t>
            </a:r>
          </a:p>
          <a:p>
            <a:r>
              <a:rPr lang="ru-RU" sz="2400" dirty="0" smtClean="0"/>
              <a:t>На </a:t>
            </a:r>
            <a:r>
              <a:rPr lang="ru-RU" sz="2400" dirty="0" smtClean="0">
                <a:solidFill>
                  <a:srgbClr val="FF0000"/>
                </a:solidFill>
              </a:rPr>
              <a:t>третий шар </a:t>
            </a:r>
            <a:r>
              <a:rPr lang="ru-RU" sz="2400" dirty="0" smtClean="0"/>
              <a:t>действует  наибольшая сила Архимеда.</a:t>
            </a:r>
            <a:endParaRPr lang="ru-RU" sz="2400" dirty="0"/>
          </a:p>
        </p:txBody>
      </p:sp>
      <p:pic>
        <p:nvPicPr>
          <p:cNvPr id="12289" name="Picture 1" descr="C:\Documents and Settings\Admin\Рабочий стол\рисунки\к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36773" y="428604"/>
            <a:ext cx="155956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0" descr="Штриховой горизонтальный"/>
          <p:cNvSpPr>
            <a:spLocks noChangeArrowheads="1"/>
          </p:cNvSpPr>
          <p:nvPr/>
        </p:nvSpPr>
        <p:spPr bwMode="auto">
          <a:xfrm>
            <a:off x="1643042" y="3143248"/>
            <a:ext cx="7000924" cy="2571768"/>
          </a:xfrm>
          <a:prstGeom prst="rect">
            <a:avLst/>
          </a:prstGeom>
          <a:pattFill prst="dashHorz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357422" y="3643314"/>
            <a:ext cx="1214446" cy="1143008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/>
              <a:t>сталь</a:t>
            </a:r>
            <a:endParaRPr lang="ru-RU" b="1" dirty="0"/>
          </a:p>
        </p:txBody>
      </p:sp>
      <p:sp>
        <p:nvSpPr>
          <p:cNvPr id="6" name="Овал 5"/>
          <p:cNvSpPr/>
          <p:nvPr/>
        </p:nvSpPr>
        <p:spPr>
          <a:xfrm>
            <a:off x="4643438" y="3643314"/>
            <a:ext cx="1214446" cy="11430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алюминий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6858016" y="3643314"/>
            <a:ext cx="1214446" cy="114300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дерево</a:t>
            </a:r>
          </a:p>
          <a:p>
            <a:pPr algn="ctr"/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357818" y="30003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285720" y="642918"/>
            <a:ext cx="8358246" cy="193899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/>
              <a:t>Три шара одинакового объема погружены в одну и ту же жидкость.</a:t>
            </a:r>
          </a:p>
          <a:p>
            <a:r>
              <a:rPr lang="ru-RU" sz="2400" dirty="0" smtClean="0"/>
              <a:t>Первый шар стальной, второй –алюминиевый, третий- деревянный.</a:t>
            </a:r>
          </a:p>
          <a:p>
            <a:r>
              <a:rPr lang="ru-RU" sz="2400" dirty="0" smtClean="0">
                <a:solidFill>
                  <a:srgbClr val="FF0000"/>
                </a:solidFill>
              </a:rPr>
              <a:t>На все шары действует одна и та же сила Архимеда..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13" name="Picture 2" descr="C:\Documents and Settings\Admin\Рабочий стол\рисунки\Рисунок1.e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3143248"/>
            <a:ext cx="1285883" cy="35019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0" name="Rectangle 4"/>
          <p:cNvSpPr>
            <a:spLocks noGrp="1" noChangeArrowheads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0066"/>
                </a:solidFill>
              </a:rPr>
              <a:t> </a:t>
            </a:r>
            <a:r>
              <a:rPr lang="ru-RU" sz="4000" dirty="0">
                <a:solidFill>
                  <a:srgbClr val="000066"/>
                </a:solidFill>
              </a:rPr>
              <a:t>К чашам весов подвешены два одинаковых железных шарика.</a:t>
            </a:r>
          </a:p>
        </p:txBody>
      </p:sp>
      <p:pic>
        <p:nvPicPr>
          <p:cNvPr id="96261" name="Picture 5"/>
          <p:cNvPicPr>
            <a:picLocks noChangeAspect="1" noChangeArrowheads="1"/>
          </p:cNvPicPr>
          <p:nvPr/>
        </p:nvPicPr>
        <p:blipFill>
          <a:blip r:embed="rId2" cstate="print">
            <a:lum bright="-18000" contrast="30000"/>
          </a:blip>
          <a:srcRect r="2287" b="59363"/>
          <a:stretch>
            <a:fillRect/>
          </a:stretch>
        </p:blipFill>
        <p:spPr bwMode="auto">
          <a:xfrm>
            <a:off x="684213" y="1700213"/>
            <a:ext cx="367665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62" name="Text Box 6"/>
          <p:cNvSpPr txBox="1">
            <a:spLocks noChangeArrowheads="1"/>
          </p:cNvSpPr>
          <p:nvPr/>
        </p:nvSpPr>
        <p:spPr bwMode="auto">
          <a:xfrm>
            <a:off x="5148263" y="2060575"/>
            <a:ext cx="3527425" cy="3293209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000066"/>
                </a:solidFill>
              </a:rPr>
              <a:t>При опускании шаров в жидкости, перевесит </a:t>
            </a:r>
            <a:r>
              <a:rPr lang="ru-RU" sz="3200" b="1" dirty="0" smtClean="0">
                <a:solidFill>
                  <a:srgbClr val="FF0000"/>
                </a:solidFill>
              </a:rPr>
              <a:t>правое</a:t>
            </a:r>
            <a:r>
              <a:rPr lang="ru-RU" sz="3200" b="1" dirty="0" smtClean="0">
                <a:solidFill>
                  <a:srgbClr val="000066"/>
                </a:solidFill>
              </a:rPr>
              <a:t> коромысло весов.</a:t>
            </a:r>
            <a:endParaRPr lang="ru-RU" sz="3200" b="1" dirty="0">
              <a:solidFill>
                <a:srgbClr val="000066"/>
              </a:solidFill>
            </a:endParaRPr>
          </a:p>
          <a:p>
            <a:pPr>
              <a:spcBef>
                <a:spcPct val="50000"/>
              </a:spcBef>
            </a:pPr>
            <a:endParaRPr lang="ru-RU" sz="3200" b="1" dirty="0">
              <a:solidFill>
                <a:srgbClr val="00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7-конечная звезда 10"/>
          <p:cNvSpPr/>
          <p:nvPr/>
        </p:nvSpPr>
        <p:spPr>
          <a:xfrm>
            <a:off x="1000100" y="3857628"/>
            <a:ext cx="3500462" cy="2571768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4857784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Сила </a:t>
            </a:r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Архимеда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1571612"/>
            <a:ext cx="4697821" cy="214314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sp>
      <p:sp>
        <p:nvSpPr>
          <p:cNvPr id="6" name="Прямоугольник 5"/>
          <p:cNvSpPr/>
          <p:nvPr/>
        </p:nvSpPr>
        <p:spPr>
          <a:xfrm>
            <a:off x="571472" y="1643050"/>
            <a:ext cx="3429024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800" dirty="0" smtClean="0"/>
              <a:t>Зависит от объема погруженной в жидкость части тела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2643182"/>
            <a:ext cx="3000396" cy="2714644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/>
          </a:p>
        </p:txBody>
      </p:sp>
      <p:sp>
        <p:nvSpPr>
          <p:cNvPr id="8" name="Пятно 1 7"/>
          <p:cNvSpPr/>
          <p:nvPr/>
        </p:nvSpPr>
        <p:spPr>
          <a:xfrm flipH="1">
            <a:off x="5286380" y="714356"/>
            <a:ext cx="3429024" cy="4429156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215075" y="2357430"/>
            <a:ext cx="18573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Зависит от объема всего тела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2643182"/>
            <a:ext cx="2348911" cy="557217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91440" tIns="91440" rIns="91440" bIns="91440" numCol="1" spcCol="1270" anchor="ctr" anchorCtr="0">
            <a:noAutofit/>
          </a:bodyPr>
          <a:lstStyle/>
          <a:p>
            <a:pPr lvl="0" algn="ctr" defTabSz="10668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ru-RU" sz="2400" kern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714479" y="4857760"/>
            <a:ext cx="29289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Зависит от глубины погружения тела в жидкость</a:t>
            </a:r>
            <a:endParaRPr lang="ru-RU" dirty="0"/>
          </a:p>
        </p:txBody>
      </p:sp>
      <p:pic>
        <p:nvPicPr>
          <p:cNvPr id="31746" name="Picture 2" descr="C:\Documents and Settings\Admin\Рабочий стол\рисунки\Рисунок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4323046"/>
            <a:ext cx="3500462" cy="2531326"/>
          </a:xfrm>
          <a:prstGeom prst="rect">
            <a:avLst/>
          </a:prstGeom>
          <a:noFill/>
        </p:spPr>
      </p:pic>
      <p:pic>
        <p:nvPicPr>
          <p:cNvPr id="13" name="Picture 103" descr="kniga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02599">
            <a:off x="0" y="357166"/>
            <a:ext cx="1152525" cy="933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8"/>
          <p:cNvSpPr>
            <a:spLocks noChangeArrowheads="1"/>
          </p:cNvSpPr>
          <p:nvPr/>
        </p:nvSpPr>
        <p:spPr bwMode="auto">
          <a:xfrm>
            <a:off x="642910" y="285728"/>
            <a:ext cx="2376488" cy="2449512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800" b="0" dirty="0">
              <a:latin typeface="Times New Roman" pitchFamily="18" charset="0"/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14282" y="3214686"/>
            <a:ext cx="3071834" cy="3286148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770" name="Picture 2" descr="C:\Documents and Settings\Admin\Рабочий стол\рисунки\т.wm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72264" y="2357430"/>
            <a:ext cx="2414653" cy="4229925"/>
          </a:xfrm>
          <a:prstGeom prst="rect">
            <a:avLst/>
          </a:prstGeom>
          <a:noFill/>
        </p:spPr>
      </p:pic>
      <p:sp>
        <p:nvSpPr>
          <p:cNvPr id="8" name="AutoShape 6"/>
          <p:cNvSpPr>
            <a:spLocks noChangeArrowheads="1"/>
          </p:cNvSpPr>
          <p:nvPr/>
        </p:nvSpPr>
        <p:spPr bwMode="auto">
          <a:xfrm rot="10800000">
            <a:off x="3857620" y="1357298"/>
            <a:ext cx="2881313" cy="2016125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AutoShape 12"/>
          <p:cNvSpPr>
            <a:spLocks noChangeArrowheads="1"/>
          </p:cNvSpPr>
          <p:nvPr/>
        </p:nvSpPr>
        <p:spPr bwMode="auto">
          <a:xfrm>
            <a:off x="3500430" y="4214818"/>
            <a:ext cx="3203575" cy="2303462"/>
          </a:xfrm>
          <a:prstGeom prst="diamond">
            <a:avLst/>
          </a:prstGeom>
          <a:solidFill>
            <a:srgbClr val="FF9933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14348" y="857232"/>
            <a:ext cx="21431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Действует на любое тело, погруженное в жидкость</a:t>
            </a:r>
            <a:endParaRPr lang="ru-RU" sz="20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500562" y="1721266"/>
            <a:ext cx="16430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Всегда направлена вверх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14348" y="3786190"/>
            <a:ext cx="20002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Приводит к изменению веса тела</a:t>
            </a:r>
            <a:endParaRPr lang="ru-RU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71934" y="4929198"/>
            <a:ext cx="20002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Приводит к изменению массы те</a:t>
            </a:r>
            <a:r>
              <a:rPr lang="ru-RU" b="1" dirty="0" smtClean="0"/>
              <a:t>ла</a:t>
            </a:r>
            <a:endParaRPr 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3643306" y="428604"/>
            <a:ext cx="50006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Сила Архимеда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380</Words>
  <Application>Microsoft Office PowerPoint</Application>
  <PresentationFormat>Экран (4:3)</PresentationFormat>
  <Paragraphs>74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Тема Office</vt:lpstr>
      <vt:lpstr>Точечный рисунок</vt:lpstr>
      <vt:lpstr>Clip</vt:lpstr>
      <vt:lpstr>Microsoft Equation 3.0</vt:lpstr>
      <vt:lpstr>Урок решения задач на закон Архимеда 7 класс</vt:lpstr>
      <vt:lpstr>Слайд 2</vt:lpstr>
      <vt:lpstr>Слайд 3</vt:lpstr>
      <vt:lpstr>Слайд 4</vt:lpstr>
      <vt:lpstr>Слайд 5</vt:lpstr>
      <vt:lpstr>Слайд 6</vt:lpstr>
      <vt:lpstr> К чашам весов подвешены два одинаковых железных шарика.</vt:lpstr>
      <vt:lpstr>Сила Архимеда</vt:lpstr>
      <vt:lpstr>Слайд 9</vt:lpstr>
      <vt:lpstr>Слайд 10</vt:lpstr>
      <vt:lpstr>Слайд 11</vt:lpstr>
      <vt:lpstr>Решите задачу</vt:lpstr>
      <vt:lpstr>Решите задачу</vt:lpstr>
      <vt:lpstr>Определите объем цилиндра и его плотность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Рогов</dc:creator>
  <cp:lastModifiedBy>Admin</cp:lastModifiedBy>
  <cp:revision>58</cp:revision>
  <dcterms:created xsi:type="dcterms:W3CDTF">2010-03-12T11:52:17Z</dcterms:created>
  <dcterms:modified xsi:type="dcterms:W3CDTF">2017-03-21T14:56:48Z</dcterms:modified>
</cp:coreProperties>
</file>