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389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04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487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73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022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4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57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956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181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493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49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47EE8F9-D1B7-475D-9441-5C2A0317B99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FC9CCC0-877B-4BB4-9C68-C282D742DB18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21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960137"/>
            <a:ext cx="5992688" cy="1463040"/>
          </a:xfrm>
        </p:spPr>
        <p:txBody>
          <a:bodyPr/>
          <a:lstStyle/>
          <a:p>
            <a:pPr algn="l"/>
            <a:r>
              <a:rPr lang="ru-RU" b="1" dirty="0" smtClean="0"/>
              <a:t>ВОСПИТАНИЕ дисциплины  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557095"/>
          </a:xfrm>
        </p:spPr>
        <p:txBody>
          <a:bodyPr>
            <a:normAutofit fontScale="92500" lnSpcReduction="20000"/>
          </a:bodyPr>
          <a:lstStyle/>
          <a:p>
            <a:endParaRPr lang="ru-RU" b="1" dirty="0" smtClean="0"/>
          </a:p>
          <a:p>
            <a:r>
              <a:rPr lang="ru-RU" sz="1900" b="1" dirty="0" smtClean="0"/>
              <a:t>В помощь родителям</a:t>
            </a:r>
            <a:endParaRPr lang="ru-RU" sz="1900" b="1" dirty="0"/>
          </a:p>
        </p:txBody>
      </p:sp>
    </p:spTree>
    <p:extLst>
      <p:ext uri="{BB962C8B-B14F-4D97-AF65-F5344CB8AC3E}">
        <p14:creationId xmlns:p14="http://schemas.microsoft.com/office/powerpoint/2010/main" val="62146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Введение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98794"/>
            <a:ext cx="8242714" cy="442654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Каждый родитель знает –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приучить ребенка к порядку –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стоит больших усилий! </a:t>
            </a:r>
          </a:p>
          <a:p>
            <a:r>
              <a:rPr lang="ru-RU" dirty="0" smtClean="0"/>
              <a:t>И зачастую этот процесс становится обоюдно неприятным как для ребенка, так и для родителей. </a:t>
            </a:r>
          </a:p>
          <a:p>
            <a:r>
              <a:rPr lang="ru-RU" dirty="0" smtClean="0"/>
              <a:t>Главное тут, помнить: воспитательный процесс – обоюдный. Мы воспитываем детей, а они нас. В процессе обучения детей мы учимся терпению, вниманию, логике и многим другим полезным для себя вещам.</a:t>
            </a:r>
          </a:p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</a:rPr>
              <a:t>Как сделать процесс воспитания дисциплины более приятным?</a:t>
            </a:r>
          </a:p>
          <a:p>
            <a:r>
              <a:rPr lang="ru-RU" dirty="0" smtClean="0"/>
              <a:t>Помогут рекомендации известного психолога Джанет </a:t>
            </a:r>
            <a:r>
              <a:rPr lang="ru-RU" dirty="0" err="1" smtClean="0"/>
              <a:t>Ленсбери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s://epsychology.ru/sites/default/files/field/image/disciplina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720" y="260648"/>
            <a:ext cx="4476554" cy="285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768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096" y="764704"/>
            <a:ext cx="8375904" cy="936104"/>
          </a:xfrm>
        </p:spPr>
        <p:txBody>
          <a:bodyPr>
            <a:normAutofit/>
          </a:bodyPr>
          <a:lstStyle/>
          <a:p>
            <a:r>
              <a:rPr lang="ru-RU" b="1" dirty="0" smtClean="0"/>
              <a:t>Создайте систему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096" y="1628800"/>
            <a:ext cx="8052376" cy="496855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/>
              <a:t>Ваш ребенок должен всегда понимать, 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чего </a:t>
            </a:r>
            <a:r>
              <a:rPr lang="ru-RU" dirty="0"/>
              <a:t>от него ждут папа и мама. 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С </a:t>
            </a:r>
            <a:r>
              <a:rPr lang="ru-RU" dirty="0"/>
              <a:t>этого начинается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дисциплина</a:t>
            </a:r>
            <a:r>
              <a:rPr lang="ru-RU" dirty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Ребенок </a:t>
            </a:r>
            <a:r>
              <a:rPr lang="ru-RU" dirty="0"/>
              <a:t>должен большую часть дня 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проводить </a:t>
            </a:r>
            <a:r>
              <a:rPr lang="ru-RU" dirty="0"/>
              <a:t>дома, рядом с родителями. 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Конечно</a:t>
            </a:r>
            <a:r>
              <a:rPr lang="ru-RU" dirty="0"/>
              <a:t>, время от времени берите его 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с </a:t>
            </a:r>
            <a:r>
              <a:rPr lang="ru-RU" dirty="0"/>
              <a:t>собой, когда идете или едете куда-нибудь. </a:t>
            </a:r>
            <a:endParaRPr lang="ru-RU" dirty="0" smtClean="0"/>
          </a:p>
          <a:p>
            <a:pPr marL="2965450" indent="-90488"/>
            <a:endParaRPr lang="ru-RU" dirty="0" smtClean="0"/>
          </a:p>
          <a:p>
            <a:pPr marL="3143250" indent="-904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Но </a:t>
            </a:r>
            <a:r>
              <a:rPr lang="ru-RU" dirty="0"/>
              <a:t>не забывайте, что маленькие дети не в состоянии вести себя идеально, если вы, например, уже четвертый час проводите на званом ужине у друзей. </a:t>
            </a:r>
            <a:endParaRPr lang="ru-RU" dirty="0" smtClean="0"/>
          </a:p>
          <a:p>
            <a:pPr marL="3143250" indent="-90488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Не </a:t>
            </a:r>
            <a:r>
              <a:rPr lang="ru-RU" dirty="0"/>
              <a:t>менее странно ждать от ребенка спокойствия и собранности, если вы взяли его с собой в торговый центр, где полно людей, шума и суеты, и полдня тратите на шопинг.</a:t>
            </a:r>
          </a:p>
          <a:p>
            <a:endParaRPr lang="ru-RU" dirty="0"/>
          </a:p>
        </p:txBody>
      </p:sp>
      <p:pic>
        <p:nvPicPr>
          <p:cNvPr id="2050" name="Picture 2" descr="https://im0-tub-ru.yandex.net/i?id=f91b357bf826a9fc62b0a46d20e4d1b4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3558620" cy="200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site.igis.ru/blog/media/13431/15665408150973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site.igis.ru/blog/media/13431/156654081509732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site.igis.ru/blog/media/13431/1566540815097324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://voms.ru/upload/iblock/7f9/7f9e005b0c9cc6798c7e550b4700cda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149080"/>
            <a:ext cx="3249238" cy="216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224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ДОЛОЙ огорчения!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8280920" cy="489654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7200" dirty="0" smtClean="0"/>
              <a:t>Находясь в общественном месте, малыши </a:t>
            </a:r>
            <a:r>
              <a:rPr lang="ru-RU" sz="7200" dirty="0"/>
              <a:t>иногда начинают шуметь и хулиганить. </a:t>
            </a:r>
            <a:endParaRPr lang="ru-RU" sz="7200" dirty="0" smtClean="0"/>
          </a:p>
          <a:p>
            <a:pPr>
              <a:lnSpc>
                <a:spcPct val="120000"/>
              </a:lnSpc>
            </a:pPr>
            <a:r>
              <a:rPr lang="ru-RU" sz="7200" dirty="0" smtClean="0"/>
              <a:t>После </a:t>
            </a:r>
            <a:r>
              <a:rPr lang="ru-RU" sz="7200" dirty="0"/>
              <a:t>этого родители с нескрываемой тревогой говорят, что их детишки агрессивны, опасны и постепенно становятся потенциальными нарушителями общественного порядка. </a:t>
            </a:r>
            <a:endParaRPr lang="ru-RU" sz="7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7200" dirty="0" smtClean="0"/>
              <a:t>Учитесь </a:t>
            </a:r>
            <a:r>
              <a:rPr lang="ru-RU" sz="7200" dirty="0"/>
              <a:t>реагировать быстро, </a:t>
            </a:r>
            <a:r>
              <a:rPr lang="ru-RU" sz="7200" dirty="0" smtClean="0"/>
              <a:t>уверенно </a:t>
            </a:r>
            <a:r>
              <a:rPr lang="ru-RU" sz="7200" dirty="0"/>
              <a:t>и </a:t>
            </a:r>
            <a:r>
              <a:rPr lang="ru-RU" sz="9600" b="1" dirty="0">
                <a:solidFill>
                  <a:schemeClr val="accent2">
                    <a:lumMod val="75000"/>
                  </a:schemeClr>
                </a:solidFill>
              </a:rPr>
              <a:t>разумно</a:t>
            </a:r>
            <a:r>
              <a:rPr lang="ru-RU" sz="7200" dirty="0"/>
              <a:t>. </a:t>
            </a:r>
            <a:endParaRPr lang="ru-RU" sz="7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7200" dirty="0" smtClean="0"/>
              <a:t>Когда </a:t>
            </a:r>
            <a:r>
              <a:rPr lang="ru-RU" sz="7200" dirty="0"/>
              <a:t>малыш кидает мячик вам в лицо, </a:t>
            </a:r>
            <a:r>
              <a:rPr lang="ru-RU" sz="7200" dirty="0" smtClean="0"/>
              <a:t>он </a:t>
            </a:r>
            <a:r>
              <a:rPr lang="ru-RU" sz="7200" dirty="0"/>
              <a:t>делает это не потому, </a:t>
            </a:r>
            <a:r>
              <a:rPr lang="ru-RU" sz="7200" dirty="0" smtClean="0"/>
              <a:t>что </a:t>
            </a:r>
            <a:r>
              <a:rPr lang="ru-RU" sz="7200" dirty="0"/>
              <a:t>вы ему не нравитесь, и не потому, </a:t>
            </a:r>
            <a:r>
              <a:rPr lang="ru-RU" sz="7200" dirty="0" smtClean="0"/>
              <a:t>что </a:t>
            </a:r>
            <a:r>
              <a:rPr lang="ru-RU" sz="7200" dirty="0"/>
              <a:t>он злой. </a:t>
            </a:r>
            <a:endParaRPr lang="ru-RU" sz="7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ru-RU" sz="7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7200" dirty="0" smtClean="0"/>
              <a:t>Ребенок </a:t>
            </a:r>
            <a:r>
              <a:rPr lang="ru-RU" sz="7200" dirty="0"/>
              <a:t>просто поступает так, </a:t>
            </a:r>
            <a:endParaRPr lang="ru-RU" sz="7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7200" dirty="0" smtClean="0"/>
              <a:t>как </a:t>
            </a:r>
            <a:r>
              <a:rPr lang="ru-RU" sz="7200" dirty="0"/>
              <a:t>ему свойственно, то есть изучает все, </a:t>
            </a:r>
            <a:endParaRPr lang="ru-RU" sz="7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7200" dirty="0" smtClean="0"/>
              <a:t>что </a:t>
            </a:r>
            <a:r>
              <a:rPr lang="ru-RU" sz="7200" dirty="0"/>
              <a:t>вокруг него, пробует совершать </a:t>
            </a:r>
            <a:r>
              <a:rPr lang="ru-RU" sz="7200" dirty="0" smtClean="0"/>
              <a:t>                                                                             разные </a:t>
            </a:r>
            <a:r>
              <a:rPr lang="ru-RU" sz="7200" dirty="0"/>
              <a:t>действия, </a:t>
            </a:r>
            <a:r>
              <a:rPr lang="ru-RU" sz="7200" dirty="0" smtClean="0"/>
              <a:t>чтобы </a:t>
            </a:r>
            <a:r>
              <a:rPr lang="ru-RU" sz="7200" dirty="0"/>
              <a:t>понять, </a:t>
            </a:r>
            <a:endParaRPr lang="ru-RU" sz="7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7200" dirty="0" smtClean="0"/>
              <a:t>каковы </a:t>
            </a:r>
            <a:r>
              <a:rPr lang="ru-RU" sz="7200" dirty="0"/>
              <a:t>границы и нормы этого мира. </a:t>
            </a:r>
            <a:endParaRPr lang="ru-RU" sz="7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ru-RU" sz="72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7200" b="1" dirty="0" smtClean="0">
                <a:solidFill>
                  <a:srgbClr val="C00000"/>
                </a:solidFill>
              </a:rPr>
              <a:t>И </a:t>
            </a:r>
            <a:r>
              <a:rPr lang="ru-RU" sz="7200" b="1" dirty="0">
                <a:solidFill>
                  <a:srgbClr val="C00000"/>
                </a:solidFill>
              </a:rPr>
              <a:t>в этом ему способны помочь только вы</a:t>
            </a:r>
            <a:r>
              <a:rPr lang="ru-RU" sz="7200" b="1" dirty="0" smtClean="0">
                <a:solidFill>
                  <a:srgbClr val="C00000"/>
                </a:solidFill>
              </a:rPr>
              <a:t>,  </a:t>
            </a:r>
            <a:r>
              <a:rPr lang="ru-RU" sz="7200" b="1" dirty="0">
                <a:solidFill>
                  <a:srgbClr val="C00000"/>
                </a:solidFill>
              </a:rPr>
              <a:t>его родители.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AutoShape 2" descr="https://site.igis.ru/blog/media/13431/15665408150973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img0.liveinternet.ru/images/attach/d/1/133/937/133937330_CTYaDp_5pk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13" b="9026"/>
          <a:stretch/>
        </p:blipFill>
        <p:spPr bwMode="auto">
          <a:xfrm>
            <a:off x="5442254" y="3861048"/>
            <a:ext cx="3024336" cy="205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218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Поговорите сразу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7518599" cy="486916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b="1" dirty="0">
                <a:solidFill>
                  <a:schemeClr val="accent2">
                    <a:lumMod val="75000"/>
                  </a:schemeClr>
                </a:solidFill>
              </a:rPr>
              <a:t>Говорите спокойно, уверенно. </a:t>
            </a:r>
            <a:endParaRPr lang="ru-RU" sz="21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ru-RU" sz="21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 smtClean="0"/>
              <a:t>Не </a:t>
            </a:r>
            <a:r>
              <a:rPr lang="ru-RU" sz="2100" dirty="0"/>
              <a:t>злитесь и не кричите. Ребенку будет еще труднее общаться с вами и воспринимать ваши правила, если он увидит, что его поведение вызывает у вас нервозность, ярость.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100" dirty="0"/>
              <a:t> </a:t>
            </a:r>
            <a:r>
              <a:rPr lang="ru-RU" sz="2100" dirty="0" smtClean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100" dirty="0"/>
              <a:t> </a:t>
            </a:r>
            <a:r>
              <a:rPr lang="ru-RU" sz="2100" dirty="0" smtClean="0"/>
              <a:t> Не </a:t>
            </a:r>
            <a:r>
              <a:rPr lang="ru-RU" sz="2100" dirty="0"/>
              <a:t>читайте нотации, </a:t>
            </a:r>
            <a:r>
              <a:rPr lang="ru-RU" sz="2100" dirty="0" smtClean="0"/>
              <a:t> не </a:t>
            </a:r>
            <a:r>
              <a:rPr lang="ru-RU" sz="2100" dirty="0"/>
              <a:t>грубите, не унижайте детей, </a:t>
            </a:r>
            <a:endParaRPr lang="ru-RU" sz="21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 smtClean="0"/>
              <a:t>иначе </a:t>
            </a:r>
            <a:r>
              <a:rPr lang="ru-RU" sz="2100" dirty="0"/>
              <a:t>результатом будет появление </a:t>
            </a:r>
            <a:endParaRPr lang="ru-RU" sz="21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 smtClean="0"/>
              <a:t>у </a:t>
            </a:r>
            <a:r>
              <a:rPr lang="ru-RU" sz="2100" dirty="0"/>
              <a:t>них глубокого чувства вины и стыда, </a:t>
            </a:r>
            <a:endParaRPr lang="ru-RU" sz="21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 smtClean="0"/>
              <a:t>а </a:t>
            </a:r>
            <a:r>
              <a:rPr lang="ru-RU" sz="2100" dirty="0"/>
              <a:t>впоследствии – постоянная </a:t>
            </a:r>
            <a:r>
              <a:rPr lang="ru-RU" sz="2100" dirty="0" smtClean="0"/>
              <a:t>растерянность.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1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 smtClean="0"/>
              <a:t>Говорите </a:t>
            </a:r>
            <a:r>
              <a:rPr lang="ru-RU" sz="2100" dirty="0"/>
              <a:t>только о фактах. Например, так: </a:t>
            </a:r>
            <a:r>
              <a:rPr lang="ru-RU" sz="2100" b="1" i="1" dirty="0"/>
              <a:t>«Не кидай игрушку. </a:t>
            </a:r>
            <a:endParaRPr lang="ru-RU" sz="2100" b="1" i="1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b="1" i="1" dirty="0" smtClean="0"/>
              <a:t>Если </a:t>
            </a:r>
            <a:r>
              <a:rPr lang="ru-RU" sz="2100" b="1" i="1" dirty="0"/>
              <a:t>будешь кидаться, мне придется ее у тебя забрать». </a:t>
            </a:r>
            <a:endParaRPr lang="ru-RU" sz="2100" b="1" i="1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 smtClean="0"/>
              <a:t>При </a:t>
            </a:r>
            <a:r>
              <a:rPr lang="ru-RU" sz="2100" dirty="0"/>
              <a:t>этом руками, но без резких и пугающих движений, помешайте ему кинуть игрушку еще раз, если видите, что он вот-вот сделает это.</a:t>
            </a:r>
          </a:p>
          <a:p>
            <a:endParaRPr lang="ru-RU" dirty="0"/>
          </a:p>
        </p:txBody>
      </p:sp>
      <p:pic>
        <p:nvPicPr>
          <p:cNvPr id="4098" name="Picture 2" descr="https://admin.5-tv.ru/shared/files/202009/1_11775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825" y="3284984"/>
            <a:ext cx="3062175" cy="171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333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И, в завершении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564904"/>
            <a:ext cx="8496944" cy="417646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Любить своих детей не значит во всем потакать им, позволяя вытворять все, что взбредет в голову. Нередко самое мудрое решение – сказать твердое «нет», как бы трудно это ни было.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Дети заслуживают того, чтобы быть с ними честными и прямыми. Им необходимо определенное количество правил и запретов.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/>
              <a:t>Без </a:t>
            </a:r>
            <a:r>
              <a:rPr lang="ru-RU" dirty="0"/>
              <a:t>этого развитие </a:t>
            </a:r>
            <a:r>
              <a:rPr lang="ru-RU" dirty="0" smtClean="0"/>
              <a:t>будет </a:t>
            </a:r>
            <a:r>
              <a:rPr lang="ru-RU" dirty="0"/>
              <a:t>неполноценным, и, взрослея</a:t>
            </a:r>
            <a:r>
              <a:rPr lang="ru-RU" dirty="0" smtClean="0"/>
              <a:t>, </a:t>
            </a:r>
            <a:r>
              <a:rPr lang="ru-RU" dirty="0"/>
              <a:t>дети не смогут правильно расставлять приоритеты, уважать себя и быть нормальными членами общества. </a:t>
            </a:r>
            <a:endParaRPr lang="ru-RU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Магда </a:t>
            </a:r>
            <a:r>
              <a:rPr lang="ru-RU" dirty="0"/>
              <a:t>Гербер в своей книге </a:t>
            </a:r>
            <a:r>
              <a:rPr lang="ru-RU" dirty="0" smtClean="0"/>
              <a:t>«</a:t>
            </a:r>
            <a:r>
              <a:rPr lang="ru-RU" dirty="0"/>
              <a:t>Хороший родитель. </a:t>
            </a:r>
            <a:r>
              <a:rPr lang="ru-RU" dirty="0" smtClean="0"/>
              <a:t>Мудрая </a:t>
            </a:r>
            <a:r>
              <a:rPr lang="ru-RU" dirty="0"/>
              <a:t>забота о маленьких детях</a:t>
            </a:r>
            <a:r>
              <a:rPr lang="ru-RU" dirty="0" smtClean="0"/>
              <a:t>» </a:t>
            </a:r>
            <a:r>
              <a:rPr lang="ru-RU" dirty="0"/>
              <a:t>писала: «Ваша цель – способствовать тому, </a:t>
            </a:r>
            <a:endParaRPr lang="ru-RU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чтобы </a:t>
            </a:r>
            <a:r>
              <a:rPr lang="ru-RU" dirty="0"/>
              <a:t>у ребенка развивались чувство собственной ценности, способность дисциплинировать себя и стремление к сотрудничеству с окружающими».</a:t>
            </a:r>
          </a:p>
          <a:p>
            <a:endParaRPr lang="ru-RU" dirty="0"/>
          </a:p>
        </p:txBody>
      </p:sp>
      <p:pic>
        <p:nvPicPr>
          <p:cNvPr id="5122" name="Picture 2" descr="https://im0-tub-ru.yandex.net/i?id=786bafe157f7ed443997c8781363cbff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680" y="11719"/>
            <a:ext cx="352332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763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344</TotalTime>
  <Words>483</Words>
  <Application>Microsoft Office PowerPoint</Application>
  <PresentationFormat>Экран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Интеграл</vt:lpstr>
      <vt:lpstr>ВОСПИТАНИЕ дисциплины   </vt:lpstr>
      <vt:lpstr>Введение</vt:lpstr>
      <vt:lpstr>Создайте систему </vt:lpstr>
      <vt:lpstr>ДОЛОЙ огорчения!</vt:lpstr>
      <vt:lpstr>Поговорите сразу</vt:lpstr>
      <vt:lpstr>И, в завершении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ОДАРЕННЫЕ ДЕТИ</dc:title>
  <dc:creator>HP</dc:creator>
  <cp:lastModifiedBy>HP</cp:lastModifiedBy>
  <cp:revision>35</cp:revision>
  <dcterms:created xsi:type="dcterms:W3CDTF">2020-11-09T08:19:25Z</dcterms:created>
  <dcterms:modified xsi:type="dcterms:W3CDTF">2021-06-01T07:37:21Z</dcterms:modified>
</cp:coreProperties>
</file>