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6" r:id="rId3"/>
    <p:sldId id="276" r:id="rId4"/>
    <p:sldId id="275" r:id="rId5"/>
    <p:sldId id="27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9987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7324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7707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81437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75084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6124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0690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2147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231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27075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7905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968E7-8088-4ED6-9821-48A36185A398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0241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52968E7-8088-4ED6-9821-48A36185A398}" type="datetimeFigureOut">
              <a:rPr lang="ru-RU" smtClean="0"/>
              <a:pPr/>
              <a:t>13.10.2020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Pictures\Мои рисунки\ЕГЭ, ГИА\ege.j2pg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392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504" y="404665"/>
            <a:ext cx="9023176" cy="3195786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900" b="1" cap="all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4900" b="1" cap="all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ЕГЭ 2021</a:t>
            </a:r>
            <a:r>
              <a:rPr lang="ru-RU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000" b="1" cap="all" dirty="0" smtClean="0">
                <a:ln>
                  <a:solidFill>
                    <a:srgbClr val="FF0000"/>
                  </a:solidFill>
                </a:ln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Задания 1-3. </a:t>
            </a:r>
            <a:br>
              <a:rPr lang="ru-RU" sz="4000" b="1" cap="all" dirty="0" smtClean="0">
                <a:ln>
                  <a:solidFill>
                    <a:srgbClr val="FF0000"/>
                  </a:solidFill>
                </a:ln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000" b="1" cap="all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ysClr val="windowText" lastClr="0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1. Информационная обработка </a:t>
            </a:r>
            <a:br>
              <a:rPr lang="ru-RU" sz="4000" b="1" cap="all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ysClr val="windowText" lastClr="0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000" b="1" cap="all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ysClr val="windowText" lastClr="0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письменных текстов </a:t>
            </a:r>
            <a:br>
              <a:rPr lang="ru-RU" sz="4000" b="1" cap="all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ysClr val="windowText" lastClr="0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000" b="1" cap="all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ysClr val="windowText" lastClr="0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различных стилей и жанров</a:t>
            </a:r>
            <a:br>
              <a:rPr lang="ru-RU" sz="4000" b="1" cap="all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ysClr val="windowText" lastClr="0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000" b="1" cap="all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ysClr val="windowText" lastClr="0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2. Средства связи предложений  </a:t>
            </a:r>
            <a:br>
              <a:rPr lang="ru-RU" sz="4000" b="1" cap="all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ysClr val="windowText" lastClr="0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000" b="1" cap="all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ysClr val="windowText" lastClr="0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 тексте </a:t>
            </a:r>
            <a:br>
              <a:rPr lang="ru-RU" sz="4000" b="1" cap="all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ysClr val="windowText" lastClr="0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000" b="1" cap="all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ysClr val="windowText" lastClr="0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3. Лексическое значение слова  </a:t>
            </a:r>
            <a:br>
              <a:rPr lang="ru-RU" sz="4000" b="1" cap="all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ysClr val="windowText" lastClr="0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b="1" cap="all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ysClr val="windowText" lastClr="0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008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User\Desktop\img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0042"/>
            <a:ext cx="8429684" cy="5595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Предложение 2 по смыслу противопоставляется первому, поэтому подходит противительный союз «а», союз «но», союз «однако».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Ответ: 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а|но|однако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Проверяем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6733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400" dirty="0" smtClean="0"/>
              <a:t>Самостоятельно подберите наречие, которое должно быть на месте пропуска в третьем предложении текста.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Вариант 2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500034" y="1714488"/>
            <a:ext cx="8229600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>
            <a:spAutoFit/>
          </a:bodyPr>
          <a:lstStyle/>
          <a:p>
            <a:pPr marL="274320" lvl="0" indent="-274320" algn="just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ru-RU" sz="2000" i="1" dirty="0" smtClean="0"/>
              <a:t>(</a:t>
            </a:r>
            <a:r>
              <a:rPr lang="ru-RU" sz="2400" i="1" dirty="0" smtClean="0"/>
              <a:t>1)Известно, что Восточная Сибирь − это энергетически развитый регион: на его крупнейших реках – Енисее и Ангаре – действуют мощные </a:t>
            </a:r>
            <a:r>
              <a:rPr lang="ru-RU" sz="2400" i="1" dirty="0" err="1" smtClean="0"/>
              <a:t>гидро</a:t>
            </a:r>
            <a:r>
              <a:rPr lang="ru-RU" sz="2400" i="1" dirty="0" smtClean="0"/>
              <a:t>- электростанции. (2)Причём значительное количество электроэнергии в этих местах нужно в первую очередь не само по себе, а для высокоэнергоёмкого производства − выплавки алюминия. (3)&lt;…&gt; главной отраслью специализации Восточной Сибири принято считать именно цветную металлургию.</a:t>
            </a:r>
            <a:endParaRPr kumimoji="0" lang="ru-RU" sz="2400" b="0" i="1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(2)Причём значительное количество электроэнергии в этих местах нужно в первую очередь не само по себе, а для высокоэнергоёмкого производства — выплавки алюминия. (3)(Неслучайно или поэтому) главной отраслью специализации Восточной Сибири принято считать именно цветную металлургию.</a:t>
            </a:r>
          </a:p>
          <a:p>
            <a:pPr>
              <a:buNone/>
            </a:pPr>
            <a:r>
              <a:rPr lang="ru-RU" dirty="0" smtClean="0"/>
              <a:t>Возможны другие синонимичные варианты.</a:t>
            </a:r>
          </a:p>
          <a:p>
            <a:pPr>
              <a:buNone/>
            </a:pPr>
            <a:r>
              <a:rPr lang="ru-RU" dirty="0" smtClean="0"/>
              <a:t>         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Ответ: неслучайно или поэтому.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Проверяем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18573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Прочитайте фрагмент словарной статьи, в которой приводятся значения слова ШИРОКИЙ. Определите, в каком значении это слово употреблено в третьем (3) предложении текста. Выпишите цифру, соответствующую этому значению в приведённом фрагменте словарной статьи.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Задание 3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571472" y="3311905"/>
            <a:ext cx="792961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81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ШИРОКИЙ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, -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, -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ое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1) Большой в поперечнике.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Широкая улица.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2) Просторный, не жмущий.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Ш. пиджак.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3) Имеющий большое протяжение, охватывающий большое пространство.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Наступление на широком фронте. Широкие степи.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4) Охватывающий многое, многих, массовый.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Широкая общественность.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третьем предложении текста слово ШИРОКИЙ употреблено в значении 4.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Ответ: 4.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Проверяем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09589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 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Прочитайте фрагмент словарной статьи, в которой приводятся значения слова МЕСТО. Определите, в каком значении это слово употреблено 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 третьем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 (3) предложении текста. Выпишите цифру, соответствующую этому значению в приведённом фрагменте словарной статьи.</a:t>
            </a:r>
          </a:p>
          <a:p>
            <a:pPr>
              <a:buNone/>
            </a:pPr>
            <a:r>
              <a:rPr lang="ru-RU" b="1" dirty="0" smtClean="0"/>
              <a:t>МЕСТО</a:t>
            </a:r>
            <a:r>
              <a:rPr lang="ru-RU" dirty="0" smtClean="0"/>
              <a:t>, -а, </a:t>
            </a:r>
            <a:r>
              <a:rPr lang="ru-RU" i="1" dirty="0" smtClean="0"/>
              <a:t>мн</a:t>
            </a:r>
            <a:r>
              <a:rPr lang="ru-RU" dirty="0" smtClean="0"/>
              <a:t>. места, мест, местам, </a:t>
            </a:r>
            <a:r>
              <a:rPr lang="ru-RU" i="1" dirty="0" smtClean="0"/>
              <a:t>ср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1) Пространство, которое занято </a:t>
            </a:r>
            <a:r>
              <a:rPr lang="ru-RU" dirty="0" err="1" smtClean="0"/>
              <a:t>кем-чем-н</a:t>
            </a:r>
            <a:r>
              <a:rPr lang="ru-RU" dirty="0" smtClean="0"/>
              <a:t>., на котором что-н. происходит, находится или где можно расположиться. </a:t>
            </a:r>
            <a:r>
              <a:rPr lang="ru-RU" i="1" dirty="0" smtClean="0"/>
              <a:t>Двигать с места нам. Рабочее м.</a:t>
            </a:r>
            <a:r>
              <a:rPr lang="ru-RU" dirty="0" smtClean="0"/>
              <a:t> (место, где производится работа). </a:t>
            </a:r>
            <a:r>
              <a:rPr lang="ru-RU" i="1" dirty="0" smtClean="0"/>
              <a:t>На месте решить</a:t>
            </a:r>
            <a:r>
              <a:rPr lang="ru-RU" dirty="0" smtClean="0"/>
              <a:t> (никуда не обращаясь).</a:t>
            </a:r>
          </a:p>
          <a:p>
            <a:pPr>
              <a:buNone/>
            </a:pPr>
            <a:r>
              <a:rPr lang="ru-RU" dirty="0" smtClean="0"/>
              <a:t>2) Участок на земной поверхности, местность (в 1 знач.). </a:t>
            </a:r>
            <a:r>
              <a:rPr lang="ru-RU" i="1" dirty="0" smtClean="0"/>
              <a:t>Живописные места.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3) Помещение, пространство, предназначенное для временного пребывания кого-н. одного. </a:t>
            </a:r>
            <a:r>
              <a:rPr lang="ru-RU" i="1" dirty="0" smtClean="0"/>
              <a:t>М. в вагоне, каюте.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4) Роль, отведённая </a:t>
            </a:r>
            <a:r>
              <a:rPr lang="ru-RU" dirty="0" err="1" smtClean="0"/>
              <a:t>кому-чему-н</a:t>
            </a:r>
            <a:r>
              <a:rPr lang="ru-RU" dirty="0" smtClean="0"/>
              <a:t>. в какой-н. деятельности, а также положение, занимаемое кем-н. либо чем-н. среди кого-н., в какой-л. области, </a:t>
            </a:r>
            <a:r>
              <a:rPr lang="ru-RU" i="1" dirty="0" smtClean="0"/>
              <a:t>М. отца в семье. М. искусства в жизни человека.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5) Должность, служба. </a:t>
            </a:r>
            <a:r>
              <a:rPr lang="ru-RU" i="1" dirty="0" smtClean="0"/>
              <a:t>Вакантное м. Искать м. Остаться без места.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6) Какая-н. определённая часть, отдельный момент из книги, повествования, текста. </a:t>
            </a:r>
            <a:r>
              <a:rPr lang="ru-RU" i="1" dirty="0" smtClean="0"/>
              <a:t>Самое интересное м. в пьесе.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Вариант 2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третьем предложении текста слово </a:t>
            </a:r>
            <a:r>
              <a:rPr lang="ru-RU" b="1" dirty="0" smtClean="0"/>
              <a:t>«место»</a:t>
            </a:r>
            <a:r>
              <a:rPr lang="ru-RU" dirty="0" smtClean="0"/>
              <a:t> употреблено в значении №4:</a:t>
            </a:r>
          </a:p>
          <a:p>
            <a:pPr>
              <a:buNone/>
            </a:pPr>
            <a:r>
              <a:rPr lang="ru-RU" dirty="0" smtClean="0"/>
              <a:t>4) Роль, отведённая </a:t>
            </a:r>
            <a:r>
              <a:rPr lang="ru-RU" dirty="0" err="1" smtClean="0"/>
              <a:t>кому-чему-н</a:t>
            </a:r>
            <a:r>
              <a:rPr lang="ru-RU" dirty="0" smtClean="0"/>
              <a:t>. в какой-н. деятельности, а также положение, занимаемое кем-н. либо чем-н. среди кого-н., в какой-л. области, М. отца в семье. М. искусства в жизни человека.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Ответ: 4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Проверяем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1497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Орфоэпический словник-  2021</a:t>
            </a:r>
          </a:p>
          <a:p>
            <a:r>
              <a:rPr lang="ru-RU" dirty="0" err="1" smtClean="0"/>
              <a:t>аэропОрты</a:t>
            </a:r>
            <a:r>
              <a:rPr lang="ru-RU" dirty="0" smtClean="0"/>
              <a:t>, </a:t>
            </a:r>
            <a:r>
              <a:rPr lang="ru-RU" i="1" dirty="0" err="1" smtClean="0"/>
              <a:t>неподвижн</a:t>
            </a:r>
            <a:r>
              <a:rPr lang="ru-RU" i="1" dirty="0" smtClean="0"/>
              <a:t>. ударение на 4-ом</a:t>
            </a:r>
          </a:p>
          <a:p>
            <a:r>
              <a:rPr lang="ru-RU" i="1" dirty="0" smtClean="0"/>
              <a:t>слоге</a:t>
            </a:r>
          </a:p>
          <a:p>
            <a:r>
              <a:rPr lang="ru-RU" dirty="0" err="1" smtClean="0"/>
              <a:t>бАнты</a:t>
            </a:r>
            <a:r>
              <a:rPr lang="ru-RU" dirty="0" smtClean="0"/>
              <a:t>, </a:t>
            </a:r>
            <a:r>
              <a:rPr lang="ru-RU" i="1" dirty="0" err="1" smtClean="0"/>
              <a:t>неподвижн</a:t>
            </a:r>
            <a:r>
              <a:rPr lang="ru-RU" i="1" dirty="0" smtClean="0"/>
              <a:t>. ударение на 1-ом слоге</a:t>
            </a:r>
          </a:p>
          <a:p>
            <a:r>
              <a:rPr lang="ru-RU" dirty="0" err="1" smtClean="0"/>
              <a:t>бОроду</a:t>
            </a:r>
            <a:r>
              <a:rPr lang="ru-RU" dirty="0" smtClean="0"/>
              <a:t>, </a:t>
            </a:r>
            <a:r>
              <a:rPr lang="ru-RU" i="1" dirty="0" err="1" smtClean="0"/>
              <a:t>вин.п.,только</a:t>
            </a:r>
            <a:r>
              <a:rPr lang="ru-RU" i="1" dirty="0" smtClean="0"/>
              <a:t> в этой форме ед.ч.</a:t>
            </a:r>
          </a:p>
          <a:p>
            <a:r>
              <a:rPr lang="ru-RU" i="1" dirty="0" smtClean="0"/>
              <a:t>ударение на 1-ом слоге</a:t>
            </a:r>
          </a:p>
          <a:p>
            <a:r>
              <a:rPr lang="ru-RU" dirty="0" err="1" smtClean="0"/>
              <a:t>бухгАлтеров</a:t>
            </a:r>
            <a:r>
              <a:rPr lang="ru-RU" dirty="0" smtClean="0"/>
              <a:t>, </a:t>
            </a:r>
            <a:r>
              <a:rPr lang="ru-RU" i="1" dirty="0" err="1" smtClean="0"/>
              <a:t>род.п.мн.ч</a:t>
            </a:r>
            <a:r>
              <a:rPr lang="ru-RU" i="1" dirty="0" smtClean="0"/>
              <a:t>., </a:t>
            </a:r>
            <a:r>
              <a:rPr lang="ru-RU" i="1" dirty="0" err="1" smtClean="0"/>
              <a:t>неподвижн</a:t>
            </a:r>
            <a:r>
              <a:rPr lang="ru-RU" i="1" dirty="0" smtClean="0"/>
              <a:t>.</a:t>
            </a:r>
          </a:p>
          <a:p>
            <a:r>
              <a:rPr lang="ru-RU" i="1" dirty="0" smtClean="0"/>
              <a:t>ударение на 2-ом слоге</a:t>
            </a:r>
          </a:p>
          <a:p>
            <a:r>
              <a:rPr lang="ru-RU" dirty="0" err="1" smtClean="0"/>
              <a:t>вероисповЕдание</a:t>
            </a:r>
            <a:r>
              <a:rPr lang="ru-RU" dirty="0" smtClean="0"/>
              <a:t>, </a:t>
            </a:r>
            <a:r>
              <a:rPr lang="ru-RU" i="1" dirty="0" smtClean="0"/>
              <a:t>от веру </a:t>
            </a:r>
            <a:r>
              <a:rPr lang="ru-RU" i="1" dirty="0" err="1" smtClean="0"/>
              <a:t>исповЕдать</a:t>
            </a:r>
            <a:endParaRPr lang="ru-RU" i="1" dirty="0" smtClean="0"/>
          </a:p>
          <a:p>
            <a:r>
              <a:rPr lang="ru-RU" dirty="0" err="1" smtClean="0"/>
              <a:t>граждАнство</a:t>
            </a:r>
            <a:endParaRPr lang="ru-RU" dirty="0" smtClean="0"/>
          </a:p>
          <a:p>
            <a:r>
              <a:rPr lang="ru-RU" dirty="0" err="1" smtClean="0"/>
              <a:t>дефИс</a:t>
            </a:r>
            <a:r>
              <a:rPr lang="ru-RU" dirty="0" smtClean="0"/>
              <a:t>, </a:t>
            </a:r>
            <a:r>
              <a:rPr lang="ru-RU" i="1" dirty="0" smtClean="0"/>
              <a:t>из нем.яз., где ударение на 2-ом слоге</a:t>
            </a:r>
          </a:p>
          <a:p>
            <a:r>
              <a:rPr lang="ru-RU" dirty="0" err="1" smtClean="0"/>
              <a:t>дешевИзна</a:t>
            </a:r>
            <a:endParaRPr lang="ru-RU" dirty="0" smtClean="0"/>
          </a:p>
          <a:p>
            <a:r>
              <a:rPr lang="ru-RU" dirty="0" err="1" smtClean="0"/>
              <a:t>диспансЕр</a:t>
            </a:r>
            <a:r>
              <a:rPr lang="ru-RU" dirty="0" smtClean="0"/>
              <a:t>, </a:t>
            </a:r>
            <a:r>
              <a:rPr lang="ru-RU" i="1" dirty="0" smtClean="0"/>
              <a:t>слово пришло из англ. яз. через</a:t>
            </a:r>
          </a:p>
          <a:p>
            <a:r>
              <a:rPr lang="ru-RU" i="1" dirty="0" smtClean="0"/>
              <a:t>посредство франц.яз., где удар. всегда на</a:t>
            </a:r>
          </a:p>
          <a:p>
            <a:r>
              <a:rPr lang="ru-RU" i="1" dirty="0" smtClean="0"/>
              <a:t>последнем слоге</a:t>
            </a:r>
          </a:p>
          <a:p>
            <a:r>
              <a:rPr lang="ru-RU" dirty="0" err="1" smtClean="0"/>
              <a:t>договорЁнность</a:t>
            </a:r>
            <a:endParaRPr lang="ru-RU" dirty="0" smtClean="0"/>
          </a:p>
          <a:p>
            <a:r>
              <a:rPr lang="ru-RU" dirty="0" err="1" smtClean="0"/>
              <a:t>докумЕнт</a:t>
            </a:r>
            <a:endParaRPr lang="ru-RU" dirty="0" smtClean="0"/>
          </a:p>
          <a:p>
            <a:r>
              <a:rPr lang="ru-RU" dirty="0" err="1" smtClean="0"/>
              <a:t>досУг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Задание 4. Орфоэпия. </a:t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В одном из приведённых ниже слов допущена ошибка в постановке ударения: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НЕВЕРНО выделена буква, обозначающая ударный гласный звук.</a:t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Выпишите это слово.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95958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 smtClean="0"/>
              <a:t>еретИк</a:t>
            </a:r>
            <a:endParaRPr lang="ru-RU" dirty="0" smtClean="0"/>
          </a:p>
          <a:p>
            <a:r>
              <a:rPr lang="ru-RU" dirty="0" err="1" smtClean="0"/>
              <a:t>жалюзИ</a:t>
            </a:r>
            <a:r>
              <a:rPr lang="ru-RU" dirty="0" smtClean="0"/>
              <a:t>, </a:t>
            </a:r>
            <a:r>
              <a:rPr lang="ru-RU" i="1" dirty="0" smtClean="0"/>
              <a:t>из франц. яз., где удар. всегда на</a:t>
            </a:r>
          </a:p>
          <a:p>
            <a:r>
              <a:rPr lang="ru-RU" i="1" dirty="0" smtClean="0"/>
              <a:t>последнем слоге</a:t>
            </a:r>
          </a:p>
          <a:p>
            <a:r>
              <a:rPr lang="ru-RU" dirty="0" err="1" smtClean="0"/>
              <a:t>знАчимость</a:t>
            </a:r>
            <a:r>
              <a:rPr lang="ru-RU" dirty="0" smtClean="0"/>
              <a:t>, </a:t>
            </a:r>
            <a:r>
              <a:rPr lang="ru-RU" i="1" dirty="0" smtClean="0"/>
              <a:t>от прил. </a:t>
            </a:r>
            <a:r>
              <a:rPr lang="ru-RU" i="1" dirty="0" err="1" smtClean="0"/>
              <a:t>зн</a:t>
            </a:r>
            <a:r>
              <a:rPr lang="ru-RU" b="1" i="1" dirty="0" err="1" smtClean="0"/>
              <a:t>Ачимый</a:t>
            </a:r>
            <a:endParaRPr lang="ru-RU" b="1" i="1" dirty="0" smtClean="0"/>
          </a:p>
          <a:p>
            <a:r>
              <a:rPr lang="ru-RU" dirty="0" smtClean="0"/>
              <a:t>Иксы, </a:t>
            </a:r>
            <a:r>
              <a:rPr lang="ru-RU" i="1" dirty="0" smtClean="0"/>
              <a:t>им.п. мн.ч., </a:t>
            </a:r>
            <a:r>
              <a:rPr lang="ru-RU" i="1" dirty="0" err="1" smtClean="0"/>
              <a:t>неподвижн</a:t>
            </a:r>
            <a:r>
              <a:rPr lang="ru-RU" i="1" dirty="0" smtClean="0"/>
              <a:t>. ударение</a:t>
            </a:r>
          </a:p>
          <a:p>
            <a:r>
              <a:rPr lang="ru-RU" dirty="0" err="1" smtClean="0"/>
              <a:t>каталОг</a:t>
            </a:r>
            <a:r>
              <a:rPr lang="ru-RU" dirty="0" smtClean="0"/>
              <a:t>, </a:t>
            </a:r>
            <a:r>
              <a:rPr lang="ru-RU" i="1" dirty="0" smtClean="0"/>
              <a:t>в одном ряду со словами </a:t>
            </a:r>
            <a:r>
              <a:rPr lang="ru-RU" i="1" dirty="0" err="1" smtClean="0"/>
              <a:t>диал</a:t>
            </a:r>
            <a:r>
              <a:rPr lang="ru-RU" b="1" i="1" dirty="0" err="1" smtClean="0"/>
              <a:t>Ог</a:t>
            </a:r>
            <a:r>
              <a:rPr lang="ru-RU" b="1" i="1" dirty="0" smtClean="0"/>
              <a:t>,</a:t>
            </a:r>
          </a:p>
          <a:p>
            <a:r>
              <a:rPr lang="ru-RU" i="1" dirty="0" err="1" smtClean="0"/>
              <a:t>монол</a:t>
            </a:r>
            <a:r>
              <a:rPr lang="ru-RU" b="1" i="1" dirty="0" err="1" smtClean="0"/>
              <a:t>Ог</a:t>
            </a:r>
            <a:r>
              <a:rPr lang="ru-RU" b="1" i="1" dirty="0" smtClean="0"/>
              <a:t>, </a:t>
            </a:r>
            <a:r>
              <a:rPr lang="ru-RU" b="1" i="1" dirty="0" err="1" smtClean="0"/>
              <a:t>некролОг</a:t>
            </a:r>
            <a:r>
              <a:rPr lang="ru-RU" b="1" i="1" dirty="0" smtClean="0"/>
              <a:t> т.п.</a:t>
            </a:r>
          </a:p>
          <a:p>
            <a:r>
              <a:rPr lang="ru-RU" dirty="0" err="1" smtClean="0"/>
              <a:t>квартАл</a:t>
            </a:r>
            <a:r>
              <a:rPr lang="ru-RU" dirty="0" smtClean="0"/>
              <a:t>, </a:t>
            </a:r>
            <a:r>
              <a:rPr lang="ru-RU" i="1" dirty="0" smtClean="0"/>
              <a:t>из нем. яз., где ударение на 2-ом</a:t>
            </a:r>
          </a:p>
          <a:p>
            <a:r>
              <a:rPr lang="ru-RU" i="1" dirty="0" smtClean="0"/>
              <a:t>слоге</a:t>
            </a:r>
          </a:p>
          <a:p>
            <a:r>
              <a:rPr lang="ru-RU" dirty="0" err="1" smtClean="0"/>
              <a:t>киломЕтр</a:t>
            </a:r>
            <a:r>
              <a:rPr lang="ru-RU" dirty="0" smtClean="0"/>
              <a:t>, в одном ряду со словами</a:t>
            </a:r>
          </a:p>
          <a:p>
            <a:r>
              <a:rPr lang="ru-RU" dirty="0" err="1" smtClean="0"/>
              <a:t>сантимЕтр</a:t>
            </a:r>
            <a:r>
              <a:rPr lang="ru-RU" dirty="0" smtClean="0"/>
              <a:t>, </a:t>
            </a:r>
            <a:r>
              <a:rPr lang="ru-RU" dirty="0" err="1" smtClean="0"/>
              <a:t>децимЕтр</a:t>
            </a:r>
            <a:r>
              <a:rPr lang="ru-RU" dirty="0" smtClean="0"/>
              <a:t>, </a:t>
            </a:r>
            <a:r>
              <a:rPr lang="ru-RU" dirty="0" err="1" smtClean="0"/>
              <a:t>миллимЕтр</a:t>
            </a:r>
            <a:r>
              <a:rPr lang="ru-RU" dirty="0" smtClean="0"/>
              <a:t>…</a:t>
            </a:r>
          </a:p>
          <a:p>
            <a:r>
              <a:rPr lang="ru-RU" dirty="0" err="1" smtClean="0"/>
              <a:t>кОнусы</a:t>
            </a:r>
            <a:r>
              <a:rPr lang="ru-RU" dirty="0" smtClean="0"/>
              <a:t>, </a:t>
            </a:r>
            <a:r>
              <a:rPr lang="ru-RU" dirty="0" err="1" smtClean="0"/>
              <a:t>кОнусов</a:t>
            </a:r>
            <a:r>
              <a:rPr lang="ru-RU" dirty="0" smtClean="0"/>
              <a:t>, </a:t>
            </a:r>
            <a:r>
              <a:rPr lang="ru-RU" i="1" dirty="0" err="1" smtClean="0"/>
              <a:t>неподвиж</a:t>
            </a:r>
            <a:r>
              <a:rPr lang="ru-RU" i="1" dirty="0" smtClean="0"/>
              <a:t>. ударение</a:t>
            </a:r>
          </a:p>
          <a:p>
            <a:r>
              <a:rPr lang="ru-RU" i="1" dirty="0" smtClean="0"/>
              <a:t>на 1-м слоге во всех падежах в ед. и мн. ч.</a:t>
            </a:r>
          </a:p>
          <a:p>
            <a:r>
              <a:rPr lang="ru-RU" dirty="0" err="1" smtClean="0"/>
              <a:t>корЫсть</a:t>
            </a:r>
            <a:endParaRPr lang="ru-RU" dirty="0" smtClean="0"/>
          </a:p>
          <a:p>
            <a:r>
              <a:rPr lang="ru-RU" dirty="0" err="1" smtClean="0"/>
              <a:t>крАны</a:t>
            </a:r>
            <a:r>
              <a:rPr lang="ru-RU" dirty="0" smtClean="0"/>
              <a:t>, </a:t>
            </a:r>
            <a:r>
              <a:rPr lang="ru-RU" i="1" dirty="0" err="1" smtClean="0"/>
              <a:t>неподвижн</a:t>
            </a:r>
            <a:r>
              <a:rPr lang="ru-RU" i="1" dirty="0" smtClean="0"/>
              <a:t>. ударение на 1-ом слоге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</a:rPr>
              <a:t>Распределение заданий по частям</a:t>
            </a:r>
            <a:br>
              <a:rPr lang="ru-RU" sz="2400" i="1" dirty="0" smtClean="0">
                <a:solidFill>
                  <a:srgbClr val="FF0000"/>
                </a:solidFill>
              </a:rPr>
            </a:br>
            <a:r>
              <a:rPr lang="ru-RU" sz="2400" i="1" dirty="0" smtClean="0">
                <a:solidFill>
                  <a:srgbClr val="FF0000"/>
                </a:solidFill>
              </a:rPr>
              <a:t> экзаменационной работы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2886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Часть работы         Количество заданий        Баллы                Тип задания</a:t>
            </a:r>
          </a:p>
          <a:p>
            <a:pPr>
              <a:buNone/>
            </a:pPr>
            <a:r>
              <a:rPr lang="ru-RU" sz="1800" dirty="0" smtClean="0"/>
              <a:t>Часть 1                                   26                              58                С кратким ответом</a:t>
            </a:r>
          </a:p>
          <a:p>
            <a:pPr>
              <a:buNone/>
            </a:pPr>
            <a:r>
              <a:rPr lang="ru-RU" sz="1800" dirty="0" smtClean="0"/>
              <a:t>Часть 2                                    1                               42                С развернутым ответом</a:t>
            </a:r>
          </a:p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ИТОГО                                    </a:t>
            </a:r>
            <a:r>
              <a:rPr lang="ru-RU" sz="2000" dirty="0" smtClean="0">
                <a:solidFill>
                  <a:srgbClr val="FF0000"/>
                </a:solidFill>
              </a:rPr>
              <a:t>27                         100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Выполнить тесты в тетради, задания 1-3 (смотри СЕТЕВОЙ ГОРОД).</a:t>
            </a:r>
          </a:p>
          <a:p>
            <a:r>
              <a:rPr lang="ru-RU" smtClean="0"/>
              <a:t>Учить слова С ОРФОЭПИЧЕСКОГО СЛОВНИКА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Домашнее  задание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60" y="692696"/>
            <a:ext cx="8632420" cy="516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7158" y="1428736"/>
            <a:ext cx="8572560" cy="206210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i="1" dirty="0" smtClean="0"/>
              <a:t>1)Облик А. П. Чехова – интеллигентного человека в очках, хрупкого, болезненно-бледного, со слабой грудью и, вероятно, негромким голосом – знаком нам по портрету живописца О.Э. </a:t>
            </a:r>
            <a:r>
              <a:rPr lang="ru-RU" sz="1600" i="1" dirty="0" err="1" smtClean="0"/>
              <a:t>Браза</a:t>
            </a:r>
            <a:r>
              <a:rPr lang="ru-RU" sz="1600" i="1" dirty="0" smtClean="0"/>
              <a:t>. (2)&lt;…&gt; на самом деле рост Чехова составлял 187 см, у писателя был запоминающийся низкий бас, а современники говорили о нём как о «силаче по складу тела и души». (3)Сам Антон Павлович считал, что картина далеко не во всём отражает его внешний и внутренний облик, однако именно полотно </a:t>
            </a:r>
            <a:r>
              <a:rPr lang="ru-RU" sz="1600" i="1" dirty="0" err="1" smtClean="0"/>
              <a:t>Браза</a:t>
            </a:r>
            <a:r>
              <a:rPr lang="ru-RU" sz="1600" i="1" dirty="0" smtClean="0"/>
              <a:t>, а не другие изображения Чехова, получило широкое признание читающей публики, и в общественном сознании сложился образ писателя, во многом далёкий от оригинала.</a:t>
            </a:r>
            <a:endParaRPr lang="ru-RU" sz="16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2195735" y="260648"/>
            <a:ext cx="4975111" cy="369332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Так выглядит 1 задание в демоверсии 2021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57158" y="3459129"/>
            <a:ext cx="8572560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81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238125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/>
              <a:t> 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Задание 1 </a:t>
            </a:r>
          </a:p>
          <a:p>
            <a:pPr lvl="0" indent="238125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Укажите номера предложений, в которых верно передана ГЛАВНАЯ информация, содержащаяся в тексте. Запишите номера этих предложений.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1) Получивший широкое признание читающей публики портрет Чехова кисти О.Э.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Браза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достаточно точно отразил внутренний и внешний облик Антона Павловича.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2) Облик А.П. Чехова, сложившийся в сознании читающей публики под влиянием портрета О.Э.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Браза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, во многом далёк от оригинала.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3) Антон Павлович Чехов был человеком высокого роста, говорил низким басом, а современники вспоминали о нём как о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силаче по складу тела и души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4) Известный портрет А.П. Чехова, выполненный кистью художника О.Э.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Браза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, закрепил в сознании читателей весьма далёкий от реальности образ писателя.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5) Автором самого известного чеховского портрета, получившего широкое признание читающей публики, является живописец О. Э.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Браз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590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530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Как работаем?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857364"/>
            <a:ext cx="82153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Прочитать текст, выделить главную и второстепенную информацию. Прочитать варианты ответов, исключая неверную информацию.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14818"/>
            <a:ext cx="8229600" cy="1881182"/>
          </a:xfrm>
        </p:spPr>
        <p:txBody>
          <a:bodyPr>
            <a:normAutofit fontScale="92500" lnSpcReduction="20000"/>
          </a:bodyPr>
          <a:lstStyle/>
          <a:p>
            <a:r>
              <a:rPr lang="ru-RU" sz="1800" dirty="0" smtClean="0"/>
              <a:t>Облик А. П. Чехова знаком нам по портрету работы живописца О. Э. </a:t>
            </a:r>
            <a:r>
              <a:rPr lang="ru-RU" sz="1800" dirty="0" err="1" smtClean="0"/>
              <a:t>Браза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Сам Антон Павлович считал, что картина далеко не во всём отражает его внешний и внутренний облик, однако именно полотно </a:t>
            </a:r>
            <a:r>
              <a:rPr lang="ru-RU" sz="1800" dirty="0" err="1" smtClean="0"/>
              <a:t>Браза</a:t>
            </a:r>
            <a:r>
              <a:rPr lang="ru-RU" sz="1800" dirty="0" smtClean="0"/>
              <a:t>, а не другие изображения Чехова, получило широкое признание, и в общественном сознании сложился образ писателя, во многом далёкий от оригинала.</a:t>
            </a:r>
          </a:p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    Мы оставили главную информацию, которая перекликается с ответом 2 и 4.</a:t>
            </a:r>
          </a:p>
          <a:p>
            <a:pPr>
              <a:buNone/>
            </a:pPr>
            <a:r>
              <a:rPr lang="ru-RU" dirty="0" smtClean="0"/>
              <a:t> 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571480"/>
            <a:ext cx="8115328" cy="500066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FF0000"/>
                </a:solidFill>
              </a:rPr>
              <a:t/>
            </a:r>
            <a:br>
              <a:rPr lang="ru-RU" sz="2200" dirty="0" smtClean="0">
                <a:solidFill>
                  <a:srgbClr val="FF0000"/>
                </a:solidFill>
              </a:rPr>
            </a:br>
            <a:r>
              <a:rPr lang="ru-RU" sz="2200" dirty="0" smtClean="0">
                <a:solidFill>
                  <a:srgbClr val="FF0000"/>
                </a:solidFill>
              </a:rPr>
              <a:t/>
            </a:r>
            <a:br>
              <a:rPr lang="ru-RU" sz="2200" dirty="0" smtClean="0">
                <a:solidFill>
                  <a:srgbClr val="FF0000"/>
                </a:solidFill>
              </a:rPr>
            </a:br>
            <a:r>
              <a:rPr lang="ru-RU" sz="2200" dirty="0" smtClean="0">
                <a:solidFill>
                  <a:srgbClr val="FF0000"/>
                </a:solidFill>
              </a:rPr>
              <a:t/>
            </a:r>
            <a:br>
              <a:rPr lang="ru-RU" sz="2200" dirty="0" smtClean="0">
                <a:solidFill>
                  <a:srgbClr val="FF0000"/>
                </a:solidFill>
              </a:rPr>
            </a:br>
            <a:r>
              <a:rPr lang="ru-RU" sz="2200" dirty="0" smtClean="0">
                <a:solidFill>
                  <a:srgbClr val="FF0000"/>
                </a:solidFill>
              </a:rPr>
              <a:t/>
            </a:r>
            <a:br>
              <a:rPr lang="ru-RU" sz="2200" dirty="0" smtClean="0">
                <a:solidFill>
                  <a:srgbClr val="FF0000"/>
                </a:solidFill>
              </a:rPr>
            </a:br>
            <a:r>
              <a:rPr lang="ru-RU" sz="2200" dirty="0" smtClean="0">
                <a:solidFill>
                  <a:srgbClr val="FF0000"/>
                </a:solidFill>
              </a:rPr>
              <a:t>      </a:t>
            </a:r>
            <a:br>
              <a:rPr lang="ru-RU" sz="2200" dirty="0" smtClean="0">
                <a:solidFill>
                  <a:srgbClr val="FF0000"/>
                </a:solidFill>
              </a:rPr>
            </a:br>
            <a:r>
              <a:rPr lang="ru-RU" sz="2200" dirty="0" smtClean="0">
                <a:solidFill>
                  <a:srgbClr val="FF0000"/>
                </a:solidFill>
              </a:rPr>
              <a:t/>
            </a:r>
            <a:br>
              <a:rPr lang="ru-RU" sz="2200" dirty="0" smtClean="0">
                <a:solidFill>
                  <a:srgbClr val="FF0000"/>
                </a:solidFill>
              </a:rPr>
            </a:br>
            <a:r>
              <a:rPr lang="ru-RU" sz="2200" dirty="0" smtClean="0">
                <a:solidFill>
                  <a:srgbClr val="FF0000"/>
                </a:solidFill>
              </a:rPr>
              <a:t/>
            </a:r>
            <a:br>
              <a:rPr lang="ru-RU" sz="22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>ПРОВЕРЯЕМ</a:t>
            </a:r>
            <a:endParaRPr lang="ru-RU" sz="2700" dirty="0"/>
          </a:p>
        </p:txBody>
      </p:sp>
      <p:sp>
        <p:nvSpPr>
          <p:cNvPr id="4" name="TextBox 3"/>
          <p:cNvSpPr txBox="1"/>
          <p:nvPr/>
        </p:nvSpPr>
        <p:spPr>
          <a:xfrm>
            <a:off x="6090727" y="5643578"/>
            <a:ext cx="216024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/>
              <a:t>Ответ: 24|42</a:t>
            </a:r>
            <a:endParaRPr lang="ru-RU" sz="1600" u="sng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428736"/>
            <a:ext cx="8572560" cy="206210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i="1" dirty="0" smtClean="0"/>
              <a:t>1)Облик А. П. Чехова – интеллигентного человека в очках, хрупкого, болезненно-бледного, со слабой грудью и, вероятно, негромким голосом – знаком нам по портрету живописца О.Э. </a:t>
            </a:r>
            <a:r>
              <a:rPr lang="ru-RU" sz="1600" i="1" dirty="0" err="1" smtClean="0"/>
              <a:t>Браза</a:t>
            </a:r>
            <a:r>
              <a:rPr lang="ru-RU" sz="1600" i="1" dirty="0" smtClean="0"/>
              <a:t>. (2)&lt;…&gt; на самом деле рост Чехова составлял 187 см, у писателя был запоминающийся низкий бас, а современники говорили о нём как о «силаче по складу тела и души». (3)Сам Антон Павлович считал, что картина далеко не во всём отражает его внешний и внутренний облик, однако именно полотно </a:t>
            </a:r>
            <a:r>
              <a:rPr lang="ru-RU" sz="1600" i="1" dirty="0" err="1" smtClean="0"/>
              <a:t>Браза</a:t>
            </a:r>
            <a:r>
              <a:rPr lang="ru-RU" sz="1600" i="1" dirty="0" smtClean="0"/>
              <a:t>, а не другие изображения Чехова, получило широкое признание читающей публики, и в общественном сознании сложился образ писателя, во многом далёкий от оригинала.</a:t>
            </a:r>
            <a:endParaRPr lang="ru-RU" sz="16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01750" y="3636661"/>
            <a:ext cx="2286000" cy="7848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700" spc="-100" dirty="0" smtClean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Главное:</a:t>
            </a:r>
            <a:r>
              <a:rPr lang="ru-RU" sz="2700" spc="-100" dirty="0" smtClean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/>
            </a:r>
            <a:br>
              <a:rPr lang="ru-RU" sz="2700" spc="-100" dirty="0" smtClean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3571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Вариант 2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1800" i="1" dirty="0" smtClean="0"/>
              <a:t>     (1)Известно, что гелий впервые обнаружили в 1868 году не на Земле, а на Солнце, в спектре солнечной короны. (2)В 1895 году этот элемент был найден и на Земле. (3)&lt;…&gt; оказалось, что на нашей железокремниевой планете относительное содержание гелия в десятки миллиардов раз меньше, чем во Вселенной, где гелий занимает второе после водорода место</a:t>
            </a:r>
            <a:r>
              <a:rPr lang="ru-RU" sz="1600" i="1" dirty="0" smtClean="0"/>
              <a:t>.</a:t>
            </a:r>
            <a:endParaRPr lang="ru-RU" sz="1600" i="1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28596" y="2813135"/>
            <a:ext cx="8286808" cy="3524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81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238125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 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Задание 1 </a:t>
            </a:r>
          </a:p>
          <a:p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Укажите номера предложений, в которых верно передана ГЛАВНАЯ информация, содержащаяся в тексте. Запишите номера этих предложений.</a:t>
            </a:r>
            <a:r>
              <a:rPr lang="ru-RU" sz="1400" dirty="0" smtClean="0"/>
              <a:t> </a:t>
            </a:r>
          </a:p>
          <a:p>
            <a:r>
              <a:rPr lang="ru-RU" sz="1400" dirty="0" smtClean="0"/>
              <a:t>1) Как было выяснено учёными после ряда открытий, содержание гелия на железокремниевой планете определяется его содержанием на ближайшей к этой планете звезде.</a:t>
            </a:r>
          </a:p>
          <a:p>
            <a:r>
              <a:rPr lang="ru-RU" sz="1400" dirty="0" smtClean="0"/>
              <a:t>2) Гелий, впервые найденный на Солнце, позже был обнаружен и на Земле, при этом его относительное содержание на планете оказалось намного ниже, чем в целом во Вселенной.</a:t>
            </a:r>
          </a:p>
          <a:p>
            <a:r>
              <a:rPr lang="ru-RU" sz="1400" dirty="0" smtClean="0"/>
              <a:t>3) Гелий во Вселенной занимает второе место после водорода и потому в огромном количестве содержится, в частности, на Солнце.</a:t>
            </a:r>
          </a:p>
          <a:p>
            <a:r>
              <a:rPr lang="ru-RU" sz="1400" dirty="0" smtClean="0"/>
              <a:t>4) История открытия гелия характеризуется тем, что учёные впервые обнаружили его в спектре солнечной короны.</a:t>
            </a:r>
          </a:p>
          <a:p>
            <a:r>
              <a:rPr lang="ru-RU" sz="1400" dirty="0" smtClean="0"/>
              <a:t>5) Гелий, занимающий во Вселенной второе место после водорода, впервые был обнаружен на Солнце, а уже потом и на Земле, где его относительное содержание оказалось весьма невелико.</a:t>
            </a:r>
          </a:p>
          <a:p>
            <a:pPr lvl="0" indent="238125" fontAlgn="base">
              <a:spcBef>
                <a:spcPct val="0"/>
              </a:spcBef>
              <a:spcAft>
                <a:spcPct val="0"/>
              </a:spcAf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643314"/>
            <a:ext cx="8229600" cy="245268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1) Ответ под номером 1 противоречит содержанию текста.</a:t>
            </a:r>
          </a:p>
          <a:p>
            <a:pPr>
              <a:buNone/>
            </a:pPr>
            <a:r>
              <a:rPr lang="ru-RU" dirty="0" smtClean="0"/>
              <a:t>2) Ответ под номером 2 содержит главную информацию.</a:t>
            </a:r>
          </a:p>
          <a:p>
            <a:pPr>
              <a:buNone/>
            </a:pPr>
            <a:r>
              <a:rPr lang="ru-RU" dirty="0" smtClean="0"/>
              <a:t>3) Ответ под номером 3 содержит неполную информацию: ничего не сказано о содержании гелия на планете Земля.</a:t>
            </a:r>
          </a:p>
          <a:p>
            <a:pPr>
              <a:buNone/>
            </a:pPr>
            <a:r>
              <a:rPr lang="ru-RU" dirty="0" smtClean="0"/>
              <a:t>4) Ответ под номером 4 содержит неполную информацию: ничего не сказано о содержании гелия на планете Земля и во Вселенной.</a:t>
            </a:r>
          </a:p>
          <a:p>
            <a:pPr>
              <a:buNone/>
            </a:pPr>
            <a:r>
              <a:rPr lang="ru-RU" dirty="0" smtClean="0"/>
              <a:t>5) Ответ под номером 5 содержит главную информацию.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   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Ответ: 25|52.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Проверяем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428596" y="1714488"/>
            <a:ext cx="8229600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>
            <a:sp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1800" b="0" i="1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(1)Известно, что гелий впервые обнаружили в 1868 году не на Земле, а на Солнце, в спектре солнечной короны. (2)В 1895 году этот элемент был найден и на Земле. (3)&lt;…&gt; оказалось, что на нашей железокремниевой планете относительное содержание гелия в десятки миллиардов раз меньше, чем во Вселенной, где гелий занимает второе после водорода место</a:t>
            </a:r>
            <a:r>
              <a:rPr kumimoji="0" lang="ru-RU" sz="1600" b="0" i="1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600" b="1" dirty="0" smtClean="0"/>
              <a:t>                                         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Лексические</a:t>
            </a:r>
            <a:endParaRPr lang="ru-RU" sz="16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600" dirty="0" smtClean="0"/>
              <a:t>1. Лексический повтор</a:t>
            </a:r>
          </a:p>
          <a:p>
            <a:pPr>
              <a:buNone/>
            </a:pPr>
            <a:r>
              <a:rPr lang="ru-RU" sz="1600" dirty="0" smtClean="0"/>
              <a:t>2.Однокоренные слова</a:t>
            </a:r>
          </a:p>
          <a:p>
            <a:pPr>
              <a:buNone/>
            </a:pPr>
            <a:r>
              <a:rPr lang="ru-RU" sz="1600" dirty="0" smtClean="0"/>
              <a:t>3. Синонимическая замена</a:t>
            </a:r>
          </a:p>
          <a:p>
            <a:pPr>
              <a:buNone/>
            </a:pPr>
            <a:r>
              <a:rPr lang="ru-RU" sz="1600" dirty="0" smtClean="0"/>
              <a:t>4. Антонимы</a:t>
            </a:r>
          </a:p>
          <a:p>
            <a:pPr>
              <a:buNone/>
            </a:pPr>
            <a:r>
              <a:rPr lang="ru-RU" sz="1600" dirty="0" smtClean="0"/>
              <a:t>5. Описательные обороты (перифразы)</a:t>
            </a:r>
          </a:p>
          <a:p>
            <a:pPr>
              <a:buNone/>
            </a:pPr>
            <a:r>
              <a:rPr lang="ru-RU" sz="1600" dirty="0" smtClean="0"/>
              <a:t>6. Тематические группы слов</a:t>
            </a:r>
          </a:p>
          <a:p>
            <a:pPr>
              <a:buNone/>
            </a:pP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Морфологические</a:t>
            </a:r>
            <a:endParaRPr lang="ru-RU" sz="17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700" dirty="0" smtClean="0"/>
              <a:t>1. Глаголы одного вида и времени</a:t>
            </a:r>
          </a:p>
          <a:p>
            <a:pPr>
              <a:buNone/>
            </a:pPr>
            <a:r>
              <a:rPr lang="ru-RU" sz="1700" dirty="0" smtClean="0"/>
              <a:t>2.Местоименные замены</a:t>
            </a:r>
          </a:p>
          <a:p>
            <a:pPr>
              <a:buNone/>
            </a:pPr>
            <a:r>
              <a:rPr lang="ru-RU" sz="1700" dirty="0" smtClean="0"/>
              <a:t>3. Наречия места и времени</a:t>
            </a:r>
          </a:p>
          <a:p>
            <a:pPr>
              <a:buNone/>
            </a:pPr>
            <a:r>
              <a:rPr lang="ru-RU" sz="1700" dirty="0" smtClean="0"/>
              <a:t>4. Числительные</a:t>
            </a:r>
          </a:p>
          <a:p>
            <a:pPr>
              <a:buNone/>
            </a:pPr>
            <a:r>
              <a:rPr lang="ru-RU" sz="1700" dirty="0" smtClean="0"/>
              <a:t>5. Союзы</a:t>
            </a:r>
          </a:p>
          <a:p>
            <a:pPr>
              <a:buNone/>
            </a:pPr>
            <a:r>
              <a:rPr lang="ru-RU" sz="1700" dirty="0" smtClean="0"/>
              <a:t>6. Частицы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  <a:t>Задание 2</a:t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  <a:t>Средства связи предложений в тексте          </a:t>
            </a:r>
            <a:endParaRPr lang="ru-RU" sz="31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3883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Самостоятельно подберите сочинительный противительный союз, который должен быть на месте пропуска во втором предложении.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500034" y="1714488"/>
            <a:ext cx="8229600" cy="37856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>
            <a:spAutoFit/>
          </a:bodyPr>
          <a:lstStyle/>
          <a:p>
            <a:pPr marL="274320" lvl="0" indent="-274320" algn="just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ru-RU" i="1" dirty="0" smtClean="0"/>
              <a:t>     </a:t>
            </a:r>
            <a:r>
              <a:rPr lang="ru-RU" sz="2000" i="1" dirty="0" smtClean="0"/>
              <a:t>(1)Облик А. П. Чехова – интеллигентного человека в очках, хрупкого, болезненно-бледного, со слабой грудью и, вероятно, негромким голосом – знаком нам по портрету живописца О.Э. </a:t>
            </a:r>
            <a:r>
              <a:rPr lang="ru-RU" sz="2000" i="1" dirty="0" err="1" smtClean="0"/>
              <a:t>Браза</a:t>
            </a:r>
            <a:r>
              <a:rPr lang="ru-RU" sz="2000" i="1" dirty="0" smtClean="0"/>
              <a:t>. (2)&lt;…&gt; на самом деле рост Чехова составлял 187 см, у писателя был запоминающийся низкий бас, а современники говорили о нём как о «силаче по складу тела и души». (3)Сам Антон Павлович считал, что картина далеко не во всём отражает его внешний и внутренний облик, однако именно полотно </a:t>
            </a:r>
            <a:r>
              <a:rPr lang="ru-RU" sz="2000" i="1" dirty="0" err="1" smtClean="0"/>
              <a:t>Браза</a:t>
            </a:r>
            <a:r>
              <a:rPr lang="ru-RU" sz="2000" i="1" dirty="0" smtClean="0"/>
              <a:t>, а не другие изображения Чехова, получило широкое признание читающей публики, и в общественном сознании сложился образ писателя, во многом далёкий от оригинала.</a:t>
            </a:r>
            <a:endParaRPr kumimoji="0" lang="ru-RU" sz="2000" b="0" i="1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227</TotalTime>
  <Words>1231</Words>
  <Application>Microsoft Office PowerPoint</Application>
  <PresentationFormat>Экран (4:3)</PresentationFormat>
  <Paragraphs>139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Бумажная</vt:lpstr>
      <vt:lpstr>   ЕГЭ 2021 Задания 1-3.  1. Информационная обработка  письменных текстов  различных стилей и жанров 2. Средства связи предложений   в тексте  3. Лексическое значение слова   </vt:lpstr>
      <vt:lpstr>Распределение заданий по частям  экзаменационной работы</vt:lpstr>
      <vt:lpstr>Слайд 3</vt:lpstr>
      <vt:lpstr>Слайд 4</vt:lpstr>
      <vt:lpstr>             ПРОВЕРЯЕМ</vt:lpstr>
      <vt:lpstr>Вариант 2</vt:lpstr>
      <vt:lpstr>Проверяем</vt:lpstr>
      <vt:lpstr>        Задание 2 Средства связи предложений в тексте          </vt:lpstr>
      <vt:lpstr>Слайд 9</vt:lpstr>
      <vt:lpstr>Слайд 10</vt:lpstr>
      <vt:lpstr>Проверяем</vt:lpstr>
      <vt:lpstr>Вариант 2</vt:lpstr>
      <vt:lpstr>Проверяем</vt:lpstr>
      <vt:lpstr>Задание 3</vt:lpstr>
      <vt:lpstr>Проверяем</vt:lpstr>
      <vt:lpstr>Вариант 2</vt:lpstr>
      <vt:lpstr>Проверяем</vt:lpstr>
      <vt:lpstr>Задание 4. Орфоэпия.  В одном из приведённых ниже слов допущена ошибка в постановке ударения: НЕВЕРНО выделена буква, обозначающая ударный гласный звук. Выпишите это слово.</vt:lpstr>
      <vt:lpstr>Слайд 19</vt:lpstr>
      <vt:lpstr>Домашнее 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1. Информационная обработка  письменных текстов  различных стилей и жанров</dc:title>
  <dc:creator>Андрей</dc:creator>
  <cp:lastModifiedBy>user</cp:lastModifiedBy>
  <cp:revision>31</cp:revision>
  <dcterms:created xsi:type="dcterms:W3CDTF">2014-09-09T18:02:05Z</dcterms:created>
  <dcterms:modified xsi:type="dcterms:W3CDTF">2020-10-13T04:54:51Z</dcterms:modified>
</cp:coreProperties>
</file>