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56" r:id="rId3"/>
    <p:sldId id="298" r:id="rId4"/>
    <p:sldId id="272" r:id="rId5"/>
    <p:sldId id="273" r:id="rId6"/>
    <p:sldId id="279" r:id="rId7"/>
    <p:sldId id="280" r:id="rId8"/>
    <p:sldId id="281" r:id="rId9"/>
    <p:sldId id="282" r:id="rId10"/>
    <p:sldId id="283" r:id="rId11"/>
    <p:sldId id="285" r:id="rId12"/>
    <p:sldId id="284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294" r:id="rId22"/>
    <p:sldId id="295" r:id="rId23"/>
    <p:sldId id="296" r:id="rId24"/>
    <p:sldId id="297" r:id="rId25"/>
    <p:sldId id="27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9987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07324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877076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81437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75084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6124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40690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42147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231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27075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57905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968E7-8088-4ED6-9821-48A36185A398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0241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52968E7-8088-4ED6-9821-48A36185A398}" type="datetimeFigureOut">
              <a:rPr lang="ru-RU" smtClean="0"/>
              <a:pPr/>
              <a:t>18.10.2020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paronymonline.ru/%D0%90/143" TargetMode="External"/><Relationship Id="rId2" Type="http://schemas.openxmlformats.org/officeDocument/2006/relationships/hyperlink" Target="https://paronymonline.ru/%D0%90/1" TargetMode="Externa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paronymonline.ru/%D0%91/58" TargetMode="External"/><Relationship Id="rId4" Type="http://schemas.openxmlformats.org/officeDocument/2006/relationships/hyperlink" Target="https://paronymonline.ru/%D0%91/22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paronymonline.ru/%D0%91/195" TargetMode="External"/><Relationship Id="rId2" Type="http://schemas.openxmlformats.org/officeDocument/2006/relationships/hyperlink" Target="https://paronymonline.ru/%D0%91/198" TargetMode="Externa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paronymonline.ru/%D0%91/630" TargetMode="External"/><Relationship Id="rId4" Type="http://schemas.openxmlformats.org/officeDocument/2006/relationships/hyperlink" Target="https://paronymonline.ru/%D0%91/629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ей\Pictures\Мои рисунки\ЕГЭ, ГИА\ege.j2pg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392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7504" y="404665"/>
            <a:ext cx="9023176" cy="3195786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900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4900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900" b="1" cap="all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4900" b="1" cap="all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900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4900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900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ЕГЭ 2021</a:t>
            </a:r>
            <a:r>
              <a:rPr lang="ru-RU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000" b="1" cap="all" dirty="0" smtClean="0">
                <a:ln>
                  <a:solidFill>
                    <a:srgbClr val="FF0000"/>
                  </a:solidFill>
                </a:ln>
                <a:solidFill>
                  <a:schemeClr val="accent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Задания 5. </a:t>
            </a:r>
            <a:br>
              <a:rPr lang="ru-RU" sz="4000" b="1" cap="all" dirty="0" smtClean="0">
                <a:ln>
                  <a:solidFill>
                    <a:srgbClr val="FF0000"/>
                  </a:solidFill>
                </a:ln>
                <a:solidFill>
                  <a:schemeClr val="accent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b="1" cap="all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ysClr val="windowText" lastClr="0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9008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rgbClr val="111135"/>
                </a:solidFill>
                <a:latin typeface="Times New Roman" pitchFamily="18" charset="0"/>
              </a:rPr>
              <a:t>      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</a:rPr>
              <a:t>Паронимы</a:t>
            </a:r>
            <a:r>
              <a:rPr lang="ru-RU" sz="2800" dirty="0" smtClean="0">
                <a:solidFill>
                  <a:srgbClr val="111135"/>
                </a:solidFill>
                <a:latin typeface="Times New Roman" pitchFamily="18" charset="0"/>
              </a:rPr>
              <a:t> (от греч. </a:t>
            </a:r>
            <a:r>
              <a:rPr lang="ru-RU" sz="2800" dirty="0" err="1" smtClean="0">
                <a:solidFill>
                  <a:srgbClr val="111135"/>
                </a:solidFill>
                <a:latin typeface="Times New Roman" pitchFamily="18" charset="0"/>
              </a:rPr>
              <a:t>para</a:t>
            </a:r>
            <a:r>
              <a:rPr lang="ru-RU" sz="2800" dirty="0" smtClean="0">
                <a:solidFill>
                  <a:srgbClr val="111135"/>
                </a:solidFill>
                <a:latin typeface="Times New Roman" pitchFamily="18" charset="0"/>
              </a:rPr>
              <a:t> — рядом, возле и </a:t>
            </a:r>
            <a:r>
              <a:rPr lang="ru-RU" sz="2800" dirty="0" err="1" smtClean="0">
                <a:solidFill>
                  <a:srgbClr val="111135"/>
                </a:solidFill>
                <a:latin typeface="Times New Roman" pitchFamily="18" charset="0"/>
              </a:rPr>
              <a:t>onoma</a:t>
            </a:r>
            <a:r>
              <a:rPr lang="ru-RU" sz="2800" dirty="0" smtClean="0">
                <a:solidFill>
                  <a:srgbClr val="111135"/>
                </a:solidFill>
                <a:latin typeface="Times New Roman" pitchFamily="18" charset="0"/>
              </a:rPr>
              <a:t> — имя) — это однокоренные слова одной части речи, близкие по звучанию, но имеющие разные лексические значения, например: прогрессивный — прогрессирующий, злой — злостный, водный — водяной и т. д.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6739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solidFill>
                  <a:srgbClr val="111135"/>
                </a:solidFill>
                <a:latin typeface="Times New Roman" pitchFamily="18" charset="0"/>
                <a:cs typeface="Times New Roman" pitchFamily="18" charset="0"/>
              </a:rPr>
              <a:t>        В устной и письменной речи нужно особенно внимательно следить за правильным употреблением слов-паронимов, поскольку их </a:t>
            </a:r>
            <a:r>
              <a:rPr lang="ru-RU" sz="2800" b="1" dirty="0" smtClean="0">
                <a:solidFill>
                  <a:srgbClr val="111135"/>
                </a:solidFill>
                <a:latin typeface="Times New Roman" pitchFamily="18" charset="0"/>
                <a:cs typeface="Times New Roman" pitchFamily="18" charset="0"/>
              </a:rPr>
              <a:t>близкое строение </a:t>
            </a:r>
            <a:r>
              <a:rPr lang="ru-RU" sz="2800" dirty="0" smtClean="0">
                <a:solidFill>
                  <a:srgbClr val="111135"/>
                </a:solidFill>
                <a:latin typeface="Times New Roman" pitchFamily="18" charset="0"/>
                <a:cs typeface="Times New Roman" pitchFamily="18" charset="0"/>
              </a:rPr>
              <a:t>(один корень, одна часть речи, похожий состав слова) и часто достаточно </a:t>
            </a:r>
            <a:r>
              <a:rPr lang="ru-RU" sz="2800" b="1" dirty="0" smtClean="0">
                <a:solidFill>
                  <a:srgbClr val="111135"/>
                </a:solidFill>
                <a:latin typeface="Times New Roman" pitchFamily="18" charset="0"/>
                <a:cs typeface="Times New Roman" pitchFamily="18" charset="0"/>
              </a:rPr>
              <a:t>близкое значение </a:t>
            </a:r>
            <a:r>
              <a:rPr lang="ru-RU" sz="2800" dirty="0" smtClean="0">
                <a:solidFill>
                  <a:srgbClr val="111135"/>
                </a:solidFill>
                <a:latin typeface="Times New Roman" pitchFamily="18" charset="0"/>
                <a:cs typeface="Times New Roman" pitchFamily="18" charset="0"/>
              </a:rPr>
              <a:t>создают </a:t>
            </a:r>
            <a:r>
              <a:rPr lang="ru-RU" sz="2800" b="1" dirty="0" smtClean="0">
                <a:solidFill>
                  <a:srgbClr val="111135"/>
                </a:solidFill>
                <a:latin typeface="Times New Roman" pitchFamily="18" charset="0"/>
                <a:cs typeface="Times New Roman" pitchFamily="18" charset="0"/>
              </a:rPr>
              <a:t>предпосылки для ошибок</a:t>
            </a:r>
            <a:r>
              <a:rPr lang="ru-RU" sz="2800" dirty="0" smtClean="0">
                <a:solidFill>
                  <a:srgbClr val="111135"/>
                </a:solidFill>
                <a:latin typeface="Times New Roman" pitchFamily="18" charset="0"/>
                <a:cs typeface="Times New Roman" pitchFamily="18" charset="0"/>
              </a:rPr>
              <a:t>: один пароним, неправильный, используется вместо другого, правильного. Например, в высказывании: </a:t>
            </a:r>
            <a:r>
              <a:rPr lang="ru-RU" sz="2800" i="1" dirty="0" smtClean="0">
                <a:solidFill>
                  <a:srgbClr val="111135"/>
                </a:solidFill>
                <a:latin typeface="Times New Roman" pitchFamily="18" charset="0"/>
                <a:cs typeface="Times New Roman" pitchFamily="18" charset="0"/>
              </a:rPr>
              <a:t>Я работаю каждый будничный день</a:t>
            </a:r>
            <a:r>
              <a:rPr lang="ru-RU" sz="2800" dirty="0" smtClean="0">
                <a:solidFill>
                  <a:srgbClr val="111135"/>
                </a:solidFill>
                <a:latin typeface="Times New Roman" pitchFamily="18" charset="0"/>
                <a:cs typeface="Times New Roman" pitchFamily="18" charset="0"/>
              </a:rPr>
              <a:t> ошибочно использовано слово будничный со значением «обыденный, заурядный, каждодневный» вместо его паронима будний со значением «рабочий день недели».</a:t>
            </a:r>
            <a:r>
              <a:rPr lang="ru-RU" sz="2800" dirty="0" smtClean="0">
                <a:solidFill>
                  <a:srgbClr val="111135"/>
                </a:solidFill>
                <a:latin typeface="Times New Roman" pitchFamily="18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rgbClr val="111135"/>
                </a:solidFill>
                <a:latin typeface="Times New Roman" pitchFamily="18" charset="0"/>
                <a:cs typeface="Times New Roman" pitchFamily="18" charset="0"/>
              </a:rPr>
              <a:t>     Чтобы избежать ошибок, связанных с употреблением слов-паронимов, необходимо </a:t>
            </a:r>
            <a:r>
              <a:rPr lang="ru-RU" sz="2800" b="1" dirty="0" smtClean="0">
                <a:solidFill>
                  <a:srgbClr val="111135"/>
                </a:solidFill>
                <a:latin typeface="Times New Roman" pitchFamily="18" charset="0"/>
                <a:cs typeface="Times New Roman" pitchFamily="18" charset="0"/>
              </a:rPr>
              <a:t>запоминать их значения</a:t>
            </a:r>
            <a:r>
              <a:rPr lang="ru-RU" sz="2800" dirty="0" smtClean="0">
                <a:solidFill>
                  <a:srgbClr val="111135"/>
                </a:solidFill>
                <a:latin typeface="Times New Roman" pitchFamily="18" charset="0"/>
                <a:cs typeface="Times New Roman" pitchFamily="18" charset="0"/>
              </a:rPr>
              <a:t>, не пропускать трудные случаи, обращаться к толковым словарям, пытаться вспомнить как можно больше сочетаний слов с каждым из паронимов, чтобы очевиднее проступило их различие.</a:t>
            </a:r>
          </a:p>
          <a:p>
            <a:pPr>
              <a:buNone/>
            </a:pPr>
            <a:r>
              <a:rPr lang="ru-RU" sz="2800" dirty="0" smtClean="0">
                <a:solidFill>
                  <a:srgbClr val="111135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Абонемент – абонент</a:t>
            </a:r>
          </a:p>
          <a:p>
            <a:r>
              <a:rPr lang="ru-RU" dirty="0" smtClean="0"/>
              <a:t>Артистический – артистичный</a:t>
            </a:r>
          </a:p>
          <a:p>
            <a:r>
              <a:rPr lang="ru-RU" dirty="0" smtClean="0"/>
              <a:t>Бедный – бедственный</a:t>
            </a:r>
          </a:p>
          <a:p>
            <a:r>
              <a:rPr lang="ru-RU" dirty="0" smtClean="0"/>
              <a:t>Безответный – безответственный</a:t>
            </a:r>
          </a:p>
          <a:p>
            <a:r>
              <a:rPr lang="ru-RU" dirty="0" smtClean="0"/>
              <a:t>Болотистый – болотный</a:t>
            </a:r>
          </a:p>
          <a:p>
            <a:r>
              <a:rPr lang="ru-RU" dirty="0" smtClean="0"/>
              <a:t>Благодарный – благодарственный</a:t>
            </a:r>
          </a:p>
          <a:p>
            <a:r>
              <a:rPr lang="ru-RU" dirty="0" smtClean="0"/>
              <a:t>Благотворительный – благотворный</a:t>
            </a:r>
          </a:p>
          <a:p>
            <a:r>
              <a:rPr lang="ru-RU" dirty="0" smtClean="0"/>
              <a:t>Бывший – былой</a:t>
            </a:r>
          </a:p>
          <a:p>
            <a:r>
              <a:rPr lang="ru-RU" dirty="0" smtClean="0"/>
              <a:t>Вдох – вздох</a:t>
            </a:r>
          </a:p>
          <a:p>
            <a:r>
              <a:rPr lang="ru-RU" dirty="0" smtClean="0"/>
              <a:t>Вековой – вечный</a:t>
            </a:r>
          </a:p>
          <a:p>
            <a:r>
              <a:rPr lang="ru-RU" dirty="0" smtClean="0"/>
              <a:t>Великий – величественный</a:t>
            </a:r>
          </a:p>
          <a:p>
            <a:r>
              <a:rPr lang="ru-RU" dirty="0" smtClean="0"/>
              <a:t>Восполнить – дополнить – заполнить – наполнить – переполнить –</a:t>
            </a:r>
          </a:p>
          <a:p>
            <a:r>
              <a:rPr lang="ru-RU" dirty="0" smtClean="0"/>
              <a:t>пополнить; заполнен – наполнен – переполнен</a:t>
            </a:r>
          </a:p>
          <a:p>
            <a:r>
              <a:rPr lang="ru-RU" dirty="0" smtClean="0"/>
              <a:t>Враждебный – вражеский</a:t>
            </a:r>
          </a:p>
          <a:p>
            <a:r>
              <a:rPr lang="ru-RU" dirty="0" smtClean="0"/>
              <a:t>Выбирать – избирать; выбирая – избирая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Словарик паронимов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ЕГЭ. Русский язык. 2021 год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b="1" dirty="0" smtClean="0">
                <a:hlinkClick r:id="rId2"/>
              </a:rPr>
              <a:t>Абонемент – абонент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абонемент — право пользования чем-либо в течение определённого срока, а также документ, удостоверяющий это право.</a:t>
            </a:r>
            <a:br>
              <a:rPr lang="ru-RU" dirty="0" smtClean="0"/>
            </a:br>
            <a:r>
              <a:rPr lang="ru-RU" dirty="0" smtClean="0"/>
              <a:t>абонент — владелец абонемента (лицо или учреждение).</a:t>
            </a:r>
          </a:p>
          <a:p>
            <a:pPr lvl="0"/>
            <a:r>
              <a:rPr lang="ru-RU" b="1" dirty="0" smtClean="0">
                <a:hlinkClick r:id="rId3"/>
              </a:rPr>
              <a:t>Артистический – артистичный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артистический — относящийся к артисту; предназначенный для артиста; свойственный артисту, художнику, характерный для него.</a:t>
            </a:r>
            <a:br>
              <a:rPr lang="ru-RU" dirty="0" smtClean="0"/>
            </a:br>
            <a:r>
              <a:rPr lang="ru-RU" dirty="0" smtClean="0"/>
              <a:t>артистичный — отличающийся артистизмом, художественным вкусом.</a:t>
            </a:r>
          </a:p>
          <a:p>
            <a:pPr lvl="0"/>
            <a:r>
              <a:rPr lang="ru-RU" b="1" dirty="0" smtClean="0">
                <a:hlinkClick r:id="rId4"/>
              </a:rPr>
              <a:t>Бедный – бедственный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бедный — 1. Обладающий очень скудным достатком, малоимущий или неимущий. 2. перен. Имеющий недостаток в чём-либо, скудный. 3. только полн. ф. Несчастный, возбуждающий сострадание, жалость.</a:t>
            </a:r>
            <a:br>
              <a:rPr lang="ru-RU" dirty="0" smtClean="0"/>
            </a:br>
            <a:r>
              <a:rPr lang="ru-RU" dirty="0" smtClean="0"/>
              <a:t>бедственный — исполненный бедствий, лишений.</a:t>
            </a:r>
          </a:p>
          <a:p>
            <a:pPr lvl="0"/>
            <a:r>
              <a:rPr lang="ru-RU" b="1" dirty="0" smtClean="0">
                <a:hlinkClick r:id="rId5"/>
              </a:rPr>
              <a:t>Безответный – безответственный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безответный — 1. Не получающий, не дающий ответа, отклика на что-либо. 2. Неспособный возражать, прекословить, очень кроткий.</a:t>
            </a:r>
            <a:br>
              <a:rPr lang="ru-RU" dirty="0" smtClean="0"/>
            </a:br>
            <a:r>
              <a:rPr lang="ru-RU" dirty="0" smtClean="0"/>
              <a:t>безответственный — не несущий или не сознающий ответственности.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Знакомимся со значением паронимов,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 группа 1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38834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b="1" dirty="0" smtClean="0">
                <a:hlinkClick r:id="rId2"/>
              </a:rPr>
              <a:t>Болотистый – болотный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болотистый — изобилующий болотами, заболоченный; топкий, как болото.</a:t>
            </a:r>
            <a:br>
              <a:rPr lang="ru-RU" dirty="0" smtClean="0"/>
            </a:br>
            <a:r>
              <a:rPr lang="ru-RU" dirty="0" smtClean="0"/>
              <a:t>болотный — 1. Относящийся к болоту, свойственный ему; предназначенный для работ на болоте, передвижения по болоту и т. п. 2. Живущий, произрастающий на болоте.</a:t>
            </a:r>
          </a:p>
          <a:p>
            <a:pPr lvl="0"/>
            <a:r>
              <a:rPr lang="ru-RU" b="1" dirty="0" smtClean="0">
                <a:hlinkClick r:id="rId3"/>
              </a:rPr>
              <a:t>Благодарный – благодарственный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благодарный — 1. Чувствующий или выражающий признательность. 2. перен. Позволяющий ожидать хорошие результаты, оправдывающий затраченные силы, средства.</a:t>
            </a:r>
            <a:br>
              <a:rPr lang="ru-RU" dirty="0" smtClean="0"/>
            </a:br>
            <a:r>
              <a:rPr lang="ru-RU" dirty="0" smtClean="0"/>
              <a:t>благодарственный — (устар.). только с </a:t>
            </a:r>
            <a:r>
              <a:rPr lang="ru-RU" dirty="0" err="1" smtClean="0"/>
              <a:t>неодуш</a:t>
            </a:r>
            <a:r>
              <a:rPr lang="ru-RU" dirty="0" smtClean="0"/>
              <a:t>. сущ. Содержащий, заключающий в себе благодарность, признательность.</a:t>
            </a:r>
          </a:p>
          <a:p>
            <a:pPr lvl="0"/>
            <a:r>
              <a:rPr lang="ru-RU" b="1" dirty="0" smtClean="0">
                <a:hlinkClick r:id="rId4"/>
              </a:rPr>
              <a:t>Благотворительный – благотворный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благотворительный — имеющий целью оказание материальной помощи нуждающимся.</a:t>
            </a:r>
            <a:br>
              <a:rPr lang="ru-RU" dirty="0" smtClean="0"/>
            </a:br>
            <a:r>
              <a:rPr lang="ru-RU" dirty="0" smtClean="0"/>
              <a:t>благотворный — полезный, оказывающий хорошее действие.</a:t>
            </a:r>
          </a:p>
          <a:p>
            <a:pPr lvl="0"/>
            <a:r>
              <a:rPr lang="ru-RU" b="1" dirty="0" smtClean="0">
                <a:hlinkClick r:id="rId5"/>
              </a:rPr>
              <a:t>Бывший – былой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бывший — 1. Существовавший ранее. 2. Переставший занимать должность, положение.</a:t>
            </a:r>
            <a:br>
              <a:rPr lang="ru-RU" dirty="0" smtClean="0"/>
            </a:br>
            <a:r>
              <a:rPr lang="ru-RU" dirty="0" smtClean="0"/>
              <a:t>былой — минувший, прошлый, прежний.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В одном из приведённых ниже предложений НЕВЕРНО употреблено выделенное слово. Исправьте лексическую ошибку, подобрав к выделенному слову пароним. Запишите подобранное слово.</a:t>
            </a:r>
          </a:p>
          <a:p>
            <a:endParaRPr lang="ru-RU" dirty="0" smtClean="0"/>
          </a:p>
          <a:p>
            <a:r>
              <a:rPr lang="ru-RU" dirty="0" smtClean="0"/>
              <a:t>БОЛОТНЫЙ ил является превосходным удобрением.</a:t>
            </a:r>
          </a:p>
          <a:p>
            <a:r>
              <a:rPr lang="ru-RU" dirty="0" smtClean="0"/>
              <a:t>Его доклад был ИНФОРМАТИВНЫМ и познавательным.</a:t>
            </a:r>
          </a:p>
          <a:p>
            <a:r>
              <a:rPr lang="ru-RU" dirty="0" smtClean="0"/>
              <a:t>ЛЕСИСТАЯ гора привлекла внимание туристов.</a:t>
            </a:r>
          </a:p>
          <a:p>
            <a:r>
              <a:rPr lang="ru-RU" dirty="0" smtClean="0"/>
              <a:t>АРТИСТИЧЕСКИЙ по своей природе, он необыкновенно точно копировал поведение других людей.</a:t>
            </a:r>
          </a:p>
          <a:p>
            <a:r>
              <a:rPr lang="ru-RU" dirty="0" smtClean="0"/>
              <a:t>Учиться он не хотел, поэтому и вырос НЕВЕЖДОЙ.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Тренируемся, задание 2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Ошибка допущена в предложении АРТИСТИЧЕСКИЙ по своей природе, он необыкновенно точно копировал поведение других людей.</a:t>
            </a:r>
          </a:p>
          <a:p>
            <a:r>
              <a:rPr lang="ru-RU" dirty="0" smtClean="0"/>
              <a:t>Необходимо заменить на слово АРТИСТИЧНЫЙ, имеющее значения: Отличающийся художественной </a:t>
            </a:r>
            <a:r>
              <a:rPr lang="ru-RU" dirty="0" err="1" smtClean="0"/>
              <a:t>одареннностью</a:t>
            </a:r>
            <a:r>
              <a:rPr lang="ru-RU" dirty="0" smtClean="0"/>
              <a:t> и вкусом. || Свойственный человеку, обладающему такими качествами.</a:t>
            </a:r>
          </a:p>
          <a:p>
            <a:endParaRPr lang="ru-RU" dirty="0" smtClean="0"/>
          </a:p>
          <a:p>
            <a:r>
              <a:rPr lang="ru-RU" dirty="0" smtClean="0"/>
              <a:t>Ответ: артистичный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Проверяем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В одном из приведённых ниже предложений НЕВЕРНО употреблено выделенное слово. Исправьте лексическую ошибку, подобрав к выделенному слову пароним. Запишите подобранное слово.</a:t>
            </a:r>
          </a:p>
          <a:p>
            <a:endParaRPr lang="ru-RU" dirty="0" smtClean="0"/>
          </a:p>
          <a:p>
            <a:r>
              <a:rPr lang="ru-RU" dirty="0" smtClean="0"/>
              <a:t>Сегодня встречаются молодые люди, которые воспринимают себя не как звено в непрерывной цепи поколений, а как ВЕНОК творения.</a:t>
            </a:r>
          </a:p>
          <a:p>
            <a:r>
              <a:rPr lang="ru-RU" dirty="0" smtClean="0"/>
              <a:t>ОБИДНЫЙ промах привёл теннисиста к поражению в матче.</a:t>
            </a:r>
          </a:p>
          <a:p>
            <a:r>
              <a:rPr lang="ru-RU" dirty="0" smtClean="0"/>
              <a:t>Правила хорошего тона и ТАКТИЧНОСТЬ в отношении деятелей искусства неукоснительно соблюдаются на страницах известного издания.</a:t>
            </a:r>
          </a:p>
          <a:p>
            <a:r>
              <a:rPr lang="ru-RU" dirty="0" smtClean="0"/>
              <a:t>Военные создали новое оружие, в котором электромагнитное излучение используется для создания ощущения НЕСТЕРПИМОГО жара.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Задание 3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ВЕНОК — головное украшение из цветов и травы. В данном контексте подразумевается фразеологизм ВЕНЕЦ ТВОРЕНИЯ.</a:t>
            </a:r>
          </a:p>
          <a:p>
            <a:endParaRPr lang="ru-RU" dirty="0" smtClean="0"/>
          </a:p>
          <a:p>
            <a:r>
              <a:rPr lang="ru-RU" dirty="0" smtClean="0"/>
              <a:t>Ответ: венец.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Проверяем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</a:t>
            </a:r>
            <a:r>
              <a:rPr lang="ru-RU" dirty="0" smtClean="0">
                <a:solidFill>
                  <a:srgbClr val="FF0000"/>
                </a:solidFill>
              </a:rPr>
              <a:t>Проверка домашнего задания</a:t>
            </a:r>
          </a:p>
          <a:p>
            <a:pPr algn="ctr">
              <a:buNone/>
            </a:pPr>
            <a:r>
              <a:rPr lang="ru-RU" dirty="0" smtClean="0"/>
              <a:t>тесты в тетради, задания 1-3 </a:t>
            </a:r>
          </a:p>
          <a:p>
            <a:pPr algn="ctr">
              <a:buNone/>
            </a:pPr>
            <a:r>
              <a:rPr lang="ru-RU" dirty="0" smtClean="0"/>
              <a:t>(смотри СЕТЕВОЙ ГОРОД).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В одном из приведённых ниже предложений </a:t>
            </a:r>
            <a:r>
              <a:rPr lang="ru-RU" b="1" dirty="0" smtClean="0"/>
              <a:t>НЕВЕРНО</a:t>
            </a:r>
            <a:r>
              <a:rPr lang="ru-RU" dirty="0" smtClean="0"/>
              <a:t> употреблено выделенное слово.</a:t>
            </a:r>
            <a:r>
              <a:rPr lang="ru-RU" b="1" dirty="0" smtClean="0"/>
              <a:t> Исправьте лексическую ошибку, подобрав к выделенному слову пароним. Запишите подобранное слово.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Эту мысль несли книги, кафедры университетов, </a:t>
            </a:r>
            <a:r>
              <a:rPr lang="ru-RU" dirty="0" err="1" smtClean="0"/>
              <a:t>гейдельбергские</a:t>
            </a:r>
            <a:r>
              <a:rPr lang="ru-RU" dirty="0" smtClean="0"/>
              <a:t> и парижские студенты, несли инженеры и ПРОСВЕЩЁННЫЕ купцы, её несла служивая западная беднота.</a:t>
            </a:r>
          </a:p>
          <a:p>
            <a:r>
              <a:rPr lang="ru-RU" dirty="0" smtClean="0"/>
              <a:t>Итак, преодолевая массу каких-то УНИЗИТЕЛЬНЫХ ощущений, я нырнул в чёрный провал.</a:t>
            </a:r>
          </a:p>
          <a:p>
            <a:r>
              <a:rPr lang="ru-RU" dirty="0" smtClean="0"/>
              <a:t>«Ну и ПУГЛИВЫЙ же вы», – усмехнулся Михаил Степанович.</a:t>
            </a:r>
          </a:p>
          <a:p>
            <a:r>
              <a:rPr lang="ru-RU" dirty="0" smtClean="0"/>
              <a:t>Запах не оставлял никаких сомнений: это был ни с чем по прелести не</a:t>
            </a:r>
          </a:p>
          <a:p>
            <a:r>
              <a:rPr lang="ru-RU" dirty="0" smtClean="0"/>
              <a:t>СРАВНИТЕЛЬНЫЙ запах только что отпечатанных денег.</a:t>
            </a:r>
          </a:p>
          <a:p>
            <a:r>
              <a:rPr lang="ru-RU" dirty="0" smtClean="0"/>
              <a:t>Многие млекопитающие – дальтоники, они не РАЗЛИЧАЮТ те или иные цвета.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Задание 4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Приведём верное написание.</a:t>
            </a:r>
          </a:p>
          <a:p>
            <a:r>
              <a:rPr lang="ru-RU" dirty="0" smtClean="0"/>
              <a:t>Запах не оставлял никаких сомнений: это был ни с чем по прелести не СРАВНИМЫЙ запах только что отпечатанных денег.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Ответ: сравнимый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Проверяем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В одном из приведённых ниже предложений НЕВЕРНО употреблено выделенное слово. Исправьте лексическую ошибку, подобрав к выделенному слову пароним. Запишите подобранное слово.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Целый раздел доклада «Живая планета», который является одним из самых цитируемых в мире ИСТОКОВ о состоянии нашей планеты, посвящен использованию природных ресурсов.</a:t>
            </a:r>
          </a:p>
          <a:p>
            <a:r>
              <a:rPr lang="ru-RU" dirty="0" smtClean="0"/>
              <a:t>Конкурс рыбаков на праздновании Дня города выявит самого УДАЧЛИВОГО любителя рыбной ловли.</a:t>
            </a:r>
          </a:p>
          <a:p>
            <a:r>
              <a:rPr lang="ru-RU" dirty="0" smtClean="0"/>
              <a:t>В новом парке представлена мозаика из ЛУКОВИЧНЫХ цветов, изображающая знаменитый памятник истории.</a:t>
            </a:r>
          </a:p>
          <a:p>
            <a:r>
              <a:rPr lang="ru-RU" dirty="0" smtClean="0"/>
              <a:t>В течение многих лет известный дирижёр руководит ведущими творческими коллективами, занимается ПРОСВЕТИТЕЛЬСКОЙ деятельностью.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Задание 5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ИСТОК — начало, причина (вернуться к истокам). По контексту подразумевается ИСТОЧНИКИ.</a:t>
            </a:r>
          </a:p>
          <a:p>
            <a:r>
              <a:rPr lang="ru-RU" dirty="0" smtClean="0"/>
              <a:t>Деятельность может быть просветительской.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Ответ: источников.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Проверяем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Выполнить тесты в тетради, задания 5 (смотри СЕТЕВОЙ ГОРОД).</a:t>
            </a:r>
          </a:p>
          <a:p>
            <a:r>
              <a:rPr lang="ru-RU" dirty="0" smtClean="0"/>
              <a:t>Учить слова С ОРФОЭПИЧЕСКОГО СЛОВНИКА, СЛОВАРЯ ПАРОНИМОВ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Домашнее  задание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1497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                           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аэропорты</a:t>
            </a:r>
            <a:endParaRPr lang="ru-RU" i="1" dirty="0" smtClean="0"/>
          </a:p>
          <a:p>
            <a:r>
              <a:rPr lang="ru-RU" dirty="0" smtClean="0"/>
              <a:t>банты</a:t>
            </a:r>
            <a:endParaRPr lang="ru-RU" i="1" dirty="0" smtClean="0"/>
          </a:p>
          <a:p>
            <a:r>
              <a:rPr lang="ru-RU" dirty="0" smtClean="0"/>
              <a:t>бороду, </a:t>
            </a:r>
            <a:r>
              <a:rPr lang="ru-RU" dirty="0" smtClean="0"/>
              <a:t>бороды (ед.ч, р.п.) </a:t>
            </a:r>
            <a:endParaRPr lang="ru-RU" i="1" dirty="0" smtClean="0"/>
          </a:p>
          <a:p>
            <a:r>
              <a:rPr lang="ru-RU" dirty="0" smtClean="0"/>
              <a:t>бухгалтеров, </a:t>
            </a:r>
            <a:r>
              <a:rPr lang="ru-RU" dirty="0" err="1" smtClean="0"/>
              <a:t>булгалтеры</a:t>
            </a:r>
            <a:endParaRPr lang="ru-RU" dirty="0" smtClean="0"/>
          </a:p>
          <a:p>
            <a:r>
              <a:rPr lang="ru-RU" dirty="0" smtClean="0"/>
              <a:t>вероисповедание</a:t>
            </a:r>
            <a:endParaRPr lang="ru-RU" i="1" dirty="0" smtClean="0"/>
          </a:p>
          <a:p>
            <a:r>
              <a:rPr lang="ru-RU" dirty="0" smtClean="0"/>
              <a:t>гражданство</a:t>
            </a:r>
          </a:p>
          <a:p>
            <a:r>
              <a:rPr lang="ru-RU" dirty="0" smtClean="0"/>
              <a:t>дефис</a:t>
            </a:r>
            <a:endParaRPr lang="ru-RU" i="1" dirty="0" smtClean="0"/>
          </a:p>
          <a:p>
            <a:r>
              <a:rPr lang="ru-RU" dirty="0" smtClean="0"/>
              <a:t>дешевизна</a:t>
            </a:r>
          </a:p>
          <a:p>
            <a:r>
              <a:rPr lang="ru-RU" dirty="0" smtClean="0"/>
              <a:t>диспансер</a:t>
            </a:r>
            <a:endParaRPr lang="ru-RU" i="1" dirty="0" smtClean="0"/>
          </a:p>
          <a:p>
            <a:r>
              <a:rPr lang="ru-RU" dirty="0" smtClean="0"/>
              <a:t>договоренность</a:t>
            </a:r>
          </a:p>
          <a:p>
            <a:r>
              <a:rPr lang="ru-RU" dirty="0" smtClean="0"/>
              <a:t>документ</a:t>
            </a:r>
          </a:p>
          <a:p>
            <a:r>
              <a:rPr lang="ru-RU" dirty="0" smtClean="0"/>
              <a:t>досуг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Задание 4. Орфоэпия. </a:t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Повторяем слова, группа 1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95958"/>
          </a:xfrm>
        </p:spPr>
        <p:txBody>
          <a:bodyPr>
            <a:normAutofit/>
          </a:bodyPr>
          <a:lstStyle/>
          <a:p>
            <a:r>
              <a:rPr lang="ru-RU" dirty="0" smtClean="0"/>
              <a:t>еретик</a:t>
            </a:r>
          </a:p>
          <a:p>
            <a:r>
              <a:rPr lang="ru-RU" dirty="0" smtClean="0"/>
              <a:t>жалюзи</a:t>
            </a:r>
            <a:endParaRPr lang="ru-RU" i="1" dirty="0" smtClean="0"/>
          </a:p>
          <a:p>
            <a:r>
              <a:rPr lang="ru-RU" dirty="0" smtClean="0"/>
              <a:t>значимость</a:t>
            </a:r>
            <a:endParaRPr lang="ru-RU" b="1" i="1" dirty="0" smtClean="0"/>
          </a:p>
          <a:p>
            <a:r>
              <a:rPr lang="ru-RU" dirty="0" smtClean="0"/>
              <a:t>иксы</a:t>
            </a:r>
            <a:endParaRPr lang="ru-RU" i="1" dirty="0" smtClean="0"/>
          </a:p>
          <a:p>
            <a:r>
              <a:rPr lang="ru-RU" dirty="0" smtClean="0"/>
              <a:t>каталог, некролог </a:t>
            </a:r>
          </a:p>
          <a:p>
            <a:r>
              <a:rPr lang="ru-RU" dirty="0" smtClean="0"/>
              <a:t>квартал</a:t>
            </a:r>
            <a:endParaRPr lang="ru-RU" i="1" dirty="0" smtClean="0"/>
          </a:p>
          <a:p>
            <a:r>
              <a:rPr lang="ru-RU" dirty="0" smtClean="0"/>
              <a:t>километр</a:t>
            </a:r>
          </a:p>
          <a:p>
            <a:r>
              <a:rPr lang="ru-RU" dirty="0" smtClean="0"/>
              <a:t>конусы, конусов</a:t>
            </a:r>
            <a:endParaRPr lang="ru-RU" i="1" dirty="0" smtClean="0"/>
          </a:p>
          <a:p>
            <a:r>
              <a:rPr lang="ru-RU" dirty="0" smtClean="0"/>
              <a:t>корысть</a:t>
            </a:r>
          </a:p>
          <a:p>
            <a:r>
              <a:rPr lang="ru-RU" dirty="0" smtClean="0"/>
              <a:t>краны, кранов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dirty="0" err="1" smtClean="0"/>
              <a:t>кремЕнь</a:t>
            </a:r>
            <a:r>
              <a:rPr lang="ru-RU" sz="2000" dirty="0" smtClean="0"/>
              <a:t>, </a:t>
            </a:r>
            <a:r>
              <a:rPr lang="ru-RU" sz="2000" dirty="0" err="1" smtClean="0"/>
              <a:t>кремнЯ</a:t>
            </a:r>
            <a:r>
              <a:rPr lang="ru-RU" sz="2000" dirty="0" smtClean="0"/>
              <a:t>, </a:t>
            </a:r>
            <a:r>
              <a:rPr lang="ru-RU" sz="2000" i="1" dirty="0" smtClean="0"/>
              <a:t>удар. во всех формах на последнем слоге, как и в слове </a:t>
            </a:r>
            <a:r>
              <a:rPr lang="ru-RU" sz="2000" i="1" dirty="0" err="1" smtClean="0"/>
              <a:t>огОнь</a:t>
            </a:r>
            <a:endParaRPr lang="ru-RU" sz="2000" i="1" dirty="0" smtClean="0"/>
          </a:p>
          <a:p>
            <a:r>
              <a:rPr lang="ru-RU" sz="2000" dirty="0" err="1" smtClean="0"/>
              <a:t>лЕкторы</a:t>
            </a:r>
            <a:r>
              <a:rPr lang="ru-RU" sz="2000" dirty="0" smtClean="0"/>
              <a:t>, </a:t>
            </a:r>
            <a:r>
              <a:rPr lang="ru-RU" sz="2000" dirty="0" err="1" smtClean="0"/>
              <a:t>лЕкторов</a:t>
            </a:r>
            <a:r>
              <a:rPr lang="ru-RU" sz="2000" dirty="0" smtClean="0"/>
              <a:t>, </a:t>
            </a:r>
            <a:r>
              <a:rPr lang="ru-RU" sz="2000" i="1" dirty="0" smtClean="0"/>
              <a:t>см. слово бант(</a:t>
            </a:r>
            <a:r>
              <a:rPr lang="ru-RU" sz="2000" i="1" dirty="0" err="1" smtClean="0"/>
              <a:t>ы</a:t>
            </a:r>
            <a:r>
              <a:rPr lang="ru-RU" sz="2000" i="1" dirty="0" smtClean="0"/>
              <a:t>)</a:t>
            </a:r>
          </a:p>
          <a:p>
            <a:r>
              <a:rPr lang="ru-RU" sz="2000" dirty="0" err="1" smtClean="0"/>
              <a:t>лыжнЯ</a:t>
            </a:r>
            <a:endParaRPr lang="ru-RU" sz="2000" dirty="0" smtClean="0"/>
          </a:p>
          <a:p>
            <a:r>
              <a:rPr lang="ru-RU" sz="2000" dirty="0" err="1" smtClean="0"/>
              <a:t>мЕстностей</a:t>
            </a:r>
            <a:r>
              <a:rPr lang="ru-RU" sz="2000" dirty="0" smtClean="0"/>
              <a:t>, </a:t>
            </a:r>
            <a:r>
              <a:rPr lang="ru-RU" sz="2000" i="1" dirty="0" err="1" smtClean="0"/>
              <a:t>род.п.мн.ч</a:t>
            </a:r>
            <a:r>
              <a:rPr lang="ru-RU" sz="2000" i="1" dirty="0" smtClean="0"/>
              <a:t>., в одном ряду со словоформой </a:t>
            </a:r>
            <a:r>
              <a:rPr lang="ru-RU" sz="2000" i="1" dirty="0" err="1" smtClean="0"/>
              <a:t>п</a:t>
            </a:r>
            <a:r>
              <a:rPr lang="ru-RU" sz="2000" b="1" i="1" dirty="0" err="1" smtClean="0"/>
              <a:t>Очестей</a:t>
            </a:r>
            <a:r>
              <a:rPr lang="ru-RU" sz="2000" b="1" i="1" dirty="0" smtClean="0"/>
              <a:t>, </a:t>
            </a:r>
            <a:r>
              <a:rPr lang="ru-RU" sz="2000" b="1" i="1" dirty="0" err="1" smtClean="0"/>
              <a:t>чЕлюстей</a:t>
            </a:r>
            <a:r>
              <a:rPr lang="ru-RU" sz="2000" b="1" i="1" dirty="0" smtClean="0"/>
              <a:t>…, но </a:t>
            </a:r>
            <a:r>
              <a:rPr lang="ru-RU" sz="2000" i="1" dirty="0" err="1" smtClean="0"/>
              <a:t>новост</a:t>
            </a:r>
            <a:r>
              <a:rPr lang="ru-RU" sz="2000" b="1" i="1" dirty="0" err="1" smtClean="0"/>
              <a:t>Ей</a:t>
            </a:r>
            <a:endParaRPr lang="ru-RU" sz="2000" b="1" i="1" dirty="0" smtClean="0"/>
          </a:p>
          <a:p>
            <a:r>
              <a:rPr lang="ru-RU" sz="2000" dirty="0" err="1" smtClean="0"/>
              <a:t>мусоропровОд</a:t>
            </a:r>
            <a:r>
              <a:rPr lang="ru-RU" sz="2000" dirty="0" smtClean="0"/>
              <a:t>, в одном ряду со словами </a:t>
            </a:r>
            <a:r>
              <a:rPr lang="ru-RU" sz="2000" dirty="0" err="1" smtClean="0"/>
              <a:t>газопровОд</a:t>
            </a:r>
            <a:r>
              <a:rPr lang="ru-RU" sz="2000" dirty="0" smtClean="0"/>
              <a:t>, </a:t>
            </a:r>
            <a:r>
              <a:rPr lang="ru-RU" sz="2000" dirty="0" err="1" smtClean="0"/>
              <a:t>нефтепровОд</a:t>
            </a:r>
            <a:r>
              <a:rPr lang="ru-RU" sz="2000" dirty="0" smtClean="0"/>
              <a:t>, </a:t>
            </a:r>
            <a:r>
              <a:rPr lang="ru-RU" sz="2000" dirty="0" err="1" smtClean="0"/>
              <a:t>водопровОд</a:t>
            </a:r>
            <a:endParaRPr lang="ru-RU" sz="2000" dirty="0" smtClean="0"/>
          </a:p>
          <a:p>
            <a:r>
              <a:rPr lang="ru-RU" sz="2000" dirty="0" err="1" smtClean="0"/>
              <a:t>намЕрение</a:t>
            </a:r>
            <a:endParaRPr lang="ru-RU" sz="2000" dirty="0" smtClean="0"/>
          </a:p>
          <a:p>
            <a:r>
              <a:rPr lang="ru-RU" sz="2000" dirty="0" err="1" smtClean="0"/>
              <a:t>нарОст</a:t>
            </a:r>
            <a:endParaRPr lang="ru-RU" sz="2000" dirty="0" smtClean="0"/>
          </a:p>
          <a:p>
            <a:r>
              <a:rPr lang="ru-RU" sz="2000" dirty="0" err="1" smtClean="0"/>
              <a:t>нЕдруг</a:t>
            </a:r>
            <a:endParaRPr lang="ru-RU" sz="2000" dirty="0" smtClean="0"/>
          </a:p>
          <a:p>
            <a:r>
              <a:rPr lang="ru-RU" sz="2000" dirty="0" err="1" smtClean="0"/>
              <a:t>недУг</a:t>
            </a:r>
            <a:endParaRPr lang="ru-RU" sz="2000" dirty="0" smtClean="0"/>
          </a:p>
          <a:p>
            <a:r>
              <a:rPr lang="ru-RU" sz="2000" dirty="0" err="1" smtClean="0"/>
              <a:t>некролОг</a:t>
            </a:r>
            <a:r>
              <a:rPr lang="ru-RU" sz="2000" dirty="0" smtClean="0"/>
              <a:t>, см. </a:t>
            </a:r>
            <a:r>
              <a:rPr lang="ru-RU" sz="2000" dirty="0" err="1" smtClean="0"/>
              <a:t>каталОг</a:t>
            </a:r>
            <a:endParaRPr lang="ru-RU" sz="20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C000"/>
                </a:solidFill>
              </a:rPr>
              <a:t>Знакомимся, группа 2</a:t>
            </a:r>
            <a:endParaRPr lang="ru-RU" sz="4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6357982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 err="1" smtClean="0"/>
              <a:t>нЕнависть</a:t>
            </a:r>
            <a:endParaRPr lang="ru-RU" sz="2800" dirty="0" smtClean="0"/>
          </a:p>
          <a:p>
            <a:r>
              <a:rPr lang="ru-RU" sz="2800" dirty="0" err="1" smtClean="0"/>
              <a:t>нОвости</a:t>
            </a:r>
            <a:r>
              <a:rPr lang="ru-RU" sz="2800" dirty="0" smtClean="0"/>
              <a:t>, </a:t>
            </a:r>
            <a:r>
              <a:rPr lang="ru-RU" sz="2800" dirty="0" err="1" smtClean="0"/>
              <a:t>новостЕй</a:t>
            </a:r>
            <a:r>
              <a:rPr lang="ru-RU" sz="2800" dirty="0" smtClean="0"/>
              <a:t>, </a:t>
            </a:r>
            <a:r>
              <a:rPr lang="ru-RU" sz="2800" i="1" dirty="0" smtClean="0"/>
              <a:t>но: см. </a:t>
            </a:r>
            <a:r>
              <a:rPr lang="ru-RU" sz="2800" i="1" dirty="0" err="1" smtClean="0"/>
              <a:t>м</a:t>
            </a:r>
            <a:r>
              <a:rPr lang="ru-RU" sz="2800" b="1" i="1" dirty="0" err="1" smtClean="0"/>
              <a:t>Естностей</a:t>
            </a:r>
            <a:endParaRPr lang="ru-RU" sz="2800" b="1" i="1" dirty="0" smtClean="0"/>
          </a:p>
          <a:p>
            <a:r>
              <a:rPr lang="ru-RU" sz="2800" dirty="0" err="1" smtClean="0"/>
              <a:t>нОготь</a:t>
            </a:r>
            <a:r>
              <a:rPr lang="ru-RU" sz="2800" dirty="0" smtClean="0"/>
              <a:t>, </a:t>
            </a:r>
            <a:r>
              <a:rPr lang="ru-RU" sz="2800" dirty="0" err="1" smtClean="0"/>
              <a:t>нОгтя</a:t>
            </a:r>
            <a:r>
              <a:rPr lang="ru-RU" sz="2800" dirty="0" smtClean="0"/>
              <a:t>, </a:t>
            </a:r>
            <a:r>
              <a:rPr lang="ru-RU" sz="2800" i="1" dirty="0" err="1" smtClean="0"/>
              <a:t>неподвижн</a:t>
            </a:r>
            <a:r>
              <a:rPr lang="ru-RU" sz="2800" i="1" dirty="0" smtClean="0"/>
              <a:t>. ударение во всех формах ед.ч.</a:t>
            </a:r>
          </a:p>
          <a:p>
            <a:r>
              <a:rPr lang="ru-RU" sz="2800" dirty="0" smtClean="0"/>
              <a:t>Отрочество, </a:t>
            </a:r>
            <a:r>
              <a:rPr lang="ru-RU" sz="2800" i="1" dirty="0" smtClean="0"/>
              <a:t>от </a:t>
            </a:r>
            <a:r>
              <a:rPr lang="ru-RU" sz="2800" b="1" i="1" dirty="0" smtClean="0"/>
              <a:t>Отрок- подросток</a:t>
            </a:r>
          </a:p>
          <a:p>
            <a:r>
              <a:rPr lang="ru-RU" sz="2800" dirty="0" err="1" smtClean="0"/>
              <a:t>партЕр</a:t>
            </a:r>
            <a:r>
              <a:rPr lang="ru-RU" sz="2800" dirty="0" smtClean="0"/>
              <a:t>, </a:t>
            </a:r>
            <a:r>
              <a:rPr lang="ru-RU" sz="2800" i="1" dirty="0" smtClean="0"/>
              <a:t>из франц. яз., где удар. всегда на последнем слоге</a:t>
            </a:r>
          </a:p>
          <a:p>
            <a:r>
              <a:rPr lang="ru-RU" sz="2800" dirty="0" err="1" smtClean="0"/>
              <a:t>портфЕль</a:t>
            </a:r>
            <a:endParaRPr lang="ru-RU" sz="2800" dirty="0" smtClean="0"/>
          </a:p>
          <a:p>
            <a:r>
              <a:rPr lang="ru-RU" sz="2800" dirty="0" err="1" smtClean="0"/>
              <a:t>пОручни</a:t>
            </a:r>
            <a:endParaRPr lang="ru-RU" sz="2800" dirty="0" smtClean="0"/>
          </a:p>
          <a:p>
            <a:r>
              <a:rPr lang="ru-RU" sz="2800" dirty="0" err="1" smtClean="0"/>
              <a:t>придАное</a:t>
            </a:r>
            <a:endParaRPr lang="ru-RU" sz="2800" dirty="0" smtClean="0"/>
          </a:p>
          <a:p>
            <a:r>
              <a:rPr lang="ru-RU" sz="2800" dirty="0" err="1" smtClean="0"/>
              <a:t>призЫв</a:t>
            </a:r>
            <a:r>
              <a:rPr lang="ru-RU" sz="2800" dirty="0" smtClean="0"/>
              <a:t>, в одном ряду со словами </a:t>
            </a:r>
            <a:r>
              <a:rPr lang="ru-RU" sz="2800" dirty="0" err="1" smtClean="0"/>
              <a:t>позЫв</a:t>
            </a:r>
            <a:r>
              <a:rPr lang="ru-RU" sz="2800" dirty="0" smtClean="0"/>
              <a:t>, </a:t>
            </a:r>
            <a:r>
              <a:rPr lang="ru-RU" sz="2800" dirty="0" err="1" smtClean="0"/>
              <a:t>отзЫв</a:t>
            </a:r>
            <a:r>
              <a:rPr lang="ru-RU" sz="2800" dirty="0" smtClean="0"/>
              <a:t> (посла), </a:t>
            </a:r>
            <a:r>
              <a:rPr lang="ru-RU" sz="2800" dirty="0" err="1" smtClean="0"/>
              <a:t>созЫв</a:t>
            </a:r>
            <a:r>
              <a:rPr lang="ru-RU" sz="2800" dirty="0" smtClean="0"/>
              <a:t>, но: Отзыв (на публикацию)</a:t>
            </a:r>
          </a:p>
          <a:p>
            <a:r>
              <a:rPr lang="ru-RU" sz="2800" dirty="0" err="1" smtClean="0"/>
              <a:t>свЁкла</a:t>
            </a:r>
            <a:endParaRPr lang="ru-RU" sz="2800" dirty="0" smtClean="0"/>
          </a:p>
          <a:p>
            <a:r>
              <a:rPr lang="ru-RU" sz="2800" dirty="0" err="1" smtClean="0"/>
              <a:t>сирОты</a:t>
            </a:r>
            <a:r>
              <a:rPr lang="ru-RU" sz="2800" dirty="0" smtClean="0"/>
              <a:t>, </a:t>
            </a:r>
            <a:r>
              <a:rPr lang="ru-RU" sz="2800" i="1" dirty="0" err="1" smtClean="0"/>
              <a:t>им.п.мн.ч</a:t>
            </a:r>
            <a:r>
              <a:rPr lang="ru-RU" sz="2800" i="1" dirty="0" smtClean="0"/>
              <a:t>., ударение во всех формах мн.ч. только на 2-ом слоге</a:t>
            </a:r>
          </a:p>
          <a:p>
            <a:r>
              <a:rPr lang="ru-RU" sz="2800" dirty="0" err="1" smtClean="0"/>
              <a:t>срЕдства</a:t>
            </a:r>
            <a:r>
              <a:rPr lang="ru-RU" sz="2800" dirty="0" smtClean="0"/>
              <a:t>, </a:t>
            </a:r>
            <a:r>
              <a:rPr lang="ru-RU" sz="2800" i="1" dirty="0" err="1" smtClean="0"/>
              <a:t>им.п.мн.ч</a:t>
            </a:r>
            <a:r>
              <a:rPr lang="ru-RU" sz="2800" i="1" dirty="0" smtClean="0"/>
              <a:t>.</a:t>
            </a:r>
          </a:p>
          <a:p>
            <a:r>
              <a:rPr lang="ru-RU" sz="2800" dirty="0" err="1" smtClean="0"/>
              <a:t>созЫв</a:t>
            </a:r>
            <a:r>
              <a:rPr lang="ru-RU" sz="2800" dirty="0" smtClean="0"/>
              <a:t>, </a:t>
            </a:r>
            <a:r>
              <a:rPr lang="ru-RU" sz="2800" i="1" dirty="0" smtClean="0"/>
              <a:t>см. </a:t>
            </a:r>
            <a:r>
              <a:rPr lang="ru-RU" sz="2800" i="1" dirty="0" err="1" smtClean="0"/>
              <a:t>приз</a:t>
            </a:r>
            <a:r>
              <a:rPr lang="ru-RU" sz="2800" b="1" i="1" dirty="0" err="1" smtClean="0"/>
              <a:t>Ыв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13359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C000"/>
                </a:solidFill>
              </a:rPr>
              <a:t>Задание 5</a:t>
            </a:r>
            <a:r>
              <a:rPr lang="ru-RU" sz="2200" dirty="0" smtClean="0">
                <a:solidFill>
                  <a:srgbClr val="FFC000"/>
                </a:solidFill>
              </a:rPr>
              <a:t>.</a:t>
            </a:r>
            <a:br>
              <a:rPr lang="ru-RU" sz="2200" dirty="0" smtClean="0">
                <a:solidFill>
                  <a:srgbClr val="FFC000"/>
                </a:solidFill>
              </a:rPr>
            </a:br>
            <a:r>
              <a:rPr lang="ru-RU" altLang="zh-CN" sz="22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Лексические нормы</a:t>
            </a:r>
            <a:br>
              <a:rPr lang="ru-RU" altLang="zh-CN" sz="22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altLang="zh-CN" sz="22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(употребление слова в соответствии с точным лексическим значением и требованием лексической сочетаемости) </a:t>
            </a:r>
            <a:r>
              <a:rPr lang="zh-CN" altLang="en-US" sz="22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zh-CN" altLang="en-US" sz="22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2200" dirty="0">
              <a:solidFill>
                <a:srgbClr val="00B050"/>
              </a:solidFill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28596" y="1970874"/>
            <a:ext cx="835824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381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В одном из приведённых ниже предложений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НЕВЕРНО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употреблено выделенное слово.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Исправьте лексическую ошибку, подобрав к выделенному слову пароним. Запишите подобранное слово.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Российский социолог в работе, посвящённой моде, останавливается на причинах появления ЭСТЕТИЧЕСКОЙ ценности у вещей, которые изначально её не имели.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Книга снабжена методическими рекомендациями и ФАКТИЧЕСКИМ материалом.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Свой доклад они отправили во все заинтересованные ведомства, однако ОТКЛИКОВ пока не получили.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Кондитерские заведения в России перестали быть ЕДИНСТВЕННЫМ местом организованной продажи новогодних ёлок только в конце XIX в., когда в Санкт-Петербурге появился первый ёлочный базар.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Подумав так, он вернулся домой, взял свою свитую из КОННОГО волоса удочку и побрёл на озеро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—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в его самый дальний конец.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Подумав так, он вернулся домой, взял свою свитую из КОНСКОГО волоса удочку и побрёл на озеро — в его самый дальний конец.</a:t>
            </a:r>
          </a:p>
          <a:p>
            <a:endParaRPr lang="ru-RU" dirty="0" smtClean="0"/>
          </a:p>
          <a:p>
            <a:r>
              <a:rPr lang="ru-RU" dirty="0" smtClean="0"/>
              <a:t>Ответ: конского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620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Приведём верное написание.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Как называются такие слова?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3352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Конного – конского</a:t>
            </a:r>
            <a:br>
              <a:rPr lang="ru-RU" sz="4000" dirty="0" smtClean="0">
                <a:solidFill>
                  <a:srgbClr val="FF0000"/>
                </a:solidFill>
              </a:rPr>
            </a:b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280</TotalTime>
  <Words>840</Words>
  <Application>Microsoft Office PowerPoint</Application>
  <PresentationFormat>Экран (4:3)</PresentationFormat>
  <Paragraphs>148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Тема Office</vt:lpstr>
      <vt:lpstr>Бумажная</vt:lpstr>
      <vt:lpstr>   ЕГЭ 2021 Задания 5.  </vt:lpstr>
      <vt:lpstr>Слайд 2</vt:lpstr>
      <vt:lpstr>Задание 4. Орфоэпия.  Повторяем слова, группа 1</vt:lpstr>
      <vt:lpstr>Слайд 4</vt:lpstr>
      <vt:lpstr>Знакомимся, группа 2</vt:lpstr>
      <vt:lpstr>Слайд 6</vt:lpstr>
      <vt:lpstr>Задание 5.  Лексические нормы  (употребление слова в соответствии с точным лексическим значением и требованием лексической сочетаемости)  </vt:lpstr>
      <vt:lpstr>Приведём верное написание. </vt:lpstr>
      <vt:lpstr>Конного – конского </vt:lpstr>
      <vt:lpstr>Слайд 10</vt:lpstr>
      <vt:lpstr>Слайд 11</vt:lpstr>
      <vt:lpstr>Слайд 12</vt:lpstr>
      <vt:lpstr>Словарик паронимов ЕГЭ. Русский язык. 2021 год </vt:lpstr>
      <vt:lpstr>Знакомимся со значением паронимов,  группа 1</vt:lpstr>
      <vt:lpstr>Слайд 15</vt:lpstr>
      <vt:lpstr>Тренируемся, задание 2</vt:lpstr>
      <vt:lpstr>Проверяем</vt:lpstr>
      <vt:lpstr>Задание 3</vt:lpstr>
      <vt:lpstr>Проверяем</vt:lpstr>
      <vt:lpstr>Задание 4</vt:lpstr>
      <vt:lpstr>Проверяем</vt:lpstr>
      <vt:lpstr>Задание 5</vt:lpstr>
      <vt:lpstr>Проверяем</vt:lpstr>
      <vt:lpstr>Домашнее 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1. Информационная обработка  письменных текстов  различных стилей и жанров</dc:title>
  <dc:creator>Андрей</dc:creator>
  <cp:lastModifiedBy>user</cp:lastModifiedBy>
  <cp:revision>41</cp:revision>
  <dcterms:created xsi:type="dcterms:W3CDTF">2014-09-09T18:02:05Z</dcterms:created>
  <dcterms:modified xsi:type="dcterms:W3CDTF">2020-10-18T13:59:25Z</dcterms:modified>
</cp:coreProperties>
</file>