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684" r:id="rId2"/>
  </p:sldMasterIdLst>
  <p:sldIdLst>
    <p:sldId id="256" r:id="rId3"/>
    <p:sldId id="279" r:id="rId4"/>
    <p:sldId id="280" r:id="rId5"/>
    <p:sldId id="298" r:id="rId6"/>
    <p:sldId id="288" r:id="rId7"/>
    <p:sldId id="289" r:id="rId8"/>
    <p:sldId id="308" r:id="rId9"/>
    <p:sldId id="309" r:id="rId10"/>
    <p:sldId id="310" r:id="rId11"/>
    <p:sldId id="299" r:id="rId12"/>
    <p:sldId id="300" r:id="rId13"/>
    <p:sldId id="301" r:id="rId14"/>
    <p:sldId id="303" r:id="rId15"/>
    <p:sldId id="304" r:id="rId16"/>
    <p:sldId id="305" r:id="rId17"/>
    <p:sldId id="306" r:id="rId18"/>
    <p:sldId id="307" r:id="rId19"/>
    <p:sldId id="278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C0C0C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968E7-8088-4ED6-9821-48A36185A398}" type="datetimeFigureOut">
              <a:rPr lang="ru-RU" smtClean="0"/>
              <a:pPr/>
              <a:t>29.03.2021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32246-BAFA-47A1-88FF-1CBE869F421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3099870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968E7-8088-4ED6-9821-48A36185A398}" type="datetimeFigureOut">
              <a:rPr lang="ru-RU" smtClean="0"/>
              <a:pPr/>
              <a:t>29.03.2021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32246-BAFA-47A1-88FF-1CBE869F421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0073240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968E7-8088-4ED6-9821-48A36185A398}" type="datetimeFigureOut">
              <a:rPr lang="ru-RU" smtClean="0"/>
              <a:pPr/>
              <a:t>29.03.2021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32246-BAFA-47A1-88FF-1CBE869F421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18770766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968E7-8088-4ED6-9821-48A36185A398}" type="datetimeFigureOut">
              <a:rPr lang="ru-RU" smtClean="0"/>
              <a:pPr/>
              <a:t>29.03.2021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6532246-BAFA-47A1-88FF-1CBE869F421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Объект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A52968E7-8088-4ED6-9821-48A36185A398}" type="datetimeFigureOut">
              <a:rPr lang="ru-RU" smtClean="0"/>
              <a:pPr/>
              <a:t>29.03.2021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56532246-BAFA-47A1-88FF-1CBE869F421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968E7-8088-4ED6-9821-48A36185A398}" type="datetimeFigureOut">
              <a:rPr lang="ru-RU" smtClean="0"/>
              <a:pPr/>
              <a:t>29.03.2021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32246-BAFA-47A1-88FF-1CBE869F421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968E7-8088-4ED6-9821-48A36185A398}" type="datetimeFigureOut">
              <a:rPr lang="ru-RU" smtClean="0"/>
              <a:pPr/>
              <a:t>29.03.2021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32246-BAFA-47A1-88FF-1CBE869F421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32246-BAFA-47A1-88FF-1CBE869F421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968E7-8088-4ED6-9821-48A36185A398}" type="datetimeFigureOut">
              <a:rPr lang="ru-RU" smtClean="0"/>
              <a:pPr/>
              <a:t>29.03.2021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Объект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Объект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968E7-8088-4ED6-9821-48A36185A398}" type="datetimeFigureOut">
              <a:rPr lang="ru-RU" smtClean="0"/>
              <a:pPr/>
              <a:t>29.03.2021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32246-BAFA-47A1-88FF-1CBE869F421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968E7-8088-4ED6-9821-48A36185A398}" type="datetimeFigureOut">
              <a:rPr lang="ru-RU" smtClean="0"/>
              <a:pPr/>
              <a:t>29.03.2021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32246-BAFA-47A1-88FF-1CBE869F42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Объект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A52968E7-8088-4ED6-9821-48A36185A398}" type="datetimeFigureOut">
              <a:rPr lang="ru-RU" smtClean="0"/>
              <a:pPr/>
              <a:t>29.03.2021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56532246-BAFA-47A1-88FF-1CBE869F421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968E7-8088-4ED6-9821-48A36185A398}" type="datetimeFigureOut">
              <a:rPr lang="ru-RU" smtClean="0"/>
              <a:pPr/>
              <a:t>29.03.2021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32246-BAFA-47A1-88FF-1CBE869F421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80814378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968E7-8088-4ED6-9821-48A36185A398}" type="datetimeFigureOut">
              <a:rPr lang="ru-RU" smtClean="0"/>
              <a:pPr/>
              <a:t>29.03.2021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6532246-BAFA-47A1-88FF-1CBE869F421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968E7-8088-4ED6-9821-48A36185A398}" type="datetimeFigureOut">
              <a:rPr lang="ru-RU" smtClean="0"/>
              <a:pPr/>
              <a:t>29.03.2021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32246-BAFA-47A1-88FF-1CBE869F42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968E7-8088-4ED6-9821-48A36185A398}" type="datetimeFigureOut">
              <a:rPr lang="ru-RU" smtClean="0"/>
              <a:pPr/>
              <a:t>29.03.2021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32246-BAFA-47A1-88FF-1CBE869F42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968E7-8088-4ED6-9821-48A36185A398}" type="datetimeFigureOut">
              <a:rPr lang="ru-RU" smtClean="0"/>
              <a:pPr/>
              <a:t>29.03.2021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32246-BAFA-47A1-88FF-1CBE869F421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0750845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968E7-8088-4ED6-9821-48A36185A398}" type="datetimeFigureOut">
              <a:rPr lang="ru-RU" smtClean="0"/>
              <a:pPr/>
              <a:t>29.03.2021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32246-BAFA-47A1-88FF-1CBE869F421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3461242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968E7-8088-4ED6-9821-48A36185A398}" type="datetimeFigureOut">
              <a:rPr lang="ru-RU" smtClean="0"/>
              <a:pPr/>
              <a:t>29.03.2021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32246-BAFA-47A1-88FF-1CBE869F421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5406901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968E7-8088-4ED6-9821-48A36185A398}" type="datetimeFigureOut">
              <a:rPr lang="ru-RU" smtClean="0"/>
              <a:pPr/>
              <a:t>29.03.2021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32246-BAFA-47A1-88FF-1CBE869F421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4421476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968E7-8088-4ED6-9821-48A36185A398}" type="datetimeFigureOut">
              <a:rPr lang="ru-RU" smtClean="0"/>
              <a:pPr/>
              <a:t>29.03.2021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32246-BAFA-47A1-88FF-1CBE869F421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9723114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968E7-8088-4ED6-9821-48A36185A398}" type="datetimeFigureOut">
              <a:rPr lang="ru-RU" smtClean="0"/>
              <a:pPr/>
              <a:t>29.03.2021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32246-BAFA-47A1-88FF-1CBE869F421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5270752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968E7-8088-4ED6-9821-48A36185A398}" type="datetimeFigureOut">
              <a:rPr lang="ru-RU" smtClean="0"/>
              <a:pPr/>
              <a:t>29.03.2021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32246-BAFA-47A1-88FF-1CBE869F421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5579056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2968E7-8088-4ED6-9821-48A36185A398}" type="datetimeFigureOut">
              <a:rPr lang="ru-RU" smtClean="0"/>
              <a:pPr/>
              <a:t>29.03.2021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32246-BAFA-47A1-88FF-1CBE869F421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0402410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A52968E7-8088-4ED6-9821-48A36185A398}" type="datetimeFigureOut">
              <a:rPr lang="ru-RU" smtClean="0"/>
              <a:pPr/>
              <a:t>29.03.2021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56532246-BAFA-47A1-88FF-1CBE869F421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paronymonline.ru/%D0%90/143" TargetMode="External"/><Relationship Id="rId2" Type="http://schemas.openxmlformats.org/officeDocument/2006/relationships/hyperlink" Target="https://paronymonline.ru/%D0%90/1" TargetMode="External"/><Relationship Id="rId1" Type="http://schemas.openxmlformats.org/officeDocument/2006/relationships/slideLayout" Target="../slideLayouts/slideLayout13.xml"/><Relationship Id="rId4" Type="http://schemas.openxmlformats.org/officeDocument/2006/relationships/hyperlink" Target="https://paronymonline.ru/%D0%91/58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paronymonline.ru/%D0%91/630" TargetMode="External"/><Relationship Id="rId2" Type="http://schemas.openxmlformats.org/officeDocument/2006/relationships/hyperlink" Target="https://paronymonline.ru/%D0%91/195" TargetMode="Externa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Андрей\Pictures\Мои рисунки\ЕГЭ, ГИА\ege.j2pg.jp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8520" y="0"/>
            <a:ext cx="9239200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107504" y="404665"/>
            <a:ext cx="9023176" cy="3195786"/>
          </a:xfrm>
        </p:spPr>
        <p:txBody>
          <a:bodyPr>
            <a:normAutofit fontScale="90000"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r>
              <a:rPr lang="ru-RU" sz="4900" b="1" cap="all" dirty="0" smtClean="0">
                <a:ln>
                  <a:solidFill>
                    <a:schemeClr val="bg1">
                      <a:lumMod val="75000"/>
                    </a:schemeClr>
                  </a:solidFill>
                </a:ln>
                <a:solidFill>
                  <a:srgbClr val="FF00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/>
            </a:r>
            <a:br>
              <a:rPr lang="ru-RU" sz="4900" b="1" cap="all" dirty="0" smtClean="0">
                <a:ln>
                  <a:solidFill>
                    <a:schemeClr val="bg1">
                      <a:lumMod val="75000"/>
                    </a:schemeClr>
                  </a:solidFill>
                </a:ln>
                <a:solidFill>
                  <a:srgbClr val="FF00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</a:br>
            <a:r>
              <a:rPr lang="ru-RU" sz="4900" b="1" cap="all" dirty="0">
                <a:ln>
                  <a:solidFill>
                    <a:schemeClr val="bg1">
                      <a:lumMod val="75000"/>
                    </a:schemeClr>
                  </a:solidFill>
                </a:ln>
                <a:solidFill>
                  <a:srgbClr val="FF00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/>
            </a:r>
            <a:br>
              <a:rPr lang="ru-RU" sz="4900" b="1" cap="all" dirty="0">
                <a:ln>
                  <a:solidFill>
                    <a:schemeClr val="bg1">
                      <a:lumMod val="75000"/>
                    </a:schemeClr>
                  </a:solidFill>
                </a:ln>
                <a:solidFill>
                  <a:srgbClr val="FF00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</a:br>
            <a:r>
              <a:rPr lang="ru-RU" sz="4900" b="1" cap="all" dirty="0" smtClean="0">
                <a:ln>
                  <a:solidFill>
                    <a:schemeClr val="bg1">
                      <a:lumMod val="75000"/>
                    </a:schemeClr>
                  </a:solidFill>
                </a:ln>
                <a:solidFill>
                  <a:srgbClr val="FF00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/>
            </a:r>
            <a:br>
              <a:rPr lang="ru-RU" sz="4900" b="1" cap="all" dirty="0" smtClean="0">
                <a:ln>
                  <a:solidFill>
                    <a:schemeClr val="bg1">
                      <a:lumMod val="75000"/>
                    </a:schemeClr>
                  </a:solidFill>
                </a:ln>
                <a:solidFill>
                  <a:srgbClr val="FF00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</a:br>
            <a:r>
              <a:rPr lang="ru-RU" sz="4900" b="1" cap="all" dirty="0" smtClean="0">
                <a:ln>
                  <a:solidFill>
                    <a:schemeClr val="bg1">
                      <a:lumMod val="75000"/>
                    </a:schemeClr>
                  </a:solidFill>
                </a:ln>
                <a:solidFill>
                  <a:srgbClr val="FF00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ЕГЭ 2021</a:t>
            </a:r>
            <a:r>
              <a:rPr lang="ru-RU" b="1" cap="all" dirty="0" smtClean="0">
                <a:ln>
                  <a:solidFill>
                    <a:schemeClr val="bg1">
                      <a:lumMod val="75000"/>
                    </a:schemeClr>
                  </a:solidFill>
                </a:ln>
                <a:solidFill>
                  <a:srgbClr val="FF00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/>
            </a:r>
            <a:br>
              <a:rPr lang="ru-RU" b="1" cap="all" dirty="0" smtClean="0">
                <a:ln>
                  <a:solidFill>
                    <a:schemeClr val="bg1">
                      <a:lumMod val="75000"/>
                    </a:schemeClr>
                  </a:solidFill>
                </a:ln>
                <a:solidFill>
                  <a:srgbClr val="FF00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</a:br>
            <a:r>
              <a:rPr lang="ru-RU" sz="4000" b="1" cap="all" dirty="0" smtClean="0">
                <a:ln>
                  <a:solidFill>
                    <a:srgbClr val="FF0000"/>
                  </a:solidFill>
                </a:ln>
                <a:solidFill>
                  <a:schemeClr val="accent2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ЧАСТЬ 2. </a:t>
            </a:r>
            <a:br>
              <a:rPr lang="ru-RU" sz="4000" b="1" cap="all" dirty="0" smtClean="0">
                <a:ln>
                  <a:solidFill>
                    <a:srgbClr val="FF0000"/>
                  </a:solidFill>
                </a:ln>
                <a:solidFill>
                  <a:schemeClr val="accent2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</a:br>
            <a:endParaRPr lang="ru-RU" b="1" cap="all" dirty="0"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  <a:solidFill>
                <a:sysClr val="windowText" lastClr="000000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4400" dirty="0" smtClean="0">
                <a:solidFill>
                  <a:srgbClr val="FF0000"/>
                </a:solidFill>
              </a:rPr>
              <a:t>Написание сочинения</a:t>
            </a:r>
            <a:endParaRPr lang="ru-RU" sz="4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390083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1. </a:t>
            </a:r>
            <a:r>
              <a:rPr lang="ru-RU" sz="3600" dirty="0" smtClean="0"/>
              <a:t>Послушайте задание к сочинению. </a:t>
            </a:r>
          </a:p>
          <a:p>
            <a:r>
              <a:rPr lang="ru-RU" dirty="0" smtClean="0"/>
              <a:t>Определите, какие умения поверяются.</a:t>
            </a:r>
          </a:p>
          <a:p>
            <a:r>
              <a:rPr lang="ru-RU" dirty="0" smtClean="0"/>
              <a:t>План работы над сочинением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Работа над сочинением (1)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1. </a:t>
            </a:r>
            <a:r>
              <a:rPr lang="ru-RU" sz="2000" dirty="0" smtClean="0"/>
              <a:t>насколько адекватно, глубоко и полно был понят смысл прочитанного текста;</a:t>
            </a:r>
          </a:p>
          <a:p>
            <a:pPr>
              <a:buNone/>
            </a:pPr>
            <a:r>
              <a:rPr lang="ru-RU" sz="2000" dirty="0" smtClean="0"/>
              <a:t>2. проявлена ли способность зрело судить о проблемах, затронутых в тексте;</a:t>
            </a:r>
          </a:p>
          <a:p>
            <a:pPr>
              <a:buNone/>
            </a:pPr>
            <a:r>
              <a:rPr lang="ru-RU" sz="2000" dirty="0" smtClean="0"/>
              <a:t>3. насколько ясно и убедительно изложена позиция, и если она не совпадает с авторской, вежливо ли, корректно обоснована точка зрения экзаменуемого;</a:t>
            </a:r>
          </a:p>
          <a:p>
            <a:pPr>
              <a:buNone/>
            </a:pPr>
            <a:r>
              <a:rPr lang="ru-RU" sz="2000" dirty="0" smtClean="0"/>
              <a:t>4. проявлено ли умение излагать мысли грамотно, не нарушая норм литературного языка и правил орфографии и пунктуации;</a:t>
            </a:r>
          </a:p>
          <a:p>
            <a:pPr>
              <a:buNone/>
            </a:pPr>
            <a:r>
              <a:rPr lang="ru-RU" sz="2000" dirty="0" smtClean="0"/>
              <a:t>5. хороша ли, богата и выразительна речь, уместно ли использованы ее выразительные средства.</a:t>
            </a:r>
            <a:endParaRPr lang="ru-RU" sz="20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Умения, которые проверяются: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600" dirty="0" smtClean="0"/>
              <a:t>Проблема текста</a:t>
            </a:r>
          </a:p>
          <a:p>
            <a:r>
              <a:rPr lang="ru-RU" sz="3600" dirty="0" smtClean="0"/>
              <a:t>Комментарий к проблеме</a:t>
            </a:r>
          </a:p>
          <a:p>
            <a:r>
              <a:rPr lang="ru-RU" sz="3600" dirty="0" smtClean="0"/>
              <a:t>Авторская позиция</a:t>
            </a:r>
          </a:p>
          <a:p>
            <a:r>
              <a:rPr lang="ru-RU" sz="3600" dirty="0" smtClean="0"/>
              <a:t>Свое отношение к позиции автора</a:t>
            </a:r>
            <a:endParaRPr lang="ru-RU" sz="36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Ключевые  понятия:</a:t>
            </a:r>
            <a:endParaRPr lang="ru-RU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AutoNum type="arabicPeriod"/>
            </a:pPr>
            <a:r>
              <a:rPr lang="ru-RU" dirty="0" smtClean="0"/>
              <a:t>Вступление + формулировка проблемы</a:t>
            </a:r>
          </a:p>
          <a:p>
            <a:pPr marL="514350" indent="-514350">
              <a:buAutoNum type="arabicPeriod"/>
            </a:pPr>
            <a:r>
              <a:rPr lang="ru-RU" dirty="0" smtClean="0"/>
              <a:t>1-й пример-иллюстрация + пояснение</a:t>
            </a:r>
          </a:p>
          <a:p>
            <a:pPr marL="514350" indent="-514350">
              <a:buAutoNum type="arabicPeriod"/>
            </a:pPr>
            <a:r>
              <a:rPr lang="ru-RU" dirty="0" smtClean="0"/>
              <a:t>Смысловая связь и ее анализ (м.б и перед примерами, и между ними, и после них)</a:t>
            </a:r>
          </a:p>
          <a:p>
            <a:pPr marL="514350" indent="-514350">
              <a:buAutoNum type="arabicPeriod"/>
            </a:pPr>
            <a:r>
              <a:rPr lang="ru-RU" dirty="0" smtClean="0"/>
              <a:t>2-й пример-иллюстрация + пояснение</a:t>
            </a:r>
          </a:p>
          <a:p>
            <a:pPr marL="514350" indent="-514350">
              <a:buAutoNum type="arabicPeriod"/>
            </a:pPr>
            <a:r>
              <a:rPr lang="ru-RU" dirty="0" smtClean="0"/>
              <a:t>Позиция автора</a:t>
            </a:r>
          </a:p>
          <a:p>
            <a:pPr marL="514350" indent="-514350">
              <a:buAutoNum type="arabicPeriod"/>
            </a:pPr>
            <a:r>
              <a:rPr lang="ru-RU" dirty="0" smtClean="0"/>
              <a:t>Собственная позиция и ее обоснование</a:t>
            </a:r>
          </a:p>
          <a:p>
            <a:pPr marL="514350" indent="-514350">
              <a:buAutoNum type="arabicPeriod"/>
            </a:pPr>
            <a:r>
              <a:rPr lang="ru-RU" dirty="0" smtClean="0"/>
              <a:t>Заключение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Примерный план сочинения</a:t>
            </a:r>
            <a:endParaRPr lang="ru-RU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600" dirty="0" smtClean="0"/>
              <a:t>Жар эссе позволяет начать работу непосредственно с формулировки проблемы.</a:t>
            </a:r>
          </a:p>
          <a:p>
            <a:r>
              <a:rPr lang="ru-RU" sz="3600" dirty="0" smtClean="0"/>
              <a:t> Однако хорошо, если в работе будет присутствовать и вступление, и заключение.</a:t>
            </a:r>
            <a:endParaRPr lang="ru-RU" sz="36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>
                <a:solidFill>
                  <a:srgbClr val="FF0000"/>
                </a:solidFill>
              </a:rPr>
              <a:t>Сочинение в жанре эссе, </a:t>
            </a:r>
            <a:br>
              <a:rPr lang="ru-RU" sz="3600" dirty="0" smtClean="0">
                <a:solidFill>
                  <a:srgbClr val="FF0000"/>
                </a:solidFill>
              </a:rPr>
            </a:br>
            <a:r>
              <a:rPr lang="ru-RU" sz="3600" dirty="0" smtClean="0">
                <a:solidFill>
                  <a:srgbClr val="FF0000"/>
                </a:solidFill>
              </a:rPr>
              <a:t>не менее 150 слов</a:t>
            </a:r>
            <a:endParaRPr lang="ru-RU" sz="36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857232"/>
            <a:ext cx="8229600" cy="5238768"/>
          </a:xfrm>
        </p:spPr>
        <p:txBody>
          <a:bodyPr>
            <a:normAutofit lnSpcReduction="10000"/>
          </a:bodyPr>
          <a:lstStyle/>
          <a:p>
            <a:pPr marL="514350" indent="-514350">
              <a:buNone/>
            </a:pPr>
            <a:r>
              <a:rPr lang="ru-RU" sz="2400" b="1" dirty="0" smtClean="0"/>
              <a:t>1. С кратких сведений об авторе, его творчестве, если это имеет отношение к тексту </a:t>
            </a:r>
          </a:p>
          <a:p>
            <a:pPr marL="514350" indent="-514350">
              <a:buNone/>
            </a:pPr>
            <a:r>
              <a:rPr lang="ru-RU" sz="2400" dirty="0" smtClean="0"/>
              <a:t>       (</a:t>
            </a:r>
            <a:r>
              <a:rPr lang="ru-RU" sz="2400" i="1" dirty="0" smtClean="0"/>
              <a:t>М.М.Пришвин – один из мастеров слова, его произведения воспитывают трепетное отношение к природе. Вот и прочитанный мною текст переносит меня в…)</a:t>
            </a:r>
          </a:p>
          <a:p>
            <a:pPr marL="514350" indent="-514350">
              <a:buAutoNum type="arabicPeriod"/>
            </a:pPr>
            <a:endParaRPr lang="ru-RU" sz="2400" i="1" dirty="0" smtClean="0"/>
          </a:p>
          <a:p>
            <a:pPr marL="514350" indent="-514350">
              <a:buNone/>
            </a:pPr>
            <a:r>
              <a:rPr lang="ru-RU" sz="2400" b="1" dirty="0" smtClean="0"/>
              <a:t>2. С ряда отвлеченных существительных, связанных с темой текста </a:t>
            </a:r>
          </a:p>
          <a:p>
            <a:pPr marL="514350" indent="-514350">
              <a:buNone/>
            </a:pPr>
            <a:r>
              <a:rPr lang="ru-RU" sz="2400" i="1" dirty="0" smtClean="0"/>
              <a:t>      (Вера, надежда, любовь – без этих нравственных категорий невозможно представить духовную жизнь человека. Известный публицист в своей статье делится с читателями размышлениями о том, что…)</a:t>
            </a:r>
          </a:p>
          <a:p>
            <a:pPr marL="514350" indent="-514350">
              <a:buAutoNum type="arabicPeriod"/>
            </a:pPr>
            <a:endParaRPr lang="ru-RU" sz="2400" i="1" dirty="0" smtClean="0"/>
          </a:p>
          <a:p>
            <a:pPr marL="514350" indent="-514350">
              <a:buAutoNum type="arabicPeriod"/>
            </a:pPr>
            <a:endParaRPr lang="ru-RU" sz="2400" i="1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704832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FF0000"/>
                </a:solidFill>
              </a:rPr>
              <a:t>О вступлении. Как начать сочинение?</a:t>
            </a:r>
            <a:endParaRPr lang="ru-RU" sz="32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285728"/>
            <a:ext cx="8229600" cy="5810272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3. </a:t>
            </a:r>
            <a:r>
              <a:rPr lang="ru-RU" b="1" dirty="0" smtClean="0"/>
              <a:t>Двух-трех риторических вопросов, подводящих к теме или главной мысли текста </a:t>
            </a:r>
            <a:r>
              <a:rPr lang="ru-RU" dirty="0" smtClean="0"/>
              <a:t>(в вопросах уместно использовать антонимы) </a:t>
            </a:r>
          </a:p>
          <a:p>
            <a:pPr algn="just">
              <a:buNone/>
            </a:pPr>
            <a:r>
              <a:rPr lang="ru-RU" dirty="0" smtClean="0"/>
              <a:t>   (</a:t>
            </a:r>
            <a:r>
              <a:rPr lang="ru-RU" i="1" dirty="0" smtClean="0"/>
              <a:t>Как в наш век социальных потрясений не разучиться отличать истинное от ложного? Как понять, что благотворно влияет на душу, а что развращает ее? Над этими сложными философскими вопросами размышляет в своей статье…)</a:t>
            </a:r>
          </a:p>
          <a:p>
            <a:pPr algn="just">
              <a:buNone/>
            </a:pPr>
            <a:r>
              <a:rPr lang="ru-RU" i="1" dirty="0" smtClean="0"/>
              <a:t>4</a:t>
            </a:r>
            <a:r>
              <a:rPr lang="ru-RU" b="1" dirty="0" smtClean="0"/>
              <a:t>. С риторического вопроса, ответ на который очевиден </a:t>
            </a:r>
            <a:r>
              <a:rPr lang="ru-RU" i="1" dirty="0" smtClean="0"/>
              <a:t>(</a:t>
            </a:r>
            <a:r>
              <a:rPr lang="ru-RU" sz="2000" dirty="0" smtClean="0"/>
              <a:t>это придает сочинению выразительность и вызывает у читателя интерес</a:t>
            </a:r>
            <a:r>
              <a:rPr lang="ru-RU" dirty="0" smtClean="0"/>
              <a:t>)</a:t>
            </a:r>
          </a:p>
          <a:p>
            <a:pPr algn="just">
              <a:buNone/>
            </a:pPr>
            <a:r>
              <a:rPr lang="ru-RU" i="1" dirty="0" smtClean="0"/>
              <a:t>    (Как можно не любить Родину? Такой вопрос вызывает недоумение у каждого, кто любит свою страну.)</a:t>
            </a:r>
            <a:endParaRPr lang="ru-RU" i="1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5738834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5 . Со своих размышлений, ассоциаций по поднятой автором теме,  проблеме </a:t>
            </a:r>
            <a:r>
              <a:rPr lang="ru-RU" i="1" dirty="0" smtClean="0"/>
              <a:t>(Упоминание о войне никого не оставит равнодушным. Страшные испытания, гибель, страдания – именно такие ассоциации вызывает это слово . О войне, о ее разрушительных последствиях говорится в приведенном отрывке. Автор поднимает проблему…)</a:t>
            </a:r>
          </a:p>
          <a:p>
            <a:pPr>
              <a:buNone/>
            </a:pPr>
            <a:r>
              <a:rPr lang="ru-RU" i="1" dirty="0" smtClean="0">
                <a:solidFill>
                  <a:srgbClr val="FF0000"/>
                </a:solidFill>
              </a:rPr>
              <a:t>!!! Обрати внимание: не стоит писать более 3-4 предложений. Идеальный объем вступления – 2-3 предложения) Лучше меньше, но в тему.</a:t>
            </a:r>
            <a:endParaRPr lang="ru-RU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Учить слова С ОРФОЭПИЧЕСКОГО СЛОВНИКА, СЛОВАРЯ ПАРОНИМОВ</a:t>
            </a:r>
          </a:p>
          <a:p>
            <a:r>
              <a:rPr lang="ru-RU" dirty="0" smtClean="0"/>
              <a:t>Выполнить новый тест</a:t>
            </a:r>
          </a:p>
          <a:p>
            <a:r>
              <a:rPr lang="ru-RU" dirty="0" smtClean="0"/>
              <a:t> Познакомиться с критериями к сочинению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Домашнее  задание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ru-RU" sz="2400" dirty="0" smtClean="0"/>
              <a:t>кремень, кремня, огонь, огня</a:t>
            </a:r>
          </a:p>
          <a:p>
            <a:r>
              <a:rPr lang="ru-RU" sz="2400" dirty="0" smtClean="0"/>
              <a:t>лекторы, лекторов</a:t>
            </a:r>
            <a:endParaRPr lang="ru-RU" sz="2400" i="1" dirty="0" smtClean="0"/>
          </a:p>
          <a:p>
            <a:r>
              <a:rPr lang="ru-RU" sz="2400" dirty="0" smtClean="0"/>
              <a:t>лыжня</a:t>
            </a:r>
          </a:p>
          <a:p>
            <a:r>
              <a:rPr lang="ru-RU" sz="2400" dirty="0" smtClean="0"/>
              <a:t>местностей, </a:t>
            </a:r>
            <a:r>
              <a:rPr lang="ru-RU" sz="2400" i="1" dirty="0" smtClean="0"/>
              <a:t> </a:t>
            </a:r>
            <a:r>
              <a:rPr lang="ru-RU" sz="2400" dirty="0" smtClean="0"/>
              <a:t>почестей, челюстей,  новостей</a:t>
            </a:r>
          </a:p>
          <a:p>
            <a:r>
              <a:rPr lang="ru-RU" sz="2400" dirty="0" smtClean="0"/>
              <a:t>мусоропровод,  газопровод, нефтепровод, водопровод</a:t>
            </a:r>
          </a:p>
          <a:p>
            <a:r>
              <a:rPr lang="ru-RU" sz="2400" dirty="0" smtClean="0"/>
              <a:t>намерение</a:t>
            </a:r>
          </a:p>
          <a:p>
            <a:r>
              <a:rPr lang="ru-RU" sz="2400" dirty="0" smtClean="0"/>
              <a:t>нарост</a:t>
            </a:r>
          </a:p>
          <a:p>
            <a:r>
              <a:rPr lang="ru-RU" sz="2400" dirty="0" smtClean="0"/>
              <a:t>недруг</a:t>
            </a:r>
          </a:p>
          <a:p>
            <a:r>
              <a:rPr lang="ru-RU" sz="2400" dirty="0" smtClean="0"/>
              <a:t>недуг</a:t>
            </a:r>
          </a:p>
          <a:p>
            <a:r>
              <a:rPr lang="ru-RU" sz="2400" dirty="0" smtClean="0"/>
              <a:t>некролог, каталог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dirty="0" smtClean="0">
                <a:solidFill>
                  <a:schemeClr val="accent2">
                    <a:lumMod val="75000"/>
                  </a:schemeClr>
                </a:solidFill>
              </a:rPr>
              <a:t>Задание 4. Орфоэпия. </a:t>
            </a:r>
            <a:br>
              <a:rPr lang="ru-RU" sz="4000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4000" dirty="0" smtClean="0">
                <a:solidFill>
                  <a:schemeClr val="accent2">
                    <a:lumMod val="75000"/>
                  </a:schemeClr>
                </a:solidFill>
              </a:rPr>
              <a:t>Повторяем слова, группа 2</a:t>
            </a:r>
            <a:endParaRPr lang="ru-RU" sz="4000" dirty="0">
              <a:solidFill>
                <a:srgbClr val="FFC000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28596" y="214290"/>
            <a:ext cx="8229600" cy="6357982"/>
          </a:xfrm>
        </p:spPr>
        <p:txBody>
          <a:bodyPr>
            <a:normAutofit lnSpcReduction="10000"/>
          </a:bodyPr>
          <a:lstStyle/>
          <a:p>
            <a:r>
              <a:rPr lang="ru-RU" sz="2800" dirty="0" smtClean="0"/>
              <a:t>ненависть</a:t>
            </a:r>
          </a:p>
          <a:p>
            <a:r>
              <a:rPr lang="ru-RU" sz="2800" dirty="0" smtClean="0"/>
              <a:t>новости, новостей, местностей</a:t>
            </a:r>
          </a:p>
          <a:p>
            <a:r>
              <a:rPr lang="ru-RU" sz="2800" dirty="0" smtClean="0"/>
              <a:t>ноготь, ногтя, локоть, локтя</a:t>
            </a:r>
          </a:p>
          <a:p>
            <a:r>
              <a:rPr lang="ru-RU" sz="2800" dirty="0" smtClean="0"/>
              <a:t>отрочество</a:t>
            </a:r>
            <a:endParaRPr lang="ru-RU" sz="2800" b="1" i="1" dirty="0" smtClean="0"/>
          </a:p>
          <a:p>
            <a:r>
              <a:rPr lang="ru-RU" sz="2800" dirty="0" smtClean="0"/>
              <a:t>партер</a:t>
            </a:r>
            <a:endParaRPr lang="ru-RU" sz="2800" i="1" dirty="0" smtClean="0"/>
          </a:p>
          <a:p>
            <a:r>
              <a:rPr lang="ru-RU" sz="2800" dirty="0" smtClean="0"/>
              <a:t>портфель</a:t>
            </a:r>
          </a:p>
          <a:p>
            <a:r>
              <a:rPr lang="ru-RU" sz="2800" dirty="0" smtClean="0"/>
              <a:t>поручни</a:t>
            </a:r>
          </a:p>
          <a:p>
            <a:r>
              <a:rPr lang="ru-RU" sz="2800" dirty="0" smtClean="0"/>
              <a:t>приданое</a:t>
            </a:r>
          </a:p>
          <a:p>
            <a:r>
              <a:rPr lang="ru-RU" sz="2800" dirty="0" smtClean="0"/>
              <a:t>призыв, созыв,  отзыв (на публикацию)</a:t>
            </a:r>
          </a:p>
          <a:p>
            <a:r>
              <a:rPr lang="ru-RU" sz="2800" dirty="0" smtClean="0"/>
              <a:t>свекла</a:t>
            </a:r>
          </a:p>
          <a:p>
            <a:r>
              <a:rPr lang="ru-RU" sz="2800" dirty="0" smtClean="0"/>
              <a:t>сироты</a:t>
            </a:r>
            <a:endParaRPr lang="ru-RU" sz="2800" i="1" dirty="0" smtClean="0"/>
          </a:p>
          <a:p>
            <a:r>
              <a:rPr lang="ru-RU" sz="2800" dirty="0" smtClean="0"/>
              <a:t>средства</a:t>
            </a:r>
            <a:endParaRPr lang="ru-RU" sz="2800" i="1" dirty="0" smtClean="0"/>
          </a:p>
          <a:p>
            <a:r>
              <a:rPr lang="ru-RU" sz="2800" dirty="0" smtClean="0"/>
              <a:t>созыв,  призыв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err="1" smtClean="0"/>
              <a:t>стАтуя</a:t>
            </a:r>
            <a:endParaRPr lang="ru-RU" dirty="0" smtClean="0"/>
          </a:p>
          <a:p>
            <a:r>
              <a:rPr lang="ru-RU" dirty="0" err="1" smtClean="0"/>
              <a:t>столЯр</a:t>
            </a:r>
            <a:r>
              <a:rPr lang="ru-RU" dirty="0" smtClean="0"/>
              <a:t>, в одном ряду со словами </a:t>
            </a:r>
            <a:r>
              <a:rPr lang="ru-RU" dirty="0" err="1" smtClean="0"/>
              <a:t>малЯр</a:t>
            </a:r>
            <a:r>
              <a:rPr lang="ru-RU" dirty="0" smtClean="0"/>
              <a:t>, </a:t>
            </a:r>
            <a:r>
              <a:rPr lang="ru-RU" dirty="0" err="1" smtClean="0"/>
              <a:t>доЯр</a:t>
            </a:r>
            <a:r>
              <a:rPr lang="ru-RU" dirty="0" smtClean="0"/>
              <a:t>, </a:t>
            </a:r>
            <a:r>
              <a:rPr lang="ru-RU" dirty="0" err="1" smtClean="0"/>
              <a:t>школЯр</a:t>
            </a:r>
            <a:r>
              <a:rPr lang="ru-RU" dirty="0" smtClean="0"/>
              <a:t>…</a:t>
            </a:r>
          </a:p>
          <a:p>
            <a:r>
              <a:rPr lang="ru-RU" dirty="0" err="1" smtClean="0"/>
              <a:t>тамОжня</a:t>
            </a:r>
            <a:endParaRPr lang="ru-RU" dirty="0" smtClean="0"/>
          </a:p>
          <a:p>
            <a:r>
              <a:rPr lang="ru-RU" dirty="0" err="1" smtClean="0"/>
              <a:t>тОрты</a:t>
            </a:r>
            <a:r>
              <a:rPr lang="ru-RU" dirty="0" smtClean="0"/>
              <a:t>, </a:t>
            </a:r>
            <a:r>
              <a:rPr lang="ru-RU" dirty="0" err="1" smtClean="0"/>
              <a:t>тОртов</a:t>
            </a:r>
            <a:endParaRPr lang="ru-RU" dirty="0" smtClean="0"/>
          </a:p>
          <a:p>
            <a:r>
              <a:rPr lang="ru-RU" dirty="0" err="1" smtClean="0"/>
              <a:t>цемЕнт</a:t>
            </a:r>
            <a:endParaRPr lang="ru-RU" dirty="0" smtClean="0"/>
          </a:p>
          <a:p>
            <a:r>
              <a:rPr lang="ru-RU" dirty="0" err="1" smtClean="0"/>
              <a:t>цЕнтнер</a:t>
            </a:r>
            <a:endParaRPr lang="ru-RU" dirty="0" smtClean="0"/>
          </a:p>
          <a:p>
            <a:r>
              <a:rPr lang="ru-RU" dirty="0" err="1" smtClean="0"/>
              <a:t>цепОчка</a:t>
            </a:r>
            <a:endParaRPr lang="ru-RU" dirty="0" smtClean="0"/>
          </a:p>
          <a:p>
            <a:r>
              <a:rPr lang="ru-RU" dirty="0" err="1" smtClean="0"/>
              <a:t>шАрфы</a:t>
            </a:r>
            <a:r>
              <a:rPr lang="ru-RU" dirty="0" smtClean="0"/>
              <a:t>, </a:t>
            </a:r>
            <a:r>
              <a:rPr lang="ru-RU" i="1" dirty="0" smtClean="0"/>
              <a:t>см. </a:t>
            </a:r>
            <a:r>
              <a:rPr lang="ru-RU" i="1" dirty="0" err="1" smtClean="0"/>
              <a:t>б</a:t>
            </a:r>
            <a:r>
              <a:rPr lang="ru-RU" b="1" i="1" dirty="0" err="1" smtClean="0"/>
              <a:t>Анты</a:t>
            </a:r>
            <a:endParaRPr lang="ru-RU" b="1" i="1" dirty="0" smtClean="0"/>
          </a:p>
          <a:p>
            <a:r>
              <a:rPr lang="ru-RU" dirty="0" err="1" smtClean="0"/>
              <a:t>шофЁр</a:t>
            </a:r>
            <a:r>
              <a:rPr lang="ru-RU" dirty="0" smtClean="0"/>
              <a:t>, </a:t>
            </a:r>
            <a:r>
              <a:rPr lang="ru-RU" i="1" dirty="0" smtClean="0"/>
              <a:t>в одном ряду со словами </a:t>
            </a:r>
            <a:r>
              <a:rPr lang="ru-RU" i="1" dirty="0" err="1" smtClean="0"/>
              <a:t>киоск</a:t>
            </a:r>
            <a:r>
              <a:rPr lang="ru-RU" b="1" i="1" dirty="0" err="1" smtClean="0"/>
              <a:t>Ёр</a:t>
            </a:r>
            <a:r>
              <a:rPr lang="ru-RU" b="1" i="1" dirty="0" smtClean="0"/>
              <a:t>, </a:t>
            </a:r>
            <a:r>
              <a:rPr lang="ru-RU" i="1" dirty="0" err="1" smtClean="0"/>
              <a:t>контрол</a:t>
            </a:r>
            <a:r>
              <a:rPr lang="ru-RU" b="1" i="1" dirty="0" err="1" smtClean="0"/>
              <a:t>Ёр</a:t>
            </a:r>
            <a:r>
              <a:rPr lang="ru-RU" b="1" i="1" dirty="0" smtClean="0"/>
              <a:t>…</a:t>
            </a:r>
          </a:p>
          <a:p>
            <a:r>
              <a:rPr lang="ru-RU" dirty="0" err="1" smtClean="0"/>
              <a:t>экспЕрт</a:t>
            </a:r>
            <a:r>
              <a:rPr lang="ru-RU" dirty="0" smtClean="0"/>
              <a:t>, </a:t>
            </a:r>
            <a:r>
              <a:rPr lang="ru-RU" i="1" dirty="0" smtClean="0"/>
              <a:t>из франц. яз., где ударение всегда на последнем слоге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400" dirty="0" smtClean="0">
                <a:solidFill>
                  <a:schemeClr val="accent2">
                    <a:lumMod val="75000"/>
                  </a:schemeClr>
                </a:solidFill>
              </a:rPr>
              <a:t>Задание 4. Орфоэпия. </a:t>
            </a:r>
            <a:br>
              <a:rPr lang="ru-RU" sz="4400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4400" dirty="0" smtClean="0">
                <a:solidFill>
                  <a:schemeClr val="accent2">
                    <a:lumMod val="75000"/>
                  </a:schemeClr>
                </a:solidFill>
              </a:rPr>
              <a:t>Знакомимся, группа 3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ru-RU" b="1" u="sng" dirty="0" smtClean="0">
                <a:solidFill>
                  <a:srgbClr val="7030A0"/>
                </a:solidFill>
                <a:hlinkClick r:id="rId2"/>
              </a:rPr>
              <a:t>Абонемент в бассейн –  купить абонент</a:t>
            </a:r>
            <a:r>
              <a:rPr lang="ru-RU" b="1" u="sng" dirty="0" smtClean="0">
                <a:solidFill>
                  <a:srgbClr val="7030A0"/>
                </a:solidFill>
              </a:rPr>
              <a:t>а </a:t>
            </a:r>
            <a:r>
              <a:rPr lang="ru-RU" u="sng" dirty="0" smtClean="0">
                <a:solidFill>
                  <a:srgbClr val="7030A0"/>
                </a:solidFill>
              </a:rPr>
              <a:t/>
            </a:r>
            <a:br>
              <a:rPr lang="ru-RU" u="sng" dirty="0" smtClean="0">
                <a:solidFill>
                  <a:srgbClr val="7030A0"/>
                </a:solidFill>
              </a:rPr>
            </a:br>
            <a:endParaRPr lang="ru-RU" u="sng" dirty="0" smtClean="0">
              <a:solidFill>
                <a:srgbClr val="7030A0"/>
              </a:solidFill>
            </a:endParaRPr>
          </a:p>
          <a:p>
            <a:pPr lvl="0"/>
            <a:r>
              <a:rPr lang="ru-RU" b="1" u="sng" dirty="0" smtClean="0">
                <a:solidFill>
                  <a:srgbClr val="7030A0"/>
                </a:solidFill>
                <a:hlinkClick r:id="rId3"/>
              </a:rPr>
              <a:t>Артистический  образ– артистичный</a:t>
            </a:r>
            <a:r>
              <a:rPr lang="ru-RU" b="1" u="sng" dirty="0" smtClean="0">
                <a:solidFill>
                  <a:srgbClr val="7030A0"/>
                </a:solidFill>
              </a:rPr>
              <a:t> экспонат</a:t>
            </a:r>
            <a:r>
              <a:rPr lang="ru-RU" u="sng" dirty="0" smtClean="0">
                <a:solidFill>
                  <a:srgbClr val="7030A0"/>
                </a:solidFill>
              </a:rPr>
              <a:t/>
            </a:r>
            <a:br>
              <a:rPr lang="ru-RU" u="sng" dirty="0" smtClean="0">
                <a:solidFill>
                  <a:srgbClr val="7030A0"/>
                </a:solidFill>
              </a:rPr>
            </a:br>
            <a:endParaRPr lang="ru-RU" u="sng" dirty="0" smtClean="0">
              <a:solidFill>
                <a:srgbClr val="7030A0"/>
              </a:solidFill>
            </a:endParaRPr>
          </a:p>
          <a:p>
            <a:pPr lvl="0"/>
            <a:r>
              <a:rPr lang="ru-RU" b="1" u="sng" dirty="0" smtClean="0">
                <a:solidFill>
                  <a:srgbClr val="7030A0"/>
                </a:solidFill>
              </a:rPr>
              <a:t>Бедное положение – бедственное положение</a:t>
            </a:r>
            <a:r>
              <a:rPr lang="ru-RU" u="sng" dirty="0" smtClean="0">
                <a:solidFill>
                  <a:srgbClr val="7030A0"/>
                </a:solidFill>
              </a:rPr>
              <a:t/>
            </a:r>
            <a:br>
              <a:rPr lang="ru-RU" u="sng" dirty="0" smtClean="0">
                <a:solidFill>
                  <a:srgbClr val="7030A0"/>
                </a:solidFill>
              </a:rPr>
            </a:br>
            <a:endParaRPr lang="ru-RU" u="sng" dirty="0" smtClean="0">
              <a:solidFill>
                <a:srgbClr val="7030A0"/>
              </a:solidFill>
            </a:endParaRPr>
          </a:p>
          <a:p>
            <a:pPr lvl="0"/>
            <a:r>
              <a:rPr lang="ru-RU" b="1" u="sng" dirty="0" smtClean="0">
                <a:solidFill>
                  <a:srgbClr val="7030A0"/>
                </a:solidFill>
                <a:hlinkClick r:id="rId4"/>
              </a:rPr>
              <a:t>Безответный человек– безответственный</a:t>
            </a:r>
            <a:r>
              <a:rPr lang="ru-RU" b="1" u="sng" dirty="0" smtClean="0">
                <a:solidFill>
                  <a:srgbClr val="7030A0"/>
                </a:solidFill>
              </a:rPr>
              <a:t> поступок</a:t>
            </a:r>
            <a:r>
              <a:rPr lang="ru-RU" u="sng" dirty="0" smtClean="0">
                <a:solidFill>
                  <a:srgbClr val="7030A0"/>
                </a:solidFill>
              </a:rPr>
              <a:t/>
            </a:r>
            <a:br>
              <a:rPr lang="ru-RU" u="sng" dirty="0" smtClean="0">
                <a:solidFill>
                  <a:srgbClr val="7030A0"/>
                </a:solidFill>
              </a:rPr>
            </a:br>
            <a:endParaRPr lang="ru-RU" u="sng" dirty="0" smtClean="0">
              <a:solidFill>
                <a:srgbClr val="7030A0"/>
              </a:solidFill>
            </a:endParaRPr>
          </a:p>
          <a:p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dirty="0" smtClean="0">
                <a:solidFill>
                  <a:srgbClr val="C00000"/>
                </a:solidFill>
              </a:rPr>
              <a:t>Повторяем значение паронимов,</a:t>
            </a:r>
            <a:br>
              <a:rPr lang="ru-RU" sz="3200" dirty="0" smtClean="0">
                <a:solidFill>
                  <a:srgbClr val="C00000"/>
                </a:solidFill>
              </a:rPr>
            </a:br>
            <a:r>
              <a:rPr lang="ru-RU" sz="3200" dirty="0" smtClean="0">
                <a:solidFill>
                  <a:srgbClr val="C00000"/>
                </a:solidFill>
              </a:rPr>
              <a:t> группа 2 (верно-неверно)</a:t>
            </a:r>
            <a:endParaRPr lang="ru-RU" sz="32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5738834"/>
          </a:xfrm>
        </p:spPr>
        <p:txBody>
          <a:bodyPr>
            <a:normAutofit/>
          </a:bodyPr>
          <a:lstStyle/>
          <a:p>
            <a:pPr lvl="0"/>
            <a:r>
              <a:rPr lang="ru-RU" b="1" u="sng" dirty="0" smtClean="0">
                <a:solidFill>
                  <a:srgbClr val="7030A0"/>
                </a:solidFill>
              </a:rPr>
              <a:t>Болотистый цветок – болотная местность</a:t>
            </a:r>
            <a:r>
              <a:rPr lang="ru-RU" u="sng" dirty="0" smtClean="0">
                <a:solidFill>
                  <a:srgbClr val="7030A0"/>
                </a:solidFill>
              </a:rPr>
              <a:t/>
            </a:r>
            <a:br>
              <a:rPr lang="ru-RU" u="sng" dirty="0" smtClean="0">
                <a:solidFill>
                  <a:srgbClr val="7030A0"/>
                </a:solidFill>
              </a:rPr>
            </a:br>
            <a:endParaRPr lang="ru-RU" u="sng" dirty="0" smtClean="0">
              <a:solidFill>
                <a:srgbClr val="7030A0"/>
              </a:solidFill>
            </a:endParaRPr>
          </a:p>
          <a:p>
            <a:pPr lvl="0"/>
            <a:r>
              <a:rPr lang="ru-RU" b="1" u="sng" dirty="0" smtClean="0">
                <a:solidFill>
                  <a:srgbClr val="7030A0"/>
                </a:solidFill>
                <a:hlinkClick r:id="rId2"/>
              </a:rPr>
              <a:t>Благодарное письмо – благодарственный</a:t>
            </a:r>
            <a:r>
              <a:rPr lang="ru-RU" b="1" u="sng" dirty="0" smtClean="0">
                <a:solidFill>
                  <a:srgbClr val="7030A0"/>
                </a:solidFill>
              </a:rPr>
              <a:t> человек</a:t>
            </a:r>
            <a:r>
              <a:rPr lang="ru-RU" u="sng" dirty="0" smtClean="0">
                <a:solidFill>
                  <a:srgbClr val="7030A0"/>
                </a:solidFill>
              </a:rPr>
              <a:t/>
            </a:r>
            <a:br>
              <a:rPr lang="ru-RU" u="sng" dirty="0" smtClean="0">
                <a:solidFill>
                  <a:srgbClr val="7030A0"/>
                </a:solidFill>
              </a:rPr>
            </a:br>
            <a:endParaRPr lang="ru-RU" u="sng" dirty="0" smtClean="0">
              <a:solidFill>
                <a:srgbClr val="7030A0"/>
              </a:solidFill>
            </a:endParaRPr>
          </a:p>
          <a:p>
            <a:pPr lvl="0"/>
            <a:r>
              <a:rPr lang="ru-RU" b="1" u="sng" dirty="0" smtClean="0">
                <a:solidFill>
                  <a:srgbClr val="7030A0"/>
                </a:solidFill>
              </a:rPr>
              <a:t>Благотворительный поступок – благотворное влияние</a:t>
            </a:r>
            <a:r>
              <a:rPr lang="ru-RU" u="sng" dirty="0" smtClean="0">
                <a:solidFill>
                  <a:srgbClr val="7030A0"/>
                </a:solidFill>
              </a:rPr>
              <a:t/>
            </a:r>
            <a:br>
              <a:rPr lang="ru-RU" u="sng" dirty="0" smtClean="0">
                <a:solidFill>
                  <a:srgbClr val="7030A0"/>
                </a:solidFill>
              </a:rPr>
            </a:br>
            <a:endParaRPr lang="ru-RU" u="sng" dirty="0" smtClean="0">
              <a:solidFill>
                <a:srgbClr val="7030A0"/>
              </a:solidFill>
            </a:endParaRPr>
          </a:p>
          <a:p>
            <a:pPr lvl="0"/>
            <a:r>
              <a:rPr lang="ru-RU" b="1" u="sng" dirty="0" smtClean="0">
                <a:solidFill>
                  <a:srgbClr val="7030A0"/>
                </a:solidFill>
                <a:hlinkClick r:id="rId3"/>
              </a:rPr>
              <a:t>Бывший директор – былой</a:t>
            </a:r>
            <a:r>
              <a:rPr lang="ru-RU" b="1" u="sng" dirty="0" smtClean="0">
                <a:solidFill>
                  <a:srgbClr val="7030A0"/>
                </a:solidFill>
              </a:rPr>
              <a:t> директор</a:t>
            </a:r>
            <a:r>
              <a:rPr lang="ru-RU" u="sng" dirty="0" smtClean="0">
                <a:solidFill>
                  <a:srgbClr val="7030A0"/>
                </a:solidFill>
              </a:rPr>
              <a:t/>
            </a:r>
            <a:br>
              <a:rPr lang="ru-RU" u="sng" dirty="0" smtClean="0">
                <a:solidFill>
                  <a:srgbClr val="7030A0"/>
                </a:solidFill>
              </a:rPr>
            </a:br>
            <a:endParaRPr lang="ru-RU" u="sng" dirty="0">
              <a:solidFill>
                <a:srgbClr val="7030A0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b="1" dirty="0" smtClean="0"/>
              <a:t>Вдох</a:t>
            </a:r>
            <a:r>
              <a:rPr lang="ru-RU" dirty="0" smtClean="0"/>
              <a:t> – Начальная фаза дыхания, в процессе которой воздух поступает в легкие (противоп.: выдох).                                                                                                             </a:t>
            </a:r>
            <a:r>
              <a:rPr lang="ru-RU" b="1" dirty="0" smtClean="0"/>
              <a:t>Вздох-</a:t>
            </a:r>
            <a:r>
              <a:rPr lang="ru-RU" dirty="0" smtClean="0"/>
              <a:t> усиленный вдох и выдох (обычно как выражение какого-л. чувства).</a:t>
            </a:r>
          </a:p>
          <a:p>
            <a:r>
              <a:rPr lang="ru-RU" b="1" dirty="0" smtClean="0"/>
              <a:t>Вековой –</a:t>
            </a:r>
            <a:r>
              <a:rPr lang="ru-RU" dirty="0" smtClean="0"/>
              <a:t> 1) а) Живущий, существующий, продолжающийся века, очень долго. б) Очень старый, древний. в) разговорный Многолетний, давний. 2) устаревшее Живущий в веках</a:t>
            </a:r>
            <a:r>
              <a:rPr lang="ru-RU" b="1" dirty="0" smtClean="0"/>
              <a:t>.                                                                                         Вечный</a:t>
            </a:r>
            <a:r>
              <a:rPr lang="ru-RU" dirty="0" smtClean="0"/>
              <a:t>  1) а) Бесконечный по времени, не имеющий ни начала, ни конца.       б) Независимый от времени, неизменный во времени. 2) а) Непреходящий, не перестающий существовать долгие годы, века. б) Сохраняющийся в течение веков. в) Не ограниченный какими-л. сроками, бессрочный. г) Длящийся всю жизнь, пожизненный. </a:t>
            </a:r>
            <a:r>
              <a:rPr lang="ru-RU" dirty="0" err="1" smtClean="0"/>
              <a:t>д</a:t>
            </a:r>
            <a:r>
              <a:rPr lang="ru-RU" dirty="0" smtClean="0"/>
              <a:t>) Бессмертный. е) Действующий продолжительное время. 3) Постоянно существующий, находящийся </a:t>
            </a:r>
            <a:r>
              <a:rPr lang="ru-RU" dirty="0" err="1" smtClean="0"/>
              <a:t>где-л</a:t>
            </a:r>
            <a:r>
              <a:rPr lang="ru-RU" dirty="0" smtClean="0"/>
              <a:t>. в природе. 4) Постоянно занимающийся одним и тем же или находящийся в одном и том же состоянии, положении. 5) а) Постоянный, неизменный. б) разговорный Постоянно употребляемый (об одежде, о предметах обихода). в) разговорный Постоянно повторяющийся; беспрестанный.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dirty="0" smtClean="0">
                <a:solidFill>
                  <a:srgbClr val="C00000"/>
                </a:solidFill>
              </a:rPr>
              <a:t>Знакомимся со значением паронимов,</a:t>
            </a:r>
            <a:br>
              <a:rPr lang="ru-RU" sz="3600" dirty="0" smtClean="0">
                <a:solidFill>
                  <a:srgbClr val="C00000"/>
                </a:solidFill>
              </a:rPr>
            </a:br>
            <a:r>
              <a:rPr lang="ru-RU" sz="3600" dirty="0" smtClean="0">
                <a:solidFill>
                  <a:srgbClr val="C00000"/>
                </a:solidFill>
              </a:rPr>
              <a:t> группа 2</a:t>
            </a:r>
            <a:endParaRPr lang="ru-RU" sz="36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5738834"/>
          </a:xfrm>
        </p:spPr>
        <p:txBody>
          <a:bodyPr>
            <a:normAutofit fontScale="85000" lnSpcReduction="20000"/>
          </a:bodyPr>
          <a:lstStyle/>
          <a:p>
            <a:r>
              <a:rPr lang="ru-RU" b="1" dirty="0" smtClean="0"/>
              <a:t>Великий </a:t>
            </a:r>
            <a:r>
              <a:rPr lang="ru-RU" dirty="0" smtClean="0"/>
              <a:t>1. Тот, кто необычайно гениальный. 2. прилагательное 1) а) Очень большой, огромный по своим размерам. б) Выделяющийся по своим размерам из ряда однородных предметов, объектов и т.п. 2) Большое количество чего-л. 3) а) Превосходящий, превышающий обычную меру по силе, глубине, интенсивности и т.п. б) Обладающий какими-л. качествами в самой высокой степени (о человеке). 4) а) Выдающийся по своему значению, влиянию, по своим достоинствам и т.п. б) Отмеченный каким-л. знаменательным событием или событиями, значимый для кого-л., чего-л. (о времени, периоде жизни человека, общества). в) Необычайно одаренный, гениальный. г) Употр. как постоянный эпитет некоторых выдающихся по исторической роли лиц. </a:t>
            </a:r>
            <a:r>
              <a:rPr lang="ru-RU" dirty="0" err="1" smtClean="0"/>
              <a:t>д</a:t>
            </a:r>
            <a:r>
              <a:rPr lang="ru-RU" dirty="0" smtClean="0"/>
              <a:t>) разговорный Очень хорошо знающий свое дело, искусный. </a:t>
            </a:r>
            <a:r>
              <a:rPr lang="ru-RU" b="1" dirty="0" smtClean="0"/>
              <a:t>– Величественный</a:t>
            </a:r>
            <a:r>
              <a:rPr lang="ru-RU" dirty="0" smtClean="0"/>
              <a:t> -1) Преисполненный торжественной красоты, величия. 2) Имеющий внушительный вид: высокий рост, горделивую осанку и т.п. (о человеке). 3) Преисполненный достоинства, благородства.                           4) Выдающийся по своим достоинствам, по своей значимости.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5738834"/>
          </a:xfrm>
        </p:spPr>
        <p:txBody>
          <a:bodyPr>
            <a:normAutofit fontScale="85000" lnSpcReduction="10000"/>
          </a:bodyPr>
          <a:lstStyle/>
          <a:p>
            <a:r>
              <a:rPr lang="ru-RU" b="1" dirty="0" smtClean="0"/>
              <a:t>Верхний</a:t>
            </a:r>
            <a:r>
              <a:rPr lang="ru-RU" dirty="0" smtClean="0"/>
              <a:t> – 1) Находящийся, расположенный в верху, на верху, сверху чего-л.  2) а) Близкий к истоку реки. б) Расположенный в более высоких, возвышенных местах или в верховьях рек. 3) Надеваемый поверх платья, костюма и т.п. (о пальто, плаще и т.п.). 4) Образующий высший предел диапазона какого-л. голоса или музыкального инструмента. </a:t>
            </a:r>
            <a:r>
              <a:rPr lang="ru-RU" b="1" dirty="0" smtClean="0"/>
              <a:t>Верховный</a:t>
            </a:r>
            <a:r>
              <a:rPr lang="ru-RU" dirty="0" smtClean="0"/>
              <a:t> – 1) а) Высший, главный.   б) Стоящий во главе чего-л. 2) Первый по званию, чину</a:t>
            </a:r>
            <a:r>
              <a:rPr lang="ru-RU" b="1" dirty="0" smtClean="0"/>
              <a:t>.                                      Верховой</a:t>
            </a:r>
            <a:r>
              <a:rPr lang="ru-RU" dirty="0" smtClean="0"/>
              <a:t>  1. [ муж. род ] разговорный Тот, кто ездит верхом. 2. [ муж. род ] разговорный Тот, кто работает на высоте. 3. прилагательное Связанный с передвижением верхом. 4. прилагательное 1) а) Происходящий, движущийся высоко над землей (обычно о ветре, метели и т.п.). б) Обитающий обычно над землей (о птицах, животных и т.п.). в) Расположенный на высоком месте. 2) То же, что: верхний (1). 3) а) разговорный Расположенный в районе верхнего течения реки или выше по течению реки (о городах, селах). б) Идущий, направляющийся с верховья.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theme/_rels/them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372</TotalTime>
  <Words>1261</Words>
  <Application>Microsoft Office PowerPoint</Application>
  <PresentationFormat>Экран (4:3)</PresentationFormat>
  <Paragraphs>93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18</vt:i4>
      </vt:variant>
    </vt:vector>
  </HeadingPairs>
  <TitlesOfParts>
    <vt:vector size="20" baseType="lpstr">
      <vt:lpstr>Тема Office</vt:lpstr>
      <vt:lpstr>Бумажная</vt:lpstr>
      <vt:lpstr>   ЕГЭ 2021 ЧАСТЬ 2.  </vt:lpstr>
      <vt:lpstr>Задание 4. Орфоэпия.  Повторяем слова, группа 2</vt:lpstr>
      <vt:lpstr>Слайд 3</vt:lpstr>
      <vt:lpstr>Задание 4. Орфоэпия.  Знакомимся, группа 3</vt:lpstr>
      <vt:lpstr>Повторяем значение паронимов,  группа 2 (верно-неверно)</vt:lpstr>
      <vt:lpstr>Слайд 6</vt:lpstr>
      <vt:lpstr>Знакомимся со значением паронимов,  группа 2</vt:lpstr>
      <vt:lpstr>Слайд 8</vt:lpstr>
      <vt:lpstr>Слайд 9</vt:lpstr>
      <vt:lpstr>Работа над сочинением (1)</vt:lpstr>
      <vt:lpstr>Умения, которые проверяются:</vt:lpstr>
      <vt:lpstr>Ключевые  понятия:</vt:lpstr>
      <vt:lpstr>Примерный план сочинения</vt:lpstr>
      <vt:lpstr>Сочинение в жанре эссе,  не менее 150 слов</vt:lpstr>
      <vt:lpstr>О вступлении. Как начать сочинение?</vt:lpstr>
      <vt:lpstr>Слайд 16</vt:lpstr>
      <vt:lpstr>Слайд 17</vt:lpstr>
      <vt:lpstr>Домашнее  задание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Задание 1. Информационная обработка  письменных текстов  различных стилей и жанров</dc:title>
  <dc:creator>Андрей</dc:creator>
  <cp:lastModifiedBy>user</cp:lastModifiedBy>
  <cp:revision>54</cp:revision>
  <dcterms:created xsi:type="dcterms:W3CDTF">2014-09-09T18:02:05Z</dcterms:created>
  <dcterms:modified xsi:type="dcterms:W3CDTF">2021-03-29T15:13:42Z</dcterms:modified>
</cp:coreProperties>
</file>