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79" r:id="rId4"/>
    <p:sldId id="280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0C0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9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73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77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1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08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69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214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23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70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9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024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Мои рисунки\ЕГЭ, ГИА\ege.j2p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404665"/>
            <a:ext cx="9023176" cy="319578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ЕГЭ 2021</a:t>
            </a:r>
            <a: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2. </a:t>
            </a:r>
            <a:b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1383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Написание сочинения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Проблема текста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357826"/>
            <a:ext cx="871543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3900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229600" cy="2295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71744"/>
            <a:ext cx="8429684" cy="372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7256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28670"/>
            <a:ext cx="8229600" cy="386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Д/З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1"/>
            <a:ext cx="82296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00438"/>
            <a:ext cx="8215370" cy="288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6314" y="1428736"/>
            <a:ext cx="4186238" cy="5072098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досуг</a:t>
            </a:r>
          </a:p>
          <a:p>
            <a:r>
              <a:rPr lang="ru-RU" sz="2400" dirty="0" smtClean="0"/>
              <a:t>еретик</a:t>
            </a:r>
          </a:p>
          <a:p>
            <a:r>
              <a:rPr lang="ru-RU" sz="2400" dirty="0" smtClean="0"/>
              <a:t>жалюзи</a:t>
            </a:r>
            <a:endParaRPr lang="ru-RU" sz="2400" i="1" dirty="0" smtClean="0"/>
          </a:p>
          <a:p>
            <a:r>
              <a:rPr lang="ru-RU" sz="2400" dirty="0" smtClean="0"/>
              <a:t>значимость, </a:t>
            </a:r>
            <a:r>
              <a:rPr lang="ru-RU" sz="2400" i="1" dirty="0" smtClean="0"/>
              <a:t> значимый</a:t>
            </a:r>
          </a:p>
          <a:p>
            <a:r>
              <a:rPr lang="ru-RU" sz="2400" dirty="0" smtClean="0"/>
              <a:t>иксы</a:t>
            </a:r>
          </a:p>
          <a:p>
            <a:r>
              <a:rPr lang="ru-RU" sz="2400" dirty="0" smtClean="0"/>
              <a:t>каталог,  диалог,</a:t>
            </a:r>
          </a:p>
          <a:p>
            <a:r>
              <a:rPr lang="ru-RU" sz="2400" dirty="0" smtClean="0"/>
              <a:t>монолог, некролог </a:t>
            </a:r>
          </a:p>
          <a:p>
            <a:r>
              <a:rPr lang="ru-RU" sz="2400" dirty="0" smtClean="0"/>
              <a:t>квартал</a:t>
            </a:r>
          </a:p>
          <a:p>
            <a:r>
              <a:rPr lang="ru-RU" sz="2400" dirty="0" smtClean="0"/>
              <a:t>километр, сантиметр, дециметр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Задание 4. Орфоэпия. 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Повторяем произношение существительных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609600" y="1357298"/>
            <a:ext cx="4186238" cy="52864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аэропорты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банты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бороду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бухгалтеров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вероисповедание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гражданство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дефис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дешевизна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диспансер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договоренность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документ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214290"/>
            <a:ext cx="43577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корысть</a:t>
            </a:r>
          </a:p>
          <a:p>
            <a:r>
              <a:rPr lang="ru-RU" dirty="0" smtClean="0"/>
              <a:t>краны</a:t>
            </a:r>
            <a:endParaRPr lang="ru-RU" i="1" dirty="0" smtClean="0"/>
          </a:p>
          <a:p>
            <a:r>
              <a:rPr lang="ru-RU" dirty="0" smtClean="0"/>
              <a:t>кремень, кремня</a:t>
            </a:r>
            <a:endParaRPr lang="ru-RU" i="1" dirty="0" smtClean="0"/>
          </a:p>
          <a:p>
            <a:r>
              <a:rPr lang="ru-RU" dirty="0" smtClean="0"/>
              <a:t>лекторы, лекторов</a:t>
            </a:r>
            <a:endParaRPr lang="ru-RU" i="1" dirty="0" smtClean="0"/>
          </a:p>
          <a:p>
            <a:r>
              <a:rPr lang="ru-RU" dirty="0" smtClean="0"/>
              <a:t>лыжня</a:t>
            </a:r>
          </a:p>
          <a:p>
            <a:r>
              <a:rPr lang="ru-RU" dirty="0" smtClean="0"/>
              <a:t>местностей,  почестей, челюстей…, новостей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214555"/>
            <a:ext cx="34290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мусоропровод, газопровод, нефтепровод, водопровод</a:t>
            </a:r>
          </a:p>
          <a:p>
            <a:r>
              <a:rPr lang="ru-RU" dirty="0" smtClean="0"/>
              <a:t>намерение</a:t>
            </a:r>
          </a:p>
          <a:p>
            <a:r>
              <a:rPr lang="ru-RU" dirty="0" smtClean="0"/>
              <a:t>нарост</a:t>
            </a:r>
          </a:p>
          <a:p>
            <a:r>
              <a:rPr lang="ru-RU" dirty="0" smtClean="0"/>
              <a:t>недруг</a:t>
            </a:r>
          </a:p>
          <a:p>
            <a:r>
              <a:rPr lang="ru-RU" dirty="0" smtClean="0"/>
              <a:t>недуг</a:t>
            </a:r>
          </a:p>
          <a:p>
            <a:r>
              <a:rPr lang="ru-RU" dirty="0" smtClean="0"/>
              <a:t>некролог, каталог</a:t>
            </a:r>
          </a:p>
          <a:p>
            <a:r>
              <a:rPr lang="ru-RU" dirty="0" smtClean="0"/>
              <a:t>ненависть</a:t>
            </a:r>
          </a:p>
          <a:p>
            <a:r>
              <a:rPr lang="ru-RU" dirty="0" smtClean="0"/>
              <a:t>отрочество</a:t>
            </a:r>
            <a:endParaRPr lang="ru-RU" b="1" i="1" dirty="0" smtClean="0"/>
          </a:p>
          <a:p>
            <a:r>
              <a:rPr lang="ru-RU" dirty="0" smtClean="0"/>
              <a:t>партер</a:t>
            </a:r>
            <a:endParaRPr lang="ru-RU" i="1" dirty="0" smtClean="0"/>
          </a:p>
          <a:p>
            <a:r>
              <a:rPr lang="ru-RU" dirty="0" smtClean="0"/>
              <a:t>портфель</a:t>
            </a:r>
          </a:p>
          <a:p>
            <a:r>
              <a:rPr lang="ru-RU" dirty="0" smtClean="0"/>
              <a:t>поручни</a:t>
            </a:r>
          </a:p>
          <a:p>
            <a:r>
              <a:rPr lang="ru-RU" dirty="0" smtClean="0"/>
              <a:t>приданое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786455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призыв,  позыв,</a:t>
            </a:r>
          </a:p>
          <a:p>
            <a:r>
              <a:rPr lang="ru-RU" dirty="0" smtClean="0"/>
              <a:t>отзыв (посла), созыв,  отзыв (на публикацию, свекла</a:t>
            </a:r>
          </a:p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285728"/>
            <a:ext cx="4357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сироты</a:t>
            </a:r>
            <a:endParaRPr lang="ru-RU" i="1" dirty="0" smtClean="0"/>
          </a:p>
          <a:p>
            <a:r>
              <a:rPr lang="ru-RU" dirty="0" smtClean="0"/>
              <a:t>средства</a:t>
            </a:r>
            <a:endParaRPr lang="ru-RU" b="1" i="1" dirty="0" smtClean="0"/>
          </a:p>
          <a:p>
            <a:r>
              <a:rPr lang="ru-RU" dirty="0" smtClean="0"/>
              <a:t>статуя</a:t>
            </a:r>
          </a:p>
          <a:p>
            <a:r>
              <a:rPr lang="ru-RU" dirty="0" smtClean="0"/>
              <a:t>столяр, маляр, дояр, школяр…</a:t>
            </a:r>
          </a:p>
          <a:p>
            <a:r>
              <a:rPr lang="ru-RU" dirty="0" smtClean="0"/>
              <a:t>таможня</a:t>
            </a:r>
          </a:p>
          <a:p>
            <a:r>
              <a:rPr lang="ru-RU" dirty="0" smtClean="0"/>
              <a:t>торты, тортов</a:t>
            </a:r>
          </a:p>
          <a:p>
            <a:r>
              <a:rPr lang="ru-RU" dirty="0" smtClean="0"/>
              <a:t>цемент</a:t>
            </a:r>
          </a:p>
          <a:p>
            <a:r>
              <a:rPr lang="ru-RU" dirty="0" smtClean="0"/>
              <a:t>центнер</a:t>
            </a:r>
          </a:p>
          <a:p>
            <a:r>
              <a:rPr lang="ru-RU" dirty="0" smtClean="0"/>
              <a:t>цепочка</a:t>
            </a:r>
          </a:p>
          <a:p>
            <a:r>
              <a:rPr lang="ru-RU" dirty="0" smtClean="0"/>
              <a:t>шарфы,  банты</a:t>
            </a:r>
          </a:p>
          <a:p>
            <a:r>
              <a:rPr lang="ru-RU" dirty="0" smtClean="0"/>
              <a:t>шофер,  киоскер, контролер…</a:t>
            </a:r>
          </a:p>
          <a:p>
            <a:r>
              <a:rPr lang="ru-RU" dirty="0" smtClean="0"/>
              <a:t>эксперт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 полных форм имён прилагательных возможно только неподвижное ударение на основе или на окончании.</a:t>
            </a:r>
          </a:p>
          <a:p>
            <a:r>
              <a:rPr lang="ru-RU" sz="2000" dirty="0" smtClean="0"/>
              <a:t>Малоупотребительные и книжные слова чаще имеют ударение на основе, а частотные, стилистически нейтральные или сниженные — на окончании.</a:t>
            </a:r>
          </a:p>
          <a:p>
            <a:r>
              <a:rPr lang="ru-RU" sz="2000" dirty="0" smtClean="0"/>
              <a:t>Затруднения чаще всего в кратких формах прилагательных. Между тем есть довольно последовательная норма, согласно которой </a:t>
            </a:r>
            <a:r>
              <a:rPr lang="ru-RU" sz="2000" b="1" dirty="0" smtClean="0"/>
              <a:t>ударный слог полной формы ряда употребительных прилагательных остаётся ударным и в краткой форме</a:t>
            </a:r>
            <a:r>
              <a:rPr lang="ru-RU" sz="2000" dirty="0" smtClean="0"/>
              <a:t>: </a:t>
            </a:r>
            <a:r>
              <a:rPr lang="ru-RU" sz="2000" dirty="0" err="1" smtClean="0"/>
              <a:t>красИвый</a:t>
            </a:r>
            <a:r>
              <a:rPr lang="ru-RU" sz="2000" dirty="0" smtClean="0"/>
              <a:t> — </a:t>
            </a:r>
            <a:r>
              <a:rPr lang="ru-RU" sz="2000" dirty="0" err="1" smtClean="0"/>
              <a:t>красИв</a:t>
            </a:r>
            <a:r>
              <a:rPr lang="ru-RU" sz="2000" dirty="0" smtClean="0"/>
              <a:t> — </a:t>
            </a:r>
            <a:r>
              <a:rPr lang="ru-RU" sz="2000" dirty="0" err="1" smtClean="0"/>
              <a:t>красИва</a:t>
            </a:r>
            <a:r>
              <a:rPr lang="ru-RU" sz="2000" dirty="0" smtClean="0"/>
              <a:t> — </a:t>
            </a:r>
            <a:r>
              <a:rPr lang="ru-RU" sz="2000" dirty="0" err="1" smtClean="0"/>
              <a:t>красИво</a:t>
            </a:r>
            <a:r>
              <a:rPr lang="ru-RU" sz="2000" dirty="0" smtClean="0"/>
              <a:t> — </a:t>
            </a:r>
            <a:r>
              <a:rPr lang="ru-RU" sz="2000" dirty="0" err="1" smtClean="0"/>
              <a:t>красИвы</a:t>
            </a:r>
            <a:r>
              <a:rPr lang="ru-RU" sz="2000" dirty="0" smtClean="0"/>
              <a:t>; </a:t>
            </a:r>
            <a:r>
              <a:rPr lang="ru-RU" sz="2000" dirty="0" err="1" smtClean="0"/>
              <a:t>немЫслимый</a:t>
            </a:r>
            <a:r>
              <a:rPr lang="ru-RU" sz="2000" dirty="0" smtClean="0"/>
              <a:t> — </a:t>
            </a:r>
            <a:r>
              <a:rPr lang="ru-RU" sz="2000" dirty="0" err="1" smtClean="0"/>
              <a:t>немЫслим</a:t>
            </a:r>
            <a:r>
              <a:rPr lang="ru-RU" sz="2000" dirty="0" smtClean="0"/>
              <a:t> —</a:t>
            </a:r>
            <a:r>
              <a:rPr lang="ru-RU" sz="2000" dirty="0" err="1" smtClean="0"/>
              <a:t>немЫслима</a:t>
            </a:r>
            <a:r>
              <a:rPr lang="ru-RU" sz="2000" dirty="0" smtClean="0"/>
              <a:t> — </a:t>
            </a:r>
            <a:r>
              <a:rPr lang="ru-RU" sz="2000" dirty="0" err="1" smtClean="0"/>
              <a:t>немЫслимо</a:t>
            </a:r>
            <a:r>
              <a:rPr lang="ru-RU" sz="2000" dirty="0" smtClean="0"/>
              <a:t> — </a:t>
            </a:r>
            <a:r>
              <a:rPr lang="ru-RU" sz="2000" dirty="0" err="1" smtClean="0"/>
              <a:t>немЫслимы</a:t>
            </a:r>
            <a:r>
              <a:rPr lang="ru-RU" sz="2000" dirty="0" smtClean="0"/>
              <a:t> и т. п.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Орфоэпия.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Ударение в именах прилагательных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Количество прилагательных с подвижным ударением в русском языке невелико, но они часто используются в речи.</a:t>
            </a:r>
          </a:p>
          <a:p>
            <a:r>
              <a:rPr lang="ru-RU" b="1" dirty="0" smtClean="0"/>
              <a:t>Ударение </a:t>
            </a:r>
            <a:r>
              <a:rPr lang="ru-RU" dirty="0" smtClean="0"/>
              <a:t>нередко падает </a:t>
            </a:r>
            <a:r>
              <a:rPr lang="ru-RU" b="1" dirty="0" smtClean="0"/>
              <a:t>на основу </a:t>
            </a:r>
            <a:r>
              <a:rPr lang="ru-RU" dirty="0" smtClean="0"/>
              <a:t>в форме </a:t>
            </a:r>
            <a:r>
              <a:rPr lang="ru-RU" b="1" dirty="0" smtClean="0"/>
              <a:t>множественного числа</a:t>
            </a:r>
            <a:r>
              <a:rPr lang="ru-RU" dirty="0" smtClean="0"/>
              <a:t>, а также в единственном числе </a:t>
            </a:r>
            <a:r>
              <a:rPr lang="ru-RU" b="1" dirty="0" smtClean="0"/>
              <a:t>в мужском и среднем роде </a:t>
            </a:r>
            <a:r>
              <a:rPr lang="ru-RU" dirty="0" smtClean="0"/>
              <a:t>и </a:t>
            </a:r>
            <a:r>
              <a:rPr lang="ru-RU" b="1" dirty="0" smtClean="0"/>
              <a:t>на окончание в форме женского рода</a:t>
            </a:r>
            <a:r>
              <a:rPr lang="ru-RU" dirty="0" smtClean="0"/>
              <a:t>: </a:t>
            </a:r>
            <a:r>
              <a:rPr lang="ru-RU" dirty="0" err="1" smtClean="0"/>
              <a:t>прАвый</a:t>
            </a:r>
            <a:r>
              <a:rPr lang="ru-RU" dirty="0" smtClean="0"/>
              <a:t> — прав —</a:t>
            </a:r>
            <a:r>
              <a:rPr lang="ru-RU" dirty="0" err="1" smtClean="0"/>
              <a:t>прАво</a:t>
            </a:r>
            <a:r>
              <a:rPr lang="ru-RU" dirty="0" smtClean="0"/>
              <a:t> — </a:t>
            </a:r>
            <a:r>
              <a:rPr lang="ru-RU" dirty="0" err="1" smtClean="0"/>
              <a:t>прАвы</a:t>
            </a:r>
            <a:r>
              <a:rPr lang="ru-RU" dirty="0" smtClean="0"/>
              <a:t> — </a:t>
            </a:r>
            <a:r>
              <a:rPr lang="ru-RU" dirty="0" err="1" smtClean="0"/>
              <a:t>правА</a:t>
            </a:r>
            <a:r>
              <a:rPr lang="ru-RU" dirty="0" smtClean="0"/>
              <a:t>; </a:t>
            </a:r>
            <a:r>
              <a:rPr lang="ru-RU" dirty="0" err="1" smtClean="0"/>
              <a:t>сЕрый</a:t>
            </a:r>
            <a:r>
              <a:rPr lang="ru-RU" dirty="0" smtClean="0"/>
              <a:t> — сер — </a:t>
            </a:r>
            <a:r>
              <a:rPr lang="ru-RU" dirty="0" err="1" smtClean="0"/>
              <a:t>сЕро</a:t>
            </a:r>
            <a:r>
              <a:rPr lang="ru-RU" dirty="0" smtClean="0"/>
              <a:t> — </a:t>
            </a:r>
            <a:r>
              <a:rPr lang="ru-RU" dirty="0" err="1" smtClean="0"/>
              <a:t>сЕры</a:t>
            </a:r>
            <a:r>
              <a:rPr lang="ru-RU" dirty="0" smtClean="0"/>
              <a:t> — </a:t>
            </a:r>
            <a:r>
              <a:rPr lang="ru-RU" dirty="0" err="1" smtClean="0"/>
              <a:t>серА</a:t>
            </a:r>
            <a:r>
              <a:rPr lang="ru-RU" dirty="0" smtClean="0"/>
              <a:t>; </a:t>
            </a:r>
            <a:r>
              <a:rPr lang="ru-RU" dirty="0" err="1" smtClean="0"/>
              <a:t>стрОйный</a:t>
            </a:r>
            <a:r>
              <a:rPr lang="ru-RU" dirty="0" smtClean="0"/>
              <a:t> — </a:t>
            </a:r>
            <a:r>
              <a:rPr lang="ru-RU" dirty="0" err="1" smtClean="0"/>
              <a:t>стрОен</a:t>
            </a:r>
            <a:r>
              <a:rPr lang="ru-RU" dirty="0" smtClean="0"/>
              <a:t> —</a:t>
            </a:r>
            <a:r>
              <a:rPr lang="ru-RU" dirty="0" err="1" smtClean="0"/>
              <a:t>стрОйно</a:t>
            </a:r>
            <a:r>
              <a:rPr lang="ru-RU" dirty="0" smtClean="0"/>
              <a:t> — </a:t>
            </a:r>
            <a:r>
              <a:rPr lang="ru-RU" dirty="0" err="1" smtClean="0"/>
              <a:t>стрОйны</a:t>
            </a:r>
            <a:r>
              <a:rPr lang="ru-RU" dirty="0" smtClean="0"/>
              <a:t> — </a:t>
            </a:r>
            <a:r>
              <a:rPr lang="ru-RU" dirty="0" err="1" smtClean="0"/>
              <a:t>стройнА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Подобные прилагательные, как правило, имеют односложные основы без суффиксов либо с простейшими суффиксами (-к-, -</a:t>
            </a:r>
            <a:r>
              <a:rPr lang="ru-RU" dirty="0" err="1" smtClean="0"/>
              <a:t>н</a:t>
            </a:r>
            <a:r>
              <a:rPr lang="ru-RU" dirty="0" smtClean="0"/>
              <a:t>-). Однако так или иначе возникает необходимость обращения к орфоэпическому словарю, так как ряд слов «выбивается» из указанной нормы.</a:t>
            </a:r>
          </a:p>
          <a:p>
            <a:r>
              <a:rPr lang="ru-RU" dirty="0" smtClean="0"/>
              <a:t>Можно, например, говорить: </a:t>
            </a:r>
            <a:r>
              <a:rPr lang="ru-RU" dirty="0" err="1" smtClean="0"/>
              <a:t>длИнны</a:t>
            </a:r>
            <a:r>
              <a:rPr lang="ru-RU" dirty="0" smtClean="0"/>
              <a:t> и </a:t>
            </a:r>
            <a:r>
              <a:rPr lang="ru-RU" dirty="0" err="1" smtClean="0"/>
              <a:t>длиннЫ</a:t>
            </a:r>
            <a:r>
              <a:rPr lang="ru-RU" dirty="0" smtClean="0"/>
              <a:t>, </a:t>
            </a:r>
            <a:r>
              <a:rPr lang="ru-RU" dirty="0" err="1" smtClean="0"/>
              <a:t>свЕжи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свежИ</a:t>
            </a:r>
            <a:r>
              <a:rPr lang="ru-RU" dirty="0" smtClean="0"/>
              <a:t>, </a:t>
            </a:r>
            <a:r>
              <a:rPr lang="ru-RU" dirty="0" err="1" smtClean="0"/>
              <a:t>пОлны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полнЫ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т. 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Произношение прилагательных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 сравнительной степени</a:t>
            </a:r>
          </a:p>
          <a:p>
            <a:r>
              <a:rPr lang="ru-RU" dirty="0" smtClean="0"/>
              <a:t>Существует  норма: если ударение в краткой форме женского рода падает на окончание, то в сравнительной степени оно будет на суффиксе -ее: </a:t>
            </a:r>
            <a:r>
              <a:rPr lang="ru-RU" dirty="0" err="1" smtClean="0"/>
              <a:t>сильнА</a:t>
            </a:r>
            <a:r>
              <a:rPr lang="ru-RU" dirty="0" smtClean="0"/>
              <a:t> — </a:t>
            </a:r>
            <a:r>
              <a:rPr lang="ru-RU" dirty="0" err="1" smtClean="0"/>
              <a:t>сильнЕе</a:t>
            </a:r>
            <a:r>
              <a:rPr lang="ru-RU" dirty="0" smtClean="0"/>
              <a:t>, </a:t>
            </a:r>
            <a:r>
              <a:rPr lang="ru-RU" dirty="0" err="1" smtClean="0"/>
              <a:t>больнА</a:t>
            </a:r>
            <a:r>
              <a:rPr lang="ru-RU" dirty="0" smtClean="0"/>
              <a:t> — </a:t>
            </a:r>
            <a:r>
              <a:rPr lang="ru-RU" dirty="0" err="1" smtClean="0"/>
              <a:t>больнЕе</a:t>
            </a:r>
            <a:r>
              <a:rPr lang="ru-RU" dirty="0" smtClean="0"/>
              <a:t>, </a:t>
            </a:r>
            <a:r>
              <a:rPr lang="ru-RU" dirty="0" err="1" smtClean="0"/>
              <a:t>живА</a:t>
            </a:r>
            <a:r>
              <a:rPr lang="ru-RU" dirty="0" smtClean="0"/>
              <a:t> — </a:t>
            </a:r>
            <a:r>
              <a:rPr lang="ru-RU" dirty="0" err="1" smtClean="0"/>
              <a:t>живЕе</a:t>
            </a:r>
            <a:r>
              <a:rPr lang="ru-RU" dirty="0" smtClean="0"/>
              <a:t>, </a:t>
            </a:r>
            <a:r>
              <a:rPr lang="ru-RU" dirty="0" err="1" smtClean="0"/>
              <a:t>стройнА</a:t>
            </a:r>
            <a:r>
              <a:rPr lang="ru-RU" dirty="0" smtClean="0"/>
              <a:t> — </a:t>
            </a:r>
            <a:r>
              <a:rPr lang="ru-RU" dirty="0" err="1" smtClean="0"/>
              <a:t>стройнЕе</a:t>
            </a:r>
            <a:r>
              <a:rPr lang="ru-RU" dirty="0" smtClean="0"/>
              <a:t>, </a:t>
            </a:r>
            <a:r>
              <a:rPr lang="ru-RU" dirty="0" err="1" smtClean="0"/>
              <a:t>правА</a:t>
            </a:r>
            <a:r>
              <a:rPr lang="ru-RU" dirty="0" smtClean="0"/>
              <a:t> — </a:t>
            </a:r>
            <a:r>
              <a:rPr lang="ru-RU" dirty="0" err="1" smtClean="0"/>
              <a:t>правЕе</a:t>
            </a:r>
            <a:r>
              <a:rPr lang="ru-RU" dirty="0" smtClean="0"/>
              <a:t>; если же ударение в женском роде стоит на основе, то в сравнительной степени оно и сохраняется на основе: </a:t>
            </a:r>
            <a:r>
              <a:rPr lang="ru-RU" dirty="0" err="1" smtClean="0"/>
              <a:t>красИва</a:t>
            </a:r>
            <a:r>
              <a:rPr lang="ru-RU" dirty="0" smtClean="0"/>
              <a:t> — </a:t>
            </a:r>
            <a:r>
              <a:rPr lang="ru-RU" dirty="0" err="1" smtClean="0"/>
              <a:t>красИвее,печАльна</a:t>
            </a:r>
            <a:r>
              <a:rPr lang="ru-RU" dirty="0" smtClean="0"/>
              <a:t> — </a:t>
            </a:r>
            <a:r>
              <a:rPr lang="ru-RU" dirty="0" err="1" smtClean="0"/>
              <a:t>печАльнее</a:t>
            </a:r>
            <a:r>
              <a:rPr lang="ru-RU" dirty="0" smtClean="0"/>
              <a:t>, </a:t>
            </a:r>
            <a:r>
              <a:rPr lang="ru-RU" dirty="0" err="1" smtClean="0"/>
              <a:t>протИвна</a:t>
            </a:r>
            <a:r>
              <a:rPr lang="ru-RU" dirty="0" smtClean="0"/>
              <a:t> — </a:t>
            </a:r>
            <a:r>
              <a:rPr lang="ru-RU" dirty="0" err="1" smtClean="0"/>
              <a:t>протИвнее</a:t>
            </a:r>
            <a:r>
              <a:rPr lang="ru-RU" dirty="0" smtClean="0"/>
              <a:t>. То же касается и формы превосходной степени.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вернА</a:t>
            </a:r>
            <a:r>
              <a:rPr lang="ru-RU" dirty="0" smtClean="0"/>
              <a:t>, </a:t>
            </a:r>
            <a:r>
              <a:rPr lang="ru-RU" i="1" dirty="0" smtClean="0"/>
              <a:t>краткое </a:t>
            </a:r>
            <a:r>
              <a:rPr lang="ru-RU" i="1" dirty="0" err="1" smtClean="0"/>
              <a:t>прилаг</a:t>
            </a:r>
            <a:r>
              <a:rPr lang="ru-RU" i="1" dirty="0" smtClean="0"/>
              <a:t>. ж.р.</a:t>
            </a:r>
          </a:p>
          <a:p>
            <a:r>
              <a:rPr lang="ru-RU" dirty="0" err="1" smtClean="0"/>
              <a:t>знАчимый</a:t>
            </a:r>
            <a:endParaRPr lang="ru-RU" dirty="0" smtClean="0"/>
          </a:p>
          <a:p>
            <a:r>
              <a:rPr lang="ru-RU" dirty="0" err="1" smtClean="0"/>
              <a:t>красИвее</a:t>
            </a:r>
            <a:r>
              <a:rPr lang="ru-RU" dirty="0" smtClean="0"/>
              <a:t>, </a:t>
            </a:r>
            <a:r>
              <a:rPr lang="ru-RU" i="1" dirty="0" smtClean="0"/>
              <a:t>прил.и нареч. в сравн.ст.</a:t>
            </a:r>
          </a:p>
          <a:p>
            <a:r>
              <a:rPr lang="ru-RU" dirty="0" err="1" smtClean="0"/>
              <a:t>красИвейший</a:t>
            </a:r>
            <a:r>
              <a:rPr lang="ru-RU" dirty="0" smtClean="0"/>
              <a:t>, </a:t>
            </a:r>
            <a:r>
              <a:rPr lang="ru-RU" i="1" dirty="0" smtClean="0"/>
              <a:t>превосх.ст.</a:t>
            </a:r>
          </a:p>
          <a:p>
            <a:r>
              <a:rPr lang="ru-RU" dirty="0" err="1" smtClean="0"/>
              <a:t>кУхонный</a:t>
            </a:r>
            <a:endParaRPr lang="ru-RU" dirty="0" smtClean="0"/>
          </a:p>
          <a:p>
            <a:r>
              <a:rPr lang="ru-RU" dirty="0" err="1" smtClean="0"/>
              <a:t>ловкА</a:t>
            </a:r>
            <a:r>
              <a:rPr lang="ru-RU" dirty="0" smtClean="0"/>
              <a:t>, </a:t>
            </a:r>
            <a:r>
              <a:rPr lang="ru-RU" i="1" dirty="0" smtClean="0"/>
              <a:t>краткое </a:t>
            </a:r>
            <a:r>
              <a:rPr lang="ru-RU" i="1" dirty="0" err="1" smtClean="0"/>
              <a:t>прилаг</a:t>
            </a:r>
            <a:r>
              <a:rPr lang="ru-RU" i="1" dirty="0" smtClean="0"/>
              <a:t>. ж.р.</a:t>
            </a:r>
          </a:p>
          <a:p>
            <a:r>
              <a:rPr lang="ru-RU" dirty="0" err="1" smtClean="0"/>
              <a:t>мозаИчный</a:t>
            </a:r>
            <a:endParaRPr lang="ru-RU" dirty="0" smtClean="0"/>
          </a:p>
          <a:p>
            <a:r>
              <a:rPr lang="ru-RU" dirty="0" err="1" smtClean="0"/>
              <a:t>оптОвый</a:t>
            </a:r>
            <a:endParaRPr lang="ru-RU" dirty="0" smtClean="0"/>
          </a:p>
          <a:p>
            <a:r>
              <a:rPr lang="ru-RU" dirty="0" err="1" smtClean="0"/>
              <a:t>прозорлИва</a:t>
            </a:r>
            <a:r>
              <a:rPr lang="ru-RU" dirty="0" smtClean="0"/>
              <a:t>, </a:t>
            </a:r>
            <a:r>
              <a:rPr lang="ru-RU" i="1" dirty="0" smtClean="0"/>
              <a:t>краткое </a:t>
            </a:r>
            <a:r>
              <a:rPr lang="ru-RU" i="1" dirty="0" err="1" smtClean="0"/>
              <a:t>прилаг</a:t>
            </a:r>
            <a:r>
              <a:rPr lang="ru-RU" i="1" dirty="0" smtClean="0"/>
              <a:t>. ж.р., в одном ряду со словами </a:t>
            </a:r>
            <a:r>
              <a:rPr lang="ru-RU" i="1" dirty="0" err="1" smtClean="0"/>
              <a:t>смазл</a:t>
            </a:r>
            <a:r>
              <a:rPr lang="ru-RU" b="1" i="1" dirty="0" err="1" smtClean="0"/>
              <a:t>Ива</a:t>
            </a:r>
            <a:r>
              <a:rPr lang="ru-RU" b="1" i="1" dirty="0" smtClean="0"/>
              <a:t>, </a:t>
            </a:r>
            <a:r>
              <a:rPr lang="ru-RU" b="1" i="1" dirty="0" err="1" smtClean="0"/>
              <a:t>суетлИва</a:t>
            </a:r>
            <a:r>
              <a:rPr lang="ru-RU" b="1" i="1" dirty="0" smtClean="0"/>
              <a:t>, </a:t>
            </a:r>
            <a:r>
              <a:rPr lang="ru-RU" i="1" dirty="0" err="1" smtClean="0"/>
              <a:t>болтл</a:t>
            </a:r>
            <a:r>
              <a:rPr lang="ru-RU" b="1" i="1" dirty="0" err="1" smtClean="0"/>
              <a:t>Ива</a:t>
            </a:r>
            <a:r>
              <a:rPr lang="ru-RU" b="1" i="1" dirty="0" smtClean="0"/>
              <a:t>..., но: </a:t>
            </a:r>
            <a:r>
              <a:rPr lang="ru-RU" b="1" i="1" dirty="0" err="1" smtClean="0"/>
              <a:t>прожОрлива</a:t>
            </a:r>
            <a:endParaRPr lang="ru-RU" b="1" i="1" dirty="0" smtClean="0"/>
          </a:p>
          <a:p>
            <a:r>
              <a:rPr lang="ru-RU" dirty="0" err="1" smtClean="0"/>
              <a:t>слИвовый</a:t>
            </a:r>
            <a:r>
              <a:rPr lang="ru-RU" dirty="0" smtClean="0"/>
              <a:t>, </a:t>
            </a:r>
            <a:r>
              <a:rPr lang="ru-RU" i="1" dirty="0" smtClean="0"/>
              <a:t>образовано от </a:t>
            </a:r>
            <a:r>
              <a:rPr lang="ru-RU" i="1" dirty="0" err="1" smtClean="0"/>
              <a:t>сл</a:t>
            </a:r>
            <a:r>
              <a:rPr lang="ru-RU" b="1" i="1" dirty="0" err="1" smtClean="0"/>
              <a:t>Ива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858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Имена прилагательные</a:t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endParaRPr lang="ru-RU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50112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8229600" cy="59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714488"/>
            <a:ext cx="7500990" cy="4900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0112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t="10927"/>
          <a:stretch>
            <a:fillRect/>
          </a:stretch>
        </p:blipFill>
        <p:spPr bwMode="auto">
          <a:xfrm>
            <a:off x="500034" y="4643446"/>
            <a:ext cx="800105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692</TotalTime>
  <Words>505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Бумажная</vt:lpstr>
      <vt:lpstr>   ЕГЭ 2021 ЧАСТЬ 2.  </vt:lpstr>
      <vt:lpstr>Задание 4. Орфоэпия.  Повторяем произношение существительных</vt:lpstr>
      <vt:lpstr>Слайд 3</vt:lpstr>
      <vt:lpstr>Орфоэпия. Ударение в именах прилагательных </vt:lpstr>
      <vt:lpstr>Слайд 5</vt:lpstr>
      <vt:lpstr>Слайд 6</vt:lpstr>
      <vt:lpstr>Имена прилагательные </vt:lpstr>
      <vt:lpstr>Слайд 8</vt:lpstr>
      <vt:lpstr>Слайд 9</vt:lpstr>
      <vt:lpstr>Слайд 10</vt:lpstr>
      <vt:lpstr>Слайд 11</vt:lpstr>
      <vt:lpstr>Слайд 12</vt:lpstr>
      <vt:lpstr>Д/З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 Информационная обработка  письменных текстов  различных стилей и жанров</dc:title>
  <dc:creator>Андрей</dc:creator>
  <cp:lastModifiedBy>user</cp:lastModifiedBy>
  <cp:revision>90</cp:revision>
  <dcterms:created xsi:type="dcterms:W3CDTF">2014-09-09T18:02:05Z</dcterms:created>
  <dcterms:modified xsi:type="dcterms:W3CDTF">2020-11-22T15:59:38Z</dcterms:modified>
</cp:coreProperties>
</file>