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303" r:id="rId4"/>
    <p:sldId id="324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1" r:id="rId14"/>
    <p:sldId id="322" r:id="rId15"/>
    <p:sldId id="32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98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32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707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143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084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124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69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14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31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07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05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24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Pictures\Мои рисунки\ЕГЭ, ГИА\ege.j2pg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39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504" y="404665"/>
            <a:ext cx="9023176" cy="3195786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ЕГЭ 2021</a:t>
            </a:r>
            <a: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ЧАСТЬ 2. </a:t>
            </a:r>
            <a:b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ysClr val="windowText" lastClr="0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400800" cy="21383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Написание сочинения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Комментарий к проблеме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Автор с возмущением, негодованием, нескрываемой тревогой, искренним недоумением говорит о том, что..</a:t>
            </a:r>
          </a:p>
          <a:p>
            <a:r>
              <a:rPr lang="ru-RU" dirty="0" smtClean="0"/>
              <a:t>Автора беспокоит тот факт, что..</a:t>
            </a:r>
          </a:p>
          <a:p>
            <a:r>
              <a:rPr lang="ru-RU" dirty="0" smtClean="0"/>
              <a:t>Автор осуждает, поражен, восхищается…</a:t>
            </a:r>
          </a:p>
          <a:p>
            <a:r>
              <a:rPr lang="ru-RU" dirty="0" smtClean="0"/>
              <a:t>Сравнивая отношения (кого? к чему?), писатель (публицист) делает неутешительный вывод о том, что…</a:t>
            </a:r>
          </a:p>
          <a:p>
            <a:r>
              <a:rPr lang="ru-RU" dirty="0" smtClean="0"/>
              <a:t>Публициста удивляет, почему его герой…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Клише, помогающие охарактеризовать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ЧУВСТВА И ЭМОЦИИ автора, вызванные теми или иными жизненными событиями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Свои рассуждения писатель 9публицист) завершает справедливым выводом о том, как важно</a:t>
            </a:r>
          </a:p>
          <a:p>
            <a:r>
              <a:rPr lang="ru-RU" dirty="0" smtClean="0"/>
              <a:t>Поэтому автор призывает читателей…</a:t>
            </a:r>
          </a:p>
          <a:p>
            <a:r>
              <a:rPr lang="ru-RU" dirty="0" smtClean="0"/>
              <a:t>Поэтому автор напоминает всем нам:…</a:t>
            </a:r>
          </a:p>
          <a:p>
            <a:r>
              <a:rPr lang="ru-RU" dirty="0" smtClean="0"/>
              <a:t>Знакомя читателей с противоположными точками зрения…автор предлагает каждому из нас задуматься над проблемой и самому решить Ю какие…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Клише, помогающие закончить второй абзац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28605"/>
            <a:ext cx="8229600" cy="532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Д/З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828680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857760"/>
            <a:ext cx="8286808" cy="176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357166"/>
            <a:ext cx="70723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42918"/>
            <a:ext cx="8229600" cy="450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верна</a:t>
            </a:r>
          </a:p>
          <a:p>
            <a:r>
              <a:rPr lang="ru-RU" sz="2000" dirty="0" smtClean="0"/>
              <a:t>значимый</a:t>
            </a:r>
          </a:p>
          <a:p>
            <a:r>
              <a:rPr lang="ru-RU" sz="2000" dirty="0" smtClean="0"/>
              <a:t>красивее</a:t>
            </a:r>
          </a:p>
          <a:p>
            <a:r>
              <a:rPr lang="ru-RU" sz="2000" dirty="0" smtClean="0"/>
              <a:t>красивейший</a:t>
            </a:r>
          </a:p>
          <a:p>
            <a:r>
              <a:rPr lang="ru-RU" sz="2000" dirty="0" smtClean="0"/>
              <a:t>кухонный</a:t>
            </a:r>
          </a:p>
          <a:p>
            <a:r>
              <a:rPr lang="ru-RU" sz="2000" dirty="0" smtClean="0"/>
              <a:t>ловка</a:t>
            </a:r>
          </a:p>
          <a:p>
            <a:r>
              <a:rPr lang="ru-RU" sz="2000" dirty="0" smtClean="0"/>
              <a:t>мозаичный</a:t>
            </a:r>
          </a:p>
          <a:p>
            <a:r>
              <a:rPr lang="ru-RU" sz="2000" dirty="0" smtClean="0"/>
              <a:t>оптовый</a:t>
            </a:r>
          </a:p>
          <a:p>
            <a:r>
              <a:rPr lang="ru-RU" sz="2000" dirty="0" smtClean="0"/>
              <a:t>прозорлива, смазлива, суетлива, болтлива, прожорлива</a:t>
            </a:r>
          </a:p>
          <a:p>
            <a:r>
              <a:rPr lang="ru-RU" sz="2000" dirty="0" smtClean="0"/>
              <a:t>сливовый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Орфоэпия.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Ударение в именах прилагательных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rgbClr val="FF0000"/>
                </a:solidFill>
              </a:rPr>
              <a:t>Вековой </a:t>
            </a:r>
            <a:r>
              <a:rPr lang="ru-RU" sz="1200" dirty="0" smtClean="0"/>
              <a:t>(живущий, существующий, продолжающийся века, очень долго, очень старый, древний)– </a:t>
            </a:r>
            <a:r>
              <a:rPr lang="ru-RU" sz="1200" dirty="0" smtClean="0">
                <a:solidFill>
                  <a:srgbClr val="FF0000"/>
                </a:solidFill>
              </a:rPr>
              <a:t>вечный</a:t>
            </a:r>
            <a:r>
              <a:rPr lang="ru-RU" sz="1200" dirty="0" smtClean="0"/>
              <a:t> (бесконечный по времени, не имеющий ни начала, ни конца, постоянный, неизменный)</a:t>
            </a:r>
            <a:endParaRPr lang="ru-RU" sz="1200" dirty="0" smtClean="0">
              <a:solidFill>
                <a:srgbClr val="FF0000"/>
              </a:solidFill>
            </a:endParaRPr>
          </a:p>
          <a:p>
            <a:r>
              <a:rPr lang="ru-RU" sz="1200" dirty="0" smtClean="0">
                <a:solidFill>
                  <a:srgbClr val="FF0000"/>
                </a:solidFill>
              </a:rPr>
              <a:t>Великий </a:t>
            </a:r>
            <a:r>
              <a:rPr lang="ru-RU" sz="1200" dirty="0" smtClean="0"/>
              <a:t>(тот, кто необычайно гениальный, очень большой, огромный по своим размерам, выделяющийся по своим размерам из ряда однородных,  обладающий какими-л. качествами в самой высокой степени (о человеке) </a:t>
            </a:r>
            <a:r>
              <a:rPr lang="ru-RU" sz="1200" dirty="0" smtClean="0">
                <a:solidFill>
                  <a:srgbClr val="FF0000"/>
                </a:solidFill>
              </a:rPr>
              <a:t>– величественный</a:t>
            </a:r>
            <a:r>
              <a:rPr lang="ru-RU" sz="1200" dirty="0" smtClean="0"/>
              <a:t>  (преисполненный торжественной красоты, величия,  преисполненный достоинства, благородства, выдающийся по своим достоинствам, по своей значимости.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Восполнить</a:t>
            </a:r>
            <a:r>
              <a:rPr lang="ru-RU" sz="1200" b="1" dirty="0" smtClean="0"/>
              <a:t> </a:t>
            </a:r>
            <a:r>
              <a:rPr lang="ru-RU" sz="1200" dirty="0" smtClean="0"/>
              <a:t>(пополнить что-л. утраченное, недостающее; возместить), </a:t>
            </a:r>
            <a:r>
              <a:rPr lang="ru-RU" sz="1200" b="1" dirty="0" smtClean="0">
                <a:solidFill>
                  <a:srgbClr val="FF0000"/>
                </a:solidFill>
              </a:rPr>
              <a:t>дополнить</a:t>
            </a:r>
            <a:r>
              <a:rPr lang="ru-RU" sz="1200" dirty="0" smtClean="0">
                <a:solidFill>
                  <a:srgbClr val="FF0000"/>
                </a:solidFill>
              </a:rPr>
              <a:t> </a:t>
            </a:r>
            <a:r>
              <a:rPr lang="ru-RU" sz="1200" dirty="0" smtClean="0"/>
              <a:t> (сделать более полным, добавляя что-л. к имеющемуся) - </a:t>
            </a:r>
            <a:r>
              <a:rPr lang="ru-RU" sz="1200" b="1" dirty="0" smtClean="0">
                <a:solidFill>
                  <a:srgbClr val="FF0000"/>
                </a:solidFill>
              </a:rPr>
              <a:t>пополнить</a:t>
            </a:r>
            <a:r>
              <a:rPr lang="ru-RU" sz="1200" dirty="0" smtClean="0"/>
              <a:t> (увеличить что-л. добавлением, прибавить недостающее- </a:t>
            </a:r>
            <a:r>
              <a:rPr lang="ru-RU" sz="1200" b="1" dirty="0" smtClean="0">
                <a:solidFill>
                  <a:srgbClr val="FF0000"/>
                </a:solidFill>
              </a:rPr>
              <a:t>заполнить </a:t>
            </a:r>
            <a:r>
              <a:rPr lang="ru-RU" sz="1200" b="1" dirty="0" smtClean="0">
                <a:solidFill>
                  <a:srgbClr val="000000"/>
                </a:solidFill>
              </a:rPr>
              <a:t>(з</a:t>
            </a:r>
            <a:r>
              <a:rPr lang="ru-RU" sz="1200" dirty="0" smtClean="0">
                <a:solidFill>
                  <a:srgbClr val="000000"/>
                </a:solidFill>
              </a:rPr>
              <a:t>анять </a:t>
            </a:r>
            <a:r>
              <a:rPr lang="ru-RU" sz="1200" dirty="0" smtClean="0"/>
              <a:t>целиком; наполнить,  Распространяясь, занять полностью какое-л. пространство. в) перен. Завладеть чьими-л. помыслами, поглотить чье-л. Внимание)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Враждебный – вражеский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Выбирать – избирать; выбирая – избирая</a:t>
            </a:r>
            <a:r>
              <a:rPr lang="ru-RU" sz="1200" b="1" dirty="0" smtClean="0"/>
              <a:t> Выбрать</a:t>
            </a:r>
            <a:r>
              <a:rPr lang="ru-RU" sz="1200" dirty="0" smtClean="0"/>
              <a:t> – 1) Отобрать по какому-л. признаку, отдать предпочтение кому-л., чему-л. 2) Голосованием избрать кого-л. для выполнения каких-л. обязанностей. 3) разговорный Извлечь </a:t>
            </a:r>
            <a:r>
              <a:rPr lang="ru-RU" sz="1200" dirty="0" err="1" smtClean="0"/>
              <a:t>откуда-л</a:t>
            </a:r>
            <a:r>
              <a:rPr lang="ru-RU" sz="1200" dirty="0" smtClean="0"/>
              <a:t>. все, без остатка или какую-л. часть. 4) перен. Найти свободное время или удобный момент для осуществления чего- л., для занятий чем-л. </a:t>
            </a:r>
            <a:r>
              <a:rPr lang="ru-RU" sz="1200" b="1" dirty="0" smtClean="0"/>
              <a:t>Избрать</a:t>
            </a:r>
            <a:r>
              <a:rPr lang="ru-RU" sz="1200" dirty="0" smtClean="0"/>
              <a:t> 1) Произвести выборы какого-л. лица. 2) Выбрать, отдавая предпочтение кому-л., чему-л.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Выгода – выгодность</a:t>
            </a:r>
            <a:r>
              <a:rPr lang="ru-RU" sz="1200" b="1" dirty="0" smtClean="0"/>
              <a:t> Выгода –</a:t>
            </a:r>
            <a:r>
              <a:rPr lang="ru-RU" sz="1200" dirty="0" smtClean="0"/>
              <a:t> 1) Прибыль, доход, извлекаемые из чего-л. 2) а) Польза, прок, личный интерес. б) Преимущество одного перед другим</a:t>
            </a:r>
            <a:r>
              <a:rPr lang="ru-RU" sz="1200" b="1" dirty="0" smtClean="0"/>
              <a:t>.  Выгодность</a:t>
            </a:r>
            <a:r>
              <a:rPr lang="ru-RU" sz="1200" dirty="0" smtClean="0"/>
              <a:t> - </a:t>
            </a:r>
            <a:r>
              <a:rPr lang="ru-RU" sz="1200" dirty="0" err="1" smtClean="0"/>
              <a:t>отвлеч</a:t>
            </a:r>
            <a:r>
              <a:rPr lang="ru-RU" sz="1200" dirty="0" smtClean="0"/>
              <a:t>. сущ. к выгодный. </a:t>
            </a:r>
            <a:r>
              <a:rPr lang="ru-RU" sz="1200" i="1" dirty="0" smtClean="0"/>
              <a:t>Выгодность дела, предприятия.</a:t>
            </a:r>
            <a:r>
              <a:rPr lang="ru-RU" sz="1200" dirty="0" smtClean="0"/>
              <a:t>  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Выдача – отдача – передача – раздача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Выплата – оплата – плата – уплата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Выплатить – заплатить – оплатить – отплатить – уплатить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Вырастить – нарастить – отрастить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Выращивание – наращивание – отращивание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Высокий – </a:t>
            </a:r>
            <a:r>
              <a:rPr lang="ru-RU" sz="1200" dirty="0" err="1">
                <a:solidFill>
                  <a:srgbClr val="FF0000"/>
                </a:solidFill>
              </a:rPr>
              <a:t>высотныйПростирающийся</a:t>
            </a:r>
            <a:r>
              <a:rPr lang="ru-RU" sz="1200" dirty="0">
                <a:solidFill>
                  <a:srgbClr val="FF0000"/>
                </a:solidFill>
              </a:rPr>
              <a:t> выше известного предела; вызываемый большой высотой (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паронимы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                ПРОВЕРКА Д/З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9"/>
            <a:ext cx="822960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714752"/>
            <a:ext cx="8215370" cy="267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Комментарий – из латинского «объяснение».</a:t>
            </a:r>
          </a:p>
          <a:p>
            <a:endParaRPr lang="ru-RU" sz="2800" dirty="0" smtClean="0"/>
          </a:p>
          <a:p>
            <a:r>
              <a:rPr lang="ru-RU" sz="2800" dirty="0" smtClean="0"/>
              <a:t>Как </a:t>
            </a:r>
            <a:r>
              <a:rPr lang="ru-RU" sz="2800" dirty="0" smtClean="0">
                <a:solidFill>
                  <a:srgbClr val="FF0000"/>
                </a:solidFill>
              </a:rPr>
              <a:t>автор раскрывает </a:t>
            </a:r>
            <a:r>
              <a:rPr lang="ru-RU" sz="2800" dirty="0" smtClean="0"/>
              <a:t>поднимаемую в тексте проблему?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                Автор</a:t>
            </a:r>
            <a:endParaRPr lang="ru-RU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643314"/>
            <a:ext cx="764386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4290"/>
            <a:ext cx="637995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5143512"/>
            <a:ext cx="6286512" cy="905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332816" y="-904244"/>
            <a:ext cx="6621244" cy="8715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Размышляя над этим вопросом или чтобы привлечь внимание читателей к поставленному вопросу или вовлекая читателя в совместные размышления над этой проблемой писатель(публицист)… </a:t>
            </a:r>
          </a:p>
          <a:p>
            <a:pPr algn="just"/>
            <a:r>
              <a:rPr lang="ru-RU" sz="2000" dirty="0" smtClean="0"/>
              <a:t>вспоминает случай из собственной жизни и рассказывает о том, как…</a:t>
            </a:r>
          </a:p>
          <a:p>
            <a:pPr algn="just"/>
            <a:r>
              <a:rPr lang="ru-RU" sz="2000" dirty="0" smtClean="0"/>
              <a:t>на примере случая из жизни показывает…</a:t>
            </a:r>
          </a:p>
          <a:p>
            <a:pPr algn="just"/>
            <a:r>
              <a:rPr lang="ru-RU" sz="2000" dirty="0" smtClean="0"/>
              <a:t>приводит данные исследований, подтверждающих, что…</a:t>
            </a:r>
          </a:p>
          <a:p>
            <a:pPr algn="just"/>
            <a:r>
              <a:rPr lang="ru-RU" sz="2000" dirty="0" smtClean="0"/>
              <a:t>обращается к героическим событиям далекого прошлого…</a:t>
            </a:r>
          </a:p>
          <a:p>
            <a:pPr algn="just"/>
            <a:r>
              <a:rPr lang="ru-RU" sz="2000" dirty="0" smtClean="0"/>
              <a:t>делится любопытными жизненными наблюдениями…</a:t>
            </a:r>
          </a:p>
          <a:p>
            <a:pPr algn="just"/>
            <a:r>
              <a:rPr lang="ru-RU" sz="2000" dirty="0" smtClean="0"/>
              <a:t>рассказывает о непростых взаимоотношениях…</a:t>
            </a:r>
          </a:p>
          <a:p>
            <a:pPr algn="just"/>
            <a:r>
              <a:rPr lang="ru-RU" sz="2000" dirty="0" smtClean="0"/>
              <a:t>анализирует причину того… и приходит к интересному выводу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Клише, помогающие начать 2 абзац и ввести текстуальный комментарий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Этот случай заставил автора задуматься о том, почему…</a:t>
            </a:r>
          </a:p>
          <a:p>
            <a:r>
              <a:rPr lang="ru-RU" dirty="0" smtClean="0"/>
              <a:t>В размышлениях автора звучит мысль…</a:t>
            </a:r>
          </a:p>
          <a:p>
            <a:r>
              <a:rPr lang="ru-RU" dirty="0" smtClean="0"/>
              <a:t>Автор текста приводит примеры того, как люди по-разному…</a:t>
            </a:r>
          </a:p>
          <a:p>
            <a:r>
              <a:rPr lang="ru-RU" dirty="0" smtClean="0"/>
              <a:t>Причину подобного поведения автор видит в том, что этот человек..</a:t>
            </a:r>
          </a:p>
          <a:p>
            <a:r>
              <a:rPr lang="ru-RU" dirty="0" smtClean="0"/>
              <a:t>Писатель вовлекает читателей в круг переживаний своего героя, описывая его внутренне состояние…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Клише, помогающие при написании текстуального комментария охарактеризовать ДЕЙСТВИЯ автора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863</TotalTime>
  <Words>648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Бумажная</vt:lpstr>
      <vt:lpstr>   ЕГЭ 2021 ЧАСТЬ 2.  </vt:lpstr>
      <vt:lpstr>Орфоэпия. Ударение в именах прилагательных </vt:lpstr>
      <vt:lpstr>паронимы</vt:lpstr>
      <vt:lpstr>                ПРОВЕРКА Д/З</vt:lpstr>
      <vt:lpstr>Презентация PowerPoint</vt:lpstr>
      <vt:lpstr>Презентация PowerPoint</vt:lpstr>
      <vt:lpstr>Презентация PowerPoint</vt:lpstr>
      <vt:lpstr>Клише, помогающие начать 2 абзац и ввести текстуальный комментарий</vt:lpstr>
      <vt:lpstr>Клише, помогающие при написании текстуального комментария охарактеризовать ДЕЙСТВИЯ автора</vt:lpstr>
      <vt:lpstr>Клише, помогающие охарактеризовать  ЧУВСТВА И ЭМОЦИИ автора, вызванные теми или иными жизненными событиями</vt:lpstr>
      <vt:lpstr>Клише, помогающие закончить второй абзац</vt:lpstr>
      <vt:lpstr>Презентация PowerPoint</vt:lpstr>
      <vt:lpstr>Д/З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1. Информационная обработка  письменных текстов  различных стилей и жанров</dc:title>
  <dc:creator>Андрей</dc:creator>
  <cp:lastModifiedBy>Учитель</cp:lastModifiedBy>
  <cp:revision>106</cp:revision>
  <dcterms:created xsi:type="dcterms:W3CDTF">2014-09-09T18:02:05Z</dcterms:created>
  <dcterms:modified xsi:type="dcterms:W3CDTF">2020-12-07T07:04:48Z</dcterms:modified>
</cp:coreProperties>
</file>