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1" r:id="rId3"/>
    <p:sldId id="260" r:id="rId4"/>
    <p:sldId id="273" r:id="rId5"/>
    <p:sldId id="274" r:id="rId6"/>
    <p:sldId id="275" r:id="rId7"/>
    <p:sldId id="276" r:id="rId8"/>
    <p:sldId id="277" r:id="rId9"/>
    <p:sldId id="279" r:id="rId10"/>
    <p:sldId id="280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 userDrawn="1"/>
        </p:nvSpPr>
        <p:spPr>
          <a:xfrm>
            <a:off x="714348" y="285728"/>
            <a:ext cx="8215370" cy="63579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5001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kern="12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  <a:endParaRPr lang="ru-RU" sz="800" kern="1200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 rot="10800000">
            <a:off x="357158" y="6147194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9" name="Овал 8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 userDrawn="1"/>
        </p:nvGrpSpPr>
        <p:grpSpPr>
          <a:xfrm rot="10800000">
            <a:off x="357158" y="5436391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5" name="Овал 14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7" name="Группа 86"/>
          <p:cNvGrpSpPr/>
          <p:nvPr userDrawn="1"/>
        </p:nvGrpSpPr>
        <p:grpSpPr>
          <a:xfrm rot="10800000">
            <a:off x="357158" y="4725588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8" name="Овал 8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 userDrawn="1"/>
        </p:nvGrpSpPr>
        <p:grpSpPr>
          <a:xfrm rot="10800000">
            <a:off x="357158" y="4014785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94" name="Овал 9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Группа 98"/>
          <p:cNvGrpSpPr/>
          <p:nvPr userDrawn="1"/>
        </p:nvGrpSpPr>
        <p:grpSpPr>
          <a:xfrm rot="10800000">
            <a:off x="357158" y="3303982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00" name="Овал 99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5" name="Группа 104"/>
          <p:cNvGrpSpPr/>
          <p:nvPr userDrawn="1"/>
        </p:nvGrpSpPr>
        <p:grpSpPr>
          <a:xfrm rot="10800000">
            <a:off x="357158" y="2593179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06" name="Овал 105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1" name="Группа 110"/>
          <p:cNvGrpSpPr/>
          <p:nvPr userDrawn="1"/>
        </p:nvGrpSpPr>
        <p:grpSpPr>
          <a:xfrm rot="10800000">
            <a:off x="357158" y="1882376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12" name="Овал 111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7" name="Группа 116"/>
          <p:cNvGrpSpPr/>
          <p:nvPr userDrawn="1"/>
        </p:nvGrpSpPr>
        <p:grpSpPr>
          <a:xfrm rot="10800000">
            <a:off x="357158" y="1171573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18" name="Овал 11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/>
          <p:cNvGrpSpPr/>
          <p:nvPr userDrawn="1"/>
        </p:nvGrpSpPr>
        <p:grpSpPr>
          <a:xfrm rot="10800000">
            <a:off x="357158" y="460770"/>
            <a:ext cx="821538" cy="250033"/>
            <a:chOff x="2714612" y="1428736"/>
            <a:chExt cx="2857520" cy="785818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24" name="Овал 12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14414" y="500042"/>
            <a:ext cx="7472386" cy="1000132"/>
          </a:xfrm>
        </p:spPr>
        <p:txBody>
          <a:bodyPr/>
          <a:lstStyle/>
          <a:p>
            <a:r>
              <a:rPr lang="en-US" sz="4800" b="1" i="1" dirty="0" smtClean="0">
                <a:solidFill>
                  <a:srgbClr val="FF0000"/>
                </a:solidFill>
                <a:latin typeface="Algerian" pitchFamily="82" charset="0"/>
              </a:rPr>
              <a:t>At the fair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pic>
        <p:nvPicPr>
          <p:cNvPr id="14340" name="Picture 4" descr="http://st.depositphotos.com/1005091/3349/v/950/depositphotos_33499753-Carousel-theme-imag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71612"/>
            <a:ext cx="6572296" cy="46783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01605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116632"/>
            <a:ext cx="7355160" cy="778098"/>
          </a:xfrm>
        </p:spPr>
        <p:txBody>
          <a:bodyPr/>
          <a:lstStyle/>
          <a:p>
            <a:r>
              <a:rPr lang="ru-RU" dirty="0" smtClean="0"/>
              <a:t>Карточка №1</a:t>
            </a:r>
            <a:br>
              <a:rPr lang="ru-RU" dirty="0" smtClean="0"/>
            </a:br>
            <a:r>
              <a:rPr lang="en-US" dirty="0" smtClean="0"/>
              <a:t>Read and translate: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9994403"/>
              </p:ext>
            </p:extLst>
          </p:nvPr>
        </p:nvGraphicFramePr>
        <p:xfrm>
          <a:off x="1187450" y="1484313"/>
          <a:ext cx="7633021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278"/>
                <a:gridCol w="1296144"/>
                <a:gridCol w="648072"/>
                <a:gridCol w="1152128"/>
                <a:gridCol w="1368152"/>
                <a:gridCol w="223224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When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</a:t>
                      </a:r>
                    </a:p>
                    <a:p>
                      <a:r>
                        <a:rPr lang="en-US" sz="2000" dirty="0" smtClean="0"/>
                        <a:t>He</a:t>
                      </a:r>
                    </a:p>
                    <a:p>
                      <a:r>
                        <a:rPr lang="en-US" sz="2000" dirty="0" smtClean="0"/>
                        <a:t>She</a:t>
                      </a:r>
                    </a:p>
                    <a:p>
                      <a:r>
                        <a:rPr lang="en-US" sz="2000" dirty="0" smtClean="0"/>
                        <a:t>We</a:t>
                      </a:r>
                    </a:p>
                    <a:p>
                      <a:r>
                        <a:rPr lang="en-US" sz="2000" dirty="0" smtClean="0"/>
                        <a:t>My friend</a:t>
                      </a:r>
                    </a:p>
                    <a:p>
                      <a:r>
                        <a:rPr lang="en-US" sz="2000" dirty="0" smtClean="0"/>
                        <a:t>They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am</a:t>
                      </a:r>
                    </a:p>
                    <a:p>
                      <a:r>
                        <a:rPr lang="en-US" sz="2000" dirty="0" smtClean="0"/>
                        <a:t>Is</a:t>
                      </a:r>
                    </a:p>
                    <a:p>
                      <a:r>
                        <a:rPr lang="en-US" sz="2000" dirty="0" smtClean="0"/>
                        <a:t>are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happy</a:t>
                      </a:r>
                    </a:p>
                    <a:p>
                      <a:r>
                        <a:rPr lang="en-US" sz="2000" dirty="0" smtClean="0"/>
                        <a:t>hungry</a:t>
                      </a:r>
                    </a:p>
                    <a:p>
                      <a:r>
                        <a:rPr lang="en-US" sz="2000" dirty="0" smtClean="0"/>
                        <a:t>thirsty</a:t>
                      </a:r>
                    </a:p>
                    <a:p>
                      <a:r>
                        <a:rPr lang="en-US" sz="2000" dirty="0" smtClean="0"/>
                        <a:t>frighten</a:t>
                      </a:r>
                    </a:p>
                    <a:p>
                      <a:r>
                        <a:rPr lang="en-US" sz="2000" dirty="0" smtClean="0"/>
                        <a:t>excited</a:t>
                      </a:r>
                    </a:p>
                    <a:p>
                      <a:r>
                        <a:rPr lang="en-US" sz="2000" dirty="0" smtClean="0"/>
                        <a:t>tired</a:t>
                      </a:r>
                    </a:p>
                    <a:p>
                      <a:r>
                        <a:rPr lang="en-US" sz="2000" dirty="0" smtClean="0"/>
                        <a:t>Sick</a:t>
                      </a:r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</a:t>
                      </a:r>
                    </a:p>
                    <a:p>
                      <a:r>
                        <a:rPr lang="en-US" sz="2000" dirty="0" smtClean="0"/>
                        <a:t>He</a:t>
                      </a:r>
                    </a:p>
                    <a:p>
                      <a:r>
                        <a:rPr lang="en-US" sz="2000" dirty="0" smtClean="0"/>
                        <a:t>She</a:t>
                      </a:r>
                    </a:p>
                    <a:p>
                      <a:r>
                        <a:rPr lang="en-US" sz="2000" dirty="0" smtClean="0"/>
                        <a:t>We</a:t>
                      </a:r>
                    </a:p>
                    <a:p>
                      <a:r>
                        <a:rPr lang="en-US" sz="2000" dirty="0" smtClean="0"/>
                        <a:t>My friend</a:t>
                      </a:r>
                    </a:p>
                    <a:p>
                      <a:r>
                        <a:rPr lang="en-US" sz="2000" dirty="0" smtClean="0"/>
                        <a:t>They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Put on the jacket</a:t>
                      </a:r>
                    </a:p>
                    <a:p>
                      <a:r>
                        <a:rPr lang="en-US" sz="2000" dirty="0" smtClean="0"/>
                        <a:t>Eat ice-cream</a:t>
                      </a:r>
                    </a:p>
                    <a:p>
                      <a:r>
                        <a:rPr lang="en-US" sz="2000" dirty="0" smtClean="0"/>
                        <a:t>Sleep</a:t>
                      </a:r>
                    </a:p>
                    <a:p>
                      <a:r>
                        <a:rPr lang="en-US" sz="2000" dirty="0" smtClean="0"/>
                        <a:t>Eat hamburger</a:t>
                      </a:r>
                    </a:p>
                    <a:p>
                      <a:r>
                        <a:rPr lang="en-US" sz="2000" dirty="0" smtClean="0"/>
                        <a:t>Go to the dodgems</a:t>
                      </a:r>
                    </a:p>
                    <a:p>
                      <a:r>
                        <a:rPr lang="en-US" sz="2000" dirty="0" smtClean="0"/>
                        <a:t>Drink lemonade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1331466" y="4221088"/>
            <a:ext cx="7067128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Example (</a:t>
            </a:r>
            <a:r>
              <a:rPr lang="ru-RU" dirty="0" smtClean="0"/>
              <a:t>пример):</a:t>
            </a:r>
            <a:br>
              <a:rPr lang="ru-RU" dirty="0" smtClean="0"/>
            </a:br>
            <a:r>
              <a:rPr lang="en-US" dirty="0" smtClean="0"/>
              <a:t>When my friend </a:t>
            </a:r>
            <a:r>
              <a:rPr lang="en-US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thirsty she want</a:t>
            </a:r>
            <a:r>
              <a:rPr lang="en-US" dirty="0" smtClean="0">
                <a:solidFill>
                  <a:srgbClr val="FF0000"/>
                </a:solidFill>
              </a:rPr>
              <a:t>s </a:t>
            </a:r>
            <a:r>
              <a:rPr lang="en-US" dirty="0" smtClean="0"/>
              <a:t>to drink lemonade.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7448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564904"/>
            <a:ext cx="7472386" cy="3794194"/>
          </a:xfrm>
        </p:spPr>
        <p:txBody>
          <a:bodyPr/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How do you feel?</a:t>
            </a:r>
          </a:p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I’m ……</a:t>
            </a:r>
          </a:p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What do you want to do?</a:t>
            </a:r>
          </a:p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I want to ……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476672"/>
            <a:ext cx="54726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Карточка </a:t>
            </a:r>
            <a:r>
              <a:rPr lang="ru-RU" sz="4000" dirty="0" smtClean="0"/>
              <a:t>№2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en-US" sz="4000" dirty="0" smtClean="0"/>
              <a:t>Fill in the dialogue (</a:t>
            </a:r>
            <a:r>
              <a:rPr lang="ru-RU" sz="4000" dirty="0" smtClean="0"/>
              <a:t>дополнить диалог)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Ferris wheel</a:t>
            </a:r>
            <a:r>
              <a:rPr lang="ru-RU" dirty="0"/>
              <a:t/>
            </a:r>
            <a:br>
              <a:rPr lang="ru-RU" dirty="0"/>
            </a:br>
            <a:r>
              <a:rPr lang="en-US" dirty="0">
                <a:latin typeface="Times New Roman"/>
                <a:ea typeface="Times New Roman"/>
                <a:cs typeface="Times New Roman"/>
              </a:rPr>
              <a:t>[</a:t>
            </a:r>
            <a:r>
              <a:rPr lang="en-US" dirty="0"/>
              <a:t> </a:t>
            </a:r>
            <a:r>
              <a:rPr lang="en-US" dirty="0" smtClean="0"/>
              <a:t>`</a:t>
            </a:r>
            <a:r>
              <a:rPr lang="en-US" dirty="0" err="1" smtClean="0"/>
              <a:t>feris</a:t>
            </a:r>
            <a:r>
              <a:rPr lang="en-US" dirty="0" smtClean="0"/>
              <a:t> </a:t>
            </a:r>
            <a:r>
              <a:rPr lang="en-US" dirty="0" err="1" smtClean="0"/>
              <a:t>wi:l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]</a:t>
            </a:r>
            <a:br>
              <a:rPr lang="en-US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колесо обозрения</a:t>
            </a:r>
            <a:endParaRPr lang="ru-RU" b="1" dirty="0"/>
          </a:p>
        </p:txBody>
      </p:sp>
      <p:pic>
        <p:nvPicPr>
          <p:cNvPr id="2050" name="Picture 2" descr="https://im0-tub-ru.yandex.net/i?id=114d0e3307d70d1902094bd61646ec07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348880"/>
            <a:ext cx="5770984" cy="432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585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543824" cy="214314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ghost train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>
                <a:latin typeface="Times New Roman"/>
                <a:ea typeface="Times New Roman"/>
                <a:cs typeface="Times New Roman"/>
              </a:rPr>
              <a:t>[</a:t>
            </a:r>
            <a:r>
              <a:rPr lang="en-US" dirty="0" smtClean="0"/>
              <a:t> `ɡ</a:t>
            </a:r>
            <a:r>
              <a:rPr lang="ru-RU" dirty="0" smtClean="0"/>
              <a:t>з</a:t>
            </a:r>
            <a:r>
              <a:rPr lang="en-US" dirty="0" err="1" smtClean="0"/>
              <a:t>ʊst</a:t>
            </a:r>
            <a:r>
              <a:rPr lang="en-US" dirty="0" smtClean="0"/>
              <a:t> </a:t>
            </a:r>
            <a:r>
              <a:rPr lang="en-US" dirty="0" err="1" smtClean="0"/>
              <a:t>treɪn</a:t>
            </a:r>
            <a:r>
              <a:rPr lang="en-US" dirty="0" smtClean="0"/>
              <a:t> </a:t>
            </a:r>
            <a:r>
              <a:rPr lang="en-US" dirty="0">
                <a:latin typeface="Times New Roman"/>
                <a:ea typeface="Times New Roman"/>
                <a:cs typeface="Times New Roman"/>
              </a:rPr>
              <a:t>]</a:t>
            </a:r>
            <a:r>
              <a:rPr lang="ru-RU" dirty="0">
                <a:ea typeface="Times New Roman"/>
                <a:cs typeface="Times New Roman"/>
              </a:rPr>
              <a:t/>
            </a:r>
            <a:br>
              <a:rPr lang="ru-RU" dirty="0">
                <a:ea typeface="Times New Roman"/>
                <a:cs typeface="Times New Roman"/>
              </a:rPr>
            </a:br>
            <a:r>
              <a:rPr lang="ru-RU" b="1" dirty="0" smtClean="0"/>
              <a:t>поезд </a:t>
            </a:r>
            <a:r>
              <a:rPr lang="ru-RU" b="1" dirty="0" smtClean="0"/>
              <a:t>призраков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3316" name="Picture 4" descr="http://vignette2.wikia.nocookie.net/camphalfbloodroleplay/images/d/d2/GhostTrain.jpg/revision/latest?cb=201503211737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643182"/>
            <a:ext cx="6572296" cy="3714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72624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201135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dodgems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>
                <a:latin typeface="Times New Roman"/>
                <a:ea typeface="Times New Roman"/>
                <a:cs typeface="Times New Roman"/>
              </a:rPr>
              <a:t>[</a:t>
            </a:r>
            <a:r>
              <a:rPr lang="en-US" dirty="0" smtClean="0"/>
              <a:t> </a:t>
            </a:r>
            <a:r>
              <a:rPr lang="en-US" dirty="0" smtClean="0"/>
              <a:t>ˈ</a:t>
            </a:r>
            <a:r>
              <a:rPr lang="en-US" dirty="0" err="1" smtClean="0"/>
              <a:t>dɒdʒəmz</a:t>
            </a:r>
            <a:r>
              <a:rPr lang="en-US" dirty="0" smtClean="0"/>
              <a:t> 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]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электрические машинки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8674" name="Picture 2" descr="http://uskrd.ru/uploads/attr_so_detskie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428868"/>
            <a:ext cx="6429420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1797040"/>
          </a:xfrm>
        </p:spPr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  <a:latin typeface="Algerian" pitchFamily="82" charset="0"/>
              </a:rPr>
              <a:t>roller coaster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en-US" sz="4000" dirty="0">
                <a:latin typeface="Times New Roman"/>
                <a:ea typeface="Times New Roman"/>
                <a:cs typeface="Times New Roman"/>
              </a:rPr>
              <a:t>[</a:t>
            </a:r>
            <a:r>
              <a:rPr lang="en-US" sz="4000" dirty="0" smtClean="0"/>
              <a:t> </a:t>
            </a:r>
            <a:r>
              <a:rPr lang="en-US" sz="4000" dirty="0" smtClean="0"/>
              <a:t>ˈ</a:t>
            </a:r>
            <a:r>
              <a:rPr lang="en-US" sz="4000" dirty="0" smtClean="0"/>
              <a:t>r</a:t>
            </a:r>
            <a:r>
              <a:rPr lang="ru-RU" sz="4000" dirty="0" smtClean="0"/>
              <a:t>з</a:t>
            </a:r>
            <a:r>
              <a:rPr lang="en-US" sz="4000" dirty="0" err="1" smtClean="0"/>
              <a:t>ʊlə</a:t>
            </a:r>
            <a:r>
              <a:rPr lang="en-US" sz="4000" dirty="0" smtClean="0"/>
              <a:t> </a:t>
            </a:r>
            <a:r>
              <a:rPr lang="en-US" sz="4000" dirty="0" smtClean="0"/>
              <a:t>ˈ</a:t>
            </a:r>
            <a:r>
              <a:rPr lang="en-US" sz="4000" dirty="0" smtClean="0"/>
              <a:t>k</a:t>
            </a:r>
            <a:r>
              <a:rPr lang="ru-RU" sz="4000" dirty="0" smtClean="0"/>
              <a:t>з</a:t>
            </a:r>
            <a:r>
              <a:rPr lang="en-US" sz="4000" dirty="0" err="1" smtClean="0"/>
              <a:t>ʊstə</a:t>
            </a:r>
            <a:r>
              <a:rPr lang="en-US" sz="4000" dirty="0" smtClean="0"/>
              <a:t> </a:t>
            </a:r>
            <a:r>
              <a:rPr lang="en-US" sz="4000" dirty="0" smtClean="0">
                <a:latin typeface="Times New Roman"/>
                <a:ea typeface="Times New Roman"/>
                <a:cs typeface="Times New Roman"/>
              </a:rPr>
              <a:t>]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американские горки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9700" name="Picture 4" descr="http://mywishlist.ru/pic/i/wish/orig/002/861/40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214554"/>
            <a:ext cx="6500858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201135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helter-skelter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>
                <a:latin typeface="Times New Roman"/>
                <a:ea typeface="Times New Roman"/>
                <a:cs typeface="Times New Roman"/>
              </a:rPr>
              <a:t>[</a:t>
            </a:r>
            <a:r>
              <a:rPr lang="en-US" dirty="0" smtClean="0"/>
              <a:t> </a:t>
            </a:r>
            <a:r>
              <a:rPr lang="en-US" dirty="0" smtClean="0"/>
              <a:t>ˌ</a:t>
            </a:r>
            <a:r>
              <a:rPr lang="en-US" dirty="0" err="1" smtClean="0"/>
              <a:t>heltə</a:t>
            </a:r>
            <a:r>
              <a:rPr lang="en-US" dirty="0" smtClean="0"/>
              <a:t> ˈ</a:t>
            </a:r>
            <a:r>
              <a:rPr lang="en-US" dirty="0" err="1" smtClean="0"/>
              <a:t>skeltə</a:t>
            </a:r>
            <a:r>
              <a:rPr lang="en-US" dirty="0" smtClean="0"/>
              <a:t> 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]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круговая горка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s://www.hp-lexicon.org/wp-content/uploads/2018/05/helter-skel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812" y="2285992"/>
            <a:ext cx="2884396" cy="433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208279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candy floss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>
                <a:latin typeface="Times New Roman"/>
                <a:ea typeface="Times New Roman"/>
                <a:cs typeface="Times New Roman"/>
              </a:rPr>
              <a:t>[</a:t>
            </a:r>
            <a:r>
              <a:rPr lang="en-US" dirty="0" smtClean="0"/>
              <a:t> </a:t>
            </a:r>
            <a:r>
              <a:rPr lang="en-US" dirty="0" smtClean="0"/>
              <a:t>ˈ</a:t>
            </a:r>
            <a:r>
              <a:rPr lang="en-US" dirty="0" err="1" smtClean="0"/>
              <a:t>kændi</a:t>
            </a:r>
            <a:r>
              <a:rPr lang="en-US" dirty="0" smtClean="0"/>
              <a:t> </a:t>
            </a:r>
            <a:r>
              <a:rPr lang="en-US" dirty="0" err="1" smtClean="0"/>
              <a:t>flɒs</a:t>
            </a:r>
            <a:r>
              <a:rPr lang="en-US" dirty="0" smtClean="0"/>
              <a:t> 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]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сахарная вата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1746" name="Picture 2" descr="http://cs622430.vk.me/v622430400/43039/jSwzyb0vyJ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285992"/>
            <a:ext cx="5643602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201135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balloon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>
                <a:latin typeface="Times New Roman"/>
                <a:ea typeface="Times New Roman"/>
                <a:cs typeface="Times New Roman"/>
              </a:rPr>
              <a:t>[</a:t>
            </a:r>
            <a:r>
              <a:rPr lang="en-US" dirty="0" smtClean="0"/>
              <a:t> </a:t>
            </a:r>
            <a:r>
              <a:rPr lang="en-US" dirty="0" err="1" smtClean="0"/>
              <a:t>bəˈluːn</a:t>
            </a:r>
            <a:r>
              <a:rPr lang="en-US" dirty="0" smtClean="0"/>
              <a:t> 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]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воздушный шар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2770" name="Picture 2" descr="http://kleinburd.ru/news/wp-content/uploads/2014/01/baloons-pattern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357430"/>
            <a:ext cx="6143668" cy="4124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0692952"/>
              </p:ext>
            </p:extLst>
          </p:nvPr>
        </p:nvGraphicFramePr>
        <p:xfrm>
          <a:off x="1285851" y="357164"/>
          <a:ext cx="7572429" cy="6215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4143"/>
                <a:gridCol w="2524143"/>
                <a:gridCol w="2524143"/>
              </a:tblGrid>
              <a:tr h="609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feel</a:t>
                      </a:r>
                      <a:endParaRPr lang="ru-RU" sz="3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[ </a:t>
                      </a:r>
                      <a:r>
                        <a:rPr lang="en-US" sz="32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fiːl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endParaRPr lang="ru-RU" sz="3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чувствовать</a:t>
                      </a:r>
                      <a:endParaRPr lang="ru-RU" sz="3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09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hungry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[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3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ˈ</a:t>
                      </a:r>
                      <a:r>
                        <a:rPr lang="en-US" sz="32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hʌŋɡri</a:t>
                      </a:r>
                      <a:r>
                        <a:rPr lang="en-US" sz="3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endParaRPr lang="ru-RU" sz="3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голодный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594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Times New Roman"/>
                          <a:cs typeface="Times New Roman"/>
                        </a:rPr>
                        <a:t>thirsty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[</a:t>
                      </a:r>
                      <a:r>
                        <a:rPr lang="en-US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3200" b="1" dirty="0">
                          <a:latin typeface="Times New Roman"/>
                          <a:ea typeface="Times New Roman"/>
                          <a:cs typeface="Times New Roman"/>
                        </a:rPr>
                        <a:t>ˈ</a:t>
                      </a:r>
                      <a:r>
                        <a:rPr lang="en-US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θɜːsti</a:t>
                      </a:r>
                      <a:r>
                        <a:rPr lang="en-US" sz="3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endParaRPr lang="ru-RU" sz="320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испытывающий жажду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9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  <a:cs typeface="Times New Roman"/>
                        </a:rPr>
                        <a:t>frightened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[</a:t>
                      </a:r>
                      <a:r>
                        <a:rPr lang="en-US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3200" b="1" dirty="0">
                          <a:latin typeface="Times New Roman"/>
                          <a:ea typeface="Times New Roman"/>
                          <a:cs typeface="Times New Roman"/>
                        </a:rPr>
                        <a:t>ˈ</a:t>
                      </a:r>
                      <a:r>
                        <a:rPr lang="en-US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fraɪtn̩d</a:t>
                      </a:r>
                      <a:r>
                        <a:rPr lang="en-US" sz="3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endParaRPr lang="ru-RU" sz="3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испуганный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9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>
                          <a:latin typeface="Times New Roman"/>
                          <a:ea typeface="Times New Roman"/>
                          <a:cs typeface="Times New Roman"/>
                        </a:rPr>
                        <a:t>excited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[</a:t>
                      </a:r>
                      <a:r>
                        <a:rPr lang="en-US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ɪkˈsaɪtɪd</a:t>
                      </a:r>
                      <a:r>
                        <a:rPr lang="en-US" sz="3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endParaRPr lang="ru-RU" sz="3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увлеченный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9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Times New Roman"/>
                          <a:cs typeface="Times New Roman"/>
                        </a:rPr>
                        <a:t>tired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[</a:t>
                      </a:r>
                      <a:r>
                        <a:rPr lang="en-US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3200" b="1" dirty="0">
                          <a:latin typeface="Times New Roman"/>
                          <a:ea typeface="Times New Roman"/>
                          <a:cs typeface="Times New Roman"/>
                        </a:rPr>
                        <a:t>ˈ</a:t>
                      </a:r>
                      <a:r>
                        <a:rPr lang="en-US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taɪəd</a:t>
                      </a:r>
                      <a:r>
                        <a:rPr lang="en-US" sz="3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endParaRPr lang="ru-RU" sz="3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усталый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98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Times New Roman"/>
                          <a:ea typeface="Times New Roman"/>
                          <a:cs typeface="Times New Roman"/>
                        </a:rPr>
                        <a:t>sick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[</a:t>
                      </a:r>
                      <a:r>
                        <a:rPr lang="en-US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3200" b="1" dirty="0" err="1">
                          <a:latin typeface="Times New Roman"/>
                          <a:ea typeface="Times New Roman"/>
                          <a:cs typeface="Times New Roman"/>
                        </a:rPr>
                        <a:t>sɪk</a:t>
                      </a:r>
                      <a:r>
                        <a:rPr lang="en-US" sz="3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endParaRPr lang="ru-RU" sz="3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больной; испытывать тошноту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2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8080"/>
      </a:accent1>
      <a:accent2>
        <a:srgbClr val="990000"/>
      </a:accent2>
      <a:accent3>
        <a:srgbClr val="FFFF00"/>
      </a:accent3>
      <a:accent4>
        <a:srgbClr val="006600"/>
      </a:accent4>
      <a:accent5>
        <a:srgbClr val="0000FF"/>
      </a:accent5>
      <a:accent6>
        <a:srgbClr val="FF0000"/>
      </a:accent6>
      <a:hlink>
        <a:srgbClr val="FF6566"/>
      </a:hlink>
      <a:folHlink>
        <a:srgbClr val="BF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129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Algerian</vt:lpstr>
      <vt:lpstr>Arial</vt:lpstr>
      <vt:lpstr>Calibri</vt:lpstr>
      <vt:lpstr>Times New Roman</vt:lpstr>
      <vt:lpstr>Тема Office</vt:lpstr>
      <vt:lpstr>At the fair</vt:lpstr>
      <vt:lpstr>Ferris wheel [ `feris wi:l] колесо обозрения</vt:lpstr>
      <vt:lpstr>ghost train [ `ɡзʊst treɪn ] поезд призраков </vt:lpstr>
      <vt:lpstr>dodgems [ ˈdɒdʒəmz ] электрические машинки </vt:lpstr>
      <vt:lpstr>roller coaster [ ˈrзʊlə ˈkзʊstə ] американские горки </vt:lpstr>
      <vt:lpstr>helter-skelter [ ˌheltə ˈskeltə ] круговая горка </vt:lpstr>
      <vt:lpstr>candy floss [ ˈkændi flɒs ] сахарная вата </vt:lpstr>
      <vt:lpstr>balloon [ bəˈluːn ] воздушный шар </vt:lpstr>
      <vt:lpstr>Презентация PowerPoint</vt:lpstr>
      <vt:lpstr>Карточка №1 Read and translate: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Юлия Дятлова</cp:lastModifiedBy>
  <cp:revision>45</cp:revision>
  <dcterms:created xsi:type="dcterms:W3CDTF">2014-11-22T17:16:34Z</dcterms:created>
  <dcterms:modified xsi:type="dcterms:W3CDTF">2020-04-07T04:48:44Z</dcterms:modified>
</cp:coreProperties>
</file>