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403" r:id="rId2"/>
    <p:sldId id="463" r:id="rId3"/>
    <p:sldId id="465" r:id="rId4"/>
    <p:sldId id="466" r:id="rId5"/>
    <p:sldId id="475" r:id="rId6"/>
    <p:sldId id="476" r:id="rId7"/>
    <p:sldId id="477" r:id="rId8"/>
    <p:sldId id="464" r:id="rId9"/>
    <p:sldId id="470" r:id="rId10"/>
    <p:sldId id="478" r:id="rId11"/>
    <p:sldId id="479" r:id="rId12"/>
    <p:sldId id="480" r:id="rId13"/>
    <p:sldId id="481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2000" b="1" kern="1200">
        <a:solidFill>
          <a:srgbClr val="C0504D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66FF"/>
    <a:srgbClr val="993300"/>
    <a:srgbClr val="C0504D"/>
    <a:srgbClr val="66FF33"/>
    <a:srgbClr val="0072B2"/>
    <a:srgbClr val="FF00FF"/>
    <a:srgbClr val="FF9900"/>
    <a:srgbClr val="33CC33"/>
    <a:srgbClr val="3399FF"/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88" autoAdjust="0"/>
    <p:restoredTop sz="96101" autoAdjust="0"/>
  </p:normalViewPr>
  <p:slideViewPr>
    <p:cSldViewPr>
      <p:cViewPr varScale="1">
        <p:scale>
          <a:sx n="102" d="100"/>
          <a:sy n="102" d="100"/>
        </p:scale>
        <p:origin x="12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9" d="100"/>
          <a:sy n="89" d="100"/>
        </p:scale>
        <p:origin x="-3798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Руслан Даманин" userId="242a0a1df5895ef8" providerId="LiveId" clId="{351E4B35-42F0-46D3-99A6-D19F7F34FE4A}"/>
    <pc:docChg chg="undo custSel modSld">
      <pc:chgData name="Руслан Даманин" userId="242a0a1df5895ef8" providerId="LiveId" clId="{351E4B35-42F0-46D3-99A6-D19F7F34FE4A}" dt="2021-06-02T16:30:02.736" v="83" actId="6549"/>
      <pc:docMkLst>
        <pc:docMk/>
      </pc:docMkLst>
      <pc:sldChg chg="modSp mod">
        <pc:chgData name="Руслан Даманин" userId="242a0a1df5895ef8" providerId="LiveId" clId="{351E4B35-42F0-46D3-99A6-D19F7F34FE4A}" dt="2021-06-02T16:30:02.736" v="83" actId="6549"/>
        <pc:sldMkLst>
          <pc:docMk/>
          <pc:sldMk cId="0" sldId="403"/>
        </pc:sldMkLst>
        <pc:spChg chg="mod">
          <ac:chgData name="Руслан Даманин" userId="242a0a1df5895ef8" providerId="LiveId" clId="{351E4B35-42F0-46D3-99A6-D19F7F34FE4A}" dt="2021-06-02T16:30:02.736" v="83" actId="6549"/>
          <ac:spMkLst>
            <pc:docMk/>
            <pc:sldMk cId="0" sldId="403"/>
            <ac:spMk id="7" creationId="{7D5FAC63-0D80-4EBA-86D2-29C1C8A18010}"/>
          </ac:spMkLst>
        </pc:spChg>
        <pc:spChg chg="mod">
          <ac:chgData name="Руслан Даманин" userId="242a0a1df5895ef8" providerId="LiveId" clId="{351E4B35-42F0-46D3-99A6-D19F7F34FE4A}" dt="2021-06-02T16:29:49.986" v="82" actId="20577"/>
          <ac:spMkLst>
            <pc:docMk/>
            <pc:sldMk cId="0" sldId="403"/>
            <ac:spMk id="53250" creationId="{3FFC0AE1-413E-4616-9E57-B63A4312CBF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5F3259C-6EB9-4281-A107-C9949F12C80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75854B4-270D-4DC8-88A2-8F494E0515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58F4F0-B5A6-4DB7-A283-3B8EFB0C2691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3B03BFA-4D62-425A-B0B5-54CDAC2CF3C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307D8F3-9E70-4B65-9247-13D52ADC22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7F89F98-B655-4F8D-AC28-662D9C910D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EAE76AAD-2E64-41F0-9C62-29702DFC348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21C0262-F9FE-4944-AA54-A9CB1B8A7BF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925A07D-C8DF-4E7B-AAD8-3603453BA43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Образ слайда 3">
            <a:extLst>
              <a:ext uri="{FF2B5EF4-FFF2-40B4-BE49-F238E27FC236}">
                <a16:creationId xmlns:a16="http://schemas.microsoft.com/office/drawing/2014/main" id="{30ECE6CC-0428-4A4C-A6AA-66CC6543989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>
              <a:ext uri="{FF2B5EF4-FFF2-40B4-BE49-F238E27FC236}">
                <a16:creationId xmlns:a16="http://schemas.microsoft.com/office/drawing/2014/main" id="{851F25D0-F259-4EDE-9E3B-4F33DC25E5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7C382E4-F36F-4EFD-8D53-7A51CCE74A9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66C849-F2F2-480A-89D8-C59059ACFA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7F17E805-83B6-4D1B-9037-A9A0ADDB2CF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ED7F06-5541-4CB1-9FD0-BDD72A9224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9A129F-76C8-4775-9E5E-51BE72DBA219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35C937-5FFE-4672-AE04-6037BCF79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54DCCA3-55A8-44D6-ADA0-0B4D49E1B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57D891-8834-455C-A775-7E847AD7B51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28986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F6B0681-65A6-4AC2-9CFF-1D5CBBE49A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B6794-0965-4244-B8B4-E6ECBE6F64AB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4FEE52-DBE4-465B-9E29-387DE86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BAB9D6E-7E0D-4897-9183-1DFE00CF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3A0A5-9221-4327-A7CF-1A35F435891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237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65CB1A-BACB-4990-B099-D1BC03E90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81E6B-392A-4A0B-AD63-5A7B167A0C3A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C6ECC45-58E6-4098-83E9-FFE04C6720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9E174D6-B106-4F0D-9B8F-36AC4D08B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DEA8B7-3E8C-4C8C-B563-EB23C75C6B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81936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0C16E-565D-4934-B59E-0BD51C4D1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>
            <a:extLst>
              <a:ext uri="{FF2B5EF4-FFF2-40B4-BE49-F238E27FC236}">
                <a16:creationId xmlns:a16="http://schemas.microsoft.com/office/drawing/2014/main" id="{E59CD5D8-1DE9-454F-B5FC-5806A8294CA7}"/>
              </a:ext>
            </a:extLst>
          </p:cNvPr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63AD20A-48A1-4571-A662-95E35BC8CFF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431F53F-DFB5-463A-8B27-C5DF8D9FD7C2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AEC382-8B3C-4F4C-8800-8955A0025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1AC069-3355-4485-89A0-A8B602376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F310F550-C73E-45CF-9E99-DB880D75C9C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12620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>
            <a:extLst>
              <a:ext uri="{FF2B5EF4-FFF2-40B4-BE49-F238E27FC236}">
                <a16:creationId xmlns:a16="http://schemas.microsoft.com/office/drawing/2014/main" id="{80237F57-F340-4510-84F5-E2B5A2DDB13C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EFD2A18D-C5C2-4811-BE28-461CCDFD98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C34988D-6014-4ECB-BA12-9332483B40E2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6BE5D19-9377-40FB-B479-5250CF7D0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FDA4DB9-3210-4291-9984-1498CDF742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fld id="{78BEF737-7B5F-4B7F-9DEF-325EFC6D7C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459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DCCDB7A-938A-4041-8E15-C9D3BDF45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4A47A2-BB33-4787-98D6-6D3F186CB7D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417DE06-26ED-4FD2-8BD1-6BC741BEA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61940CB-A5C6-4BD6-89DB-0EDE852E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8E5F16-71FC-4659-941E-9619A7F901A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0164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E18CBE4-8E26-4179-9499-B792565BF0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7D44E-EDDD-4B13-A8A1-5D544106E683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BD2F576-2E16-4662-923D-4793B30243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ED983F-EE31-42E4-A92B-8B6A7D542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C9FCC2-4DFE-40B5-9A72-454550207B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2506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2AAA42D5-AA97-4342-8813-9B6034AE6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A11F91-9DFB-46B0-91E8-578B0D68E77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6EAA3B07-E662-4C59-BE69-BA1CC025E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0AD8B53F-30F6-4DA3-B438-3A9C09D37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696C9-43E6-4A07-8915-E485981A33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1568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:a16="http://schemas.microsoft.com/office/drawing/2014/main" id="{05B104C4-B16C-4D2D-8317-BACD0C422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D14E2-21EF-4EF5-AD9E-54DD08AD26EA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:a16="http://schemas.microsoft.com/office/drawing/2014/main" id="{30769068-4ADB-4D6F-BA2F-081EF4F6A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:a16="http://schemas.microsoft.com/office/drawing/2014/main" id="{2222E282-537A-441D-9BAF-E26140157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060643-9027-4792-8C49-470ADB26FF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918719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:a16="http://schemas.microsoft.com/office/drawing/2014/main" id="{6853EF61-8612-492B-9499-95F97C501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370D7-AAB1-4727-8C09-397EC97DF89E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:a16="http://schemas.microsoft.com/office/drawing/2014/main" id="{9E813B92-B947-479B-ADAA-064D940EA2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:a16="http://schemas.microsoft.com/office/drawing/2014/main" id="{651458CD-CD14-4349-B66B-009B489C82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8711E-73B6-479F-B754-781780D9F17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4488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:a16="http://schemas.microsoft.com/office/drawing/2014/main" id="{40B5FB0E-2A64-431B-80ED-D89F6419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33699-D47C-40AB-864F-9D7DA669B564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:a16="http://schemas.microsoft.com/office/drawing/2014/main" id="{E070D057-0B34-48A9-B932-E722AF93F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:a16="http://schemas.microsoft.com/office/drawing/2014/main" id="{A4BB9AD7-8CBA-472E-BB66-2500B277B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066C7-4679-4ACF-979B-86C06F14353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323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F599352B-99D2-4E5E-A2B9-B75AEFC10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757DE-3836-497A-9EEC-650526E0BCF0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B74681DA-3831-45A5-9A9A-E8711BC22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947467E7-D18F-4E14-BF75-D0E6200F3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150A08-1153-4203-A375-990E69D8CC7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353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:a16="http://schemas.microsoft.com/office/drawing/2014/main" id="{C5AD5842-9146-4FFE-A43F-35C390DA6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00302-10BC-41F9-8E26-6D0188E1ACD2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:a16="http://schemas.microsoft.com/office/drawing/2014/main" id="{2D395DAA-37E9-4499-A26B-6722C0F94A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:a16="http://schemas.microsoft.com/office/drawing/2014/main" id="{AD8E1C83-92A0-4432-A161-2BE7C4C25B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6C2652-9C44-47C0-8C52-3AFFBD6677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601061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>
            <a:extLst>
              <a:ext uri="{FF2B5EF4-FFF2-40B4-BE49-F238E27FC236}">
                <a16:creationId xmlns:a16="http://schemas.microsoft.com/office/drawing/2014/main" id="{209E2AF7-DEA3-4DAF-BD58-D8FA88F640A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26627" name="Текст 2">
            <a:extLst>
              <a:ext uri="{FF2B5EF4-FFF2-40B4-BE49-F238E27FC236}">
                <a16:creationId xmlns:a16="http://schemas.microsoft.com/office/drawing/2014/main" id="{17E5E99B-8442-44B2-AB7E-E88CA12FA01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C7B35BC-5ADD-473A-A548-F9FDF68EA7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C36003-2990-4970-8CF9-7F18CD06C945}" type="datetimeFigureOut">
              <a:rPr lang="ru-RU"/>
              <a:pPr>
                <a:defRPr/>
              </a:pPr>
              <a:t>02.06.2021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BC2F034-A124-4A1B-8B62-676337328A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B5D93EC-1532-4B72-B393-AAF9FA2A4E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rgbClr val="898989"/>
                </a:solidFill>
                <a:latin typeface="Century Gothic" panose="020B0502020202020204" pitchFamily="34" charset="0"/>
              </a:defRPr>
            </a:lvl1pPr>
          </a:lstStyle>
          <a:p>
            <a:fld id="{10204419-FA12-4688-AC3C-46F2FE3E7ED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>
            <a:extLst>
              <a:ext uri="{FF2B5EF4-FFF2-40B4-BE49-F238E27FC236}">
                <a16:creationId xmlns:a16="http://schemas.microsoft.com/office/drawing/2014/main" id="{3FFC0AE1-413E-4616-9E57-B63A4312CB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9552" y="2184288"/>
            <a:ext cx="8278813" cy="1748768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Технология выполнения заданий </a:t>
            </a:r>
            <a:b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7 и 16 с кратким ответом</a:t>
            </a:r>
            <a:b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на описание и выявление</a:t>
            </a:r>
            <a:b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существенных признаков</a:t>
            </a:r>
            <a:b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altLang="ru-RU" sz="2800" b="1" dirty="0">
                <a:solidFill>
                  <a:srgbClr val="7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(в рамках подготовки к ЕГЭ по обществознанию)</a:t>
            </a:r>
            <a:endParaRPr lang="ru-RU" altLang="ru-RU" sz="3600" b="1" dirty="0">
              <a:solidFill>
                <a:srgbClr val="70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7D5FAC63-0D80-4EBA-86D2-29C1C8A18010}"/>
              </a:ext>
            </a:extLst>
          </p:cNvPr>
          <p:cNvSpPr txBox="1">
            <a:spLocks/>
          </p:cNvSpPr>
          <p:nvPr/>
        </p:nvSpPr>
        <p:spPr bwMode="auto">
          <a:xfrm>
            <a:off x="1798638" y="4941168"/>
            <a:ext cx="5760640" cy="821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itchFamily="34" charset="0"/>
              </a:defRPr>
            </a:lvl9pPr>
          </a:lstStyle>
          <a:p>
            <a:r>
              <a:rPr lang="ru-RU" altLang="ru-RU" sz="1600" b="0" dirty="0" err="1">
                <a:solidFill>
                  <a:srgbClr val="7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Даманина</a:t>
            </a:r>
            <a:r>
              <a:rPr lang="ru-RU" altLang="ru-RU" sz="1600" b="0" dirty="0">
                <a:solidFill>
                  <a:srgbClr val="7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Анна Владимировна ГБОУ СОШ №307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16 относится к элементам 6.1 – 6.17 раздела 6 «Право».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16:</a:t>
            </a:r>
          </a:p>
          <a:p>
            <a:endParaRPr lang="ru-RU" altLang="ru-RU" sz="1800" b="0" dirty="0">
              <a:solidFill>
                <a:srgbClr val="700000"/>
              </a:solidFill>
            </a:endParaRPr>
          </a:p>
          <a:p>
            <a:r>
              <a:rPr lang="ru-RU" sz="1600" b="0" dirty="0">
                <a:solidFill>
                  <a:schemeClr val="tx1"/>
                </a:solidFill>
              </a:rPr>
              <a:t>Какая </a:t>
            </a:r>
            <a:r>
              <a:rPr lang="ru-RU" sz="1600" b="0" dirty="0">
                <a:solidFill>
                  <a:srgbClr val="FF0000"/>
                </a:solidFill>
              </a:rPr>
              <a:t>отрасль права </a:t>
            </a:r>
            <a:r>
              <a:rPr lang="ru-RU" sz="1600" b="0" dirty="0">
                <a:solidFill>
                  <a:schemeClr val="tx1"/>
                </a:solidFill>
              </a:rPr>
              <a:t>регулирует </a:t>
            </a:r>
            <a:r>
              <a:rPr lang="ru-RU" sz="1600" b="0" dirty="0">
                <a:solidFill>
                  <a:srgbClr val="0066FF"/>
                </a:solidFill>
              </a:rPr>
              <a:t>имущественные и личные неимущественные права граждан</a:t>
            </a:r>
            <a:r>
              <a:rPr lang="ru-RU" sz="1600" b="0" dirty="0">
                <a:solidFill>
                  <a:schemeClr val="tx1"/>
                </a:solidFill>
              </a:rPr>
              <a:t>?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трудовое право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</a:t>
            </a:r>
            <a:r>
              <a:rPr lang="ru-RU" sz="1600" b="0" dirty="0">
                <a:solidFill>
                  <a:srgbClr val="0066FF"/>
                </a:solidFill>
              </a:rPr>
              <a:t>административное право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уголовное право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гражданское право</a:t>
            </a:r>
          </a:p>
          <a:p>
            <a:endParaRPr lang="ru-RU" sz="1600" b="0" dirty="0">
              <a:solidFill>
                <a:schemeClr val="tx1"/>
              </a:solidFill>
            </a:endParaRPr>
          </a:p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16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5796232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16 относится к элементам 6.1 – 6.17 раздела 6 «Право».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16:</a:t>
            </a:r>
          </a:p>
          <a:p>
            <a:endParaRPr lang="ru-RU" altLang="ru-RU" sz="1800" b="0" dirty="0">
              <a:solidFill>
                <a:srgbClr val="700000"/>
              </a:solidFill>
            </a:endParaRPr>
          </a:p>
          <a:p>
            <a:r>
              <a:rPr lang="ru-RU" sz="1600" b="0" dirty="0">
                <a:solidFill>
                  <a:srgbClr val="0066FF"/>
                </a:solidFill>
              </a:rPr>
              <a:t>Правовая норма</a:t>
            </a:r>
            <a:r>
              <a:rPr lang="ru-RU" sz="1600" b="0" dirty="0">
                <a:solidFill>
                  <a:schemeClr val="tx1"/>
                </a:solidFill>
              </a:rPr>
              <a:t>, в от­ли­чие от дру­гих </a:t>
            </a:r>
            <a:r>
              <a:rPr lang="ru-RU" sz="1600" b="0" dirty="0">
                <a:solidFill>
                  <a:srgbClr val="FF0000"/>
                </a:solidFill>
              </a:rPr>
              <a:t>со­ци­аль­ных норм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не­фор­маль­на 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</a:t>
            </a:r>
            <a:r>
              <a:rPr lang="ru-RU" sz="1600" b="0" dirty="0">
                <a:solidFill>
                  <a:srgbClr val="0066FF"/>
                </a:solidFill>
              </a:rPr>
              <a:t>общеобязательна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ис­то­ри­че­ски изменчива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рекомендательна</a:t>
            </a:r>
          </a:p>
          <a:p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16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3501366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16 относится к элементам 6.1 – 6.17 раздела 6 «Право».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16:</a:t>
            </a:r>
          </a:p>
          <a:p>
            <a:endParaRPr lang="ru-RU" altLang="ru-RU" sz="1800" b="0" dirty="0">
              <a:solidFill>
                <a:srgbClr val="700000"/>
              </a:solidFill>
            </a:endParaRPr>
          </a:p>
          <a:p>
            <a:r>
              <a:rPr lang="ru-RU" sz="1600" b="0" dirty="0">
                <a:solidFill>
                  <a:schemeClr val="tx1"/>
                </a:solidFill>
              </a:rPr>
              <a:t>Среди пе­ре­чис­лен­ных </a:t>
            </a:r>
            <a:r>
              <a:rPr lang="ru-RU" sz="1600" b="0" dirty="0">
                <a:solidFill>
                  <a:srgbClr val="FF0000"/>
                </a:solidFill>
              </a:rPr>
              <a:t>пра­во­на­ру­ше­ний </a:t>
            </a:r>
            <a:r>
              <a:rPr lang="ru-RU" sz="1600" b="0" dirty="0">
                <a:solidFill>
                  <a:srgbClr val="0066FF"/>
                </a:solidFill>
              </a:rPr>
              <a:t>пре­ступ­ле­ни­ем </a:t>
            </a:r>
            <a:r>
              <a:rPr lang="ru-RU" sz="1600" b="0" dirty="0">
                <a:solidFill>
                  <a:schemeClr val="tx1"/>
                </a:solidFill>
              </a:rPr>
              <a:t>является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си­сте­ма­ти­че­ское опоз­да­ние на работу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без­би­лет­ный про­езд в автобусе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пе­ре­ход улицы в не­по­ло­жен­ном месте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</a:t>
            </a:r>
            <a:r>
              <a:rPr lang="ru-RU" sz="1600" b="0" dirty="0">
                <a:solidFill>
                  <a:srgbClr val="0066FF"/>
                </a:solidFill>
              </a:rPr>
              <a:t>рас­про­стра­не­ние наркотиков</a:t>
            </a:r>
          </a:p>
          <a:p>
            <a:br>
              <a:rPr lang="ru-RU" sz="1600" dirty="0">
                <a:solidFill>
                  <a:srgbClr val="0066FF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16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18620546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16 относится к элементам 6.1 – 6.17 раздела 6 «Право».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16:</a:t>
            </a:r>
          </a:p>
          <a:p>
            <a:endParaRPr lang="ru-RU" altLang="ru-RU" sz="1800" b="0" dirty="0">
              <a:solidFill>
                <a:srgbClr val="700000"/>
              </a:solidFill>
            </a:endParaRPr>
          </a:p>
          <a:p>
            <a:r>
              <a:rPr lang="ru-RU" sz="1600" b="0" dirty="0">
                <a:solidFill>
                  <a:schemeClr val="tx1"/>
                </a:solidFill>
              </a:rPr>
              <a:t>Что является отличительным признаком </a:t>
            </a:r>
            <a:r>
              <a:rPr lang="ru-RU" sz="1600" b="0" dirty="0">
                <a:solidFill>
                  <a:srgbClr val="FF0000"/>
                </a:solidFill>
              </a:rPr>
              <a:t>правового государства</a:t>
            </a:r>
            <a:r>
              <a:rPr lang="ru-RU" sz="1600" b="0" dirty="0">
                <a:solidFill>
                  <a:schemeClr val="tx1"/>
                </a:solidFill>
              </a:rPr>
              <a:t>?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наличие системы законодательства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</a:t>
            </a:r>
            <a:r>
              <a:rPr lang="ru-RU" sz="1600" b="0" dirty="0">
                <a:solidFill>
                  <a:srgbClr val="0066FF"/>
                </a:solidFill>
              </a:rPr>
              <a:t>равноправие и равенство граждан перед законом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функционирование правоохранительных органов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наличие суверенитета</a:t>
            </a:r>
          </a:p>
          <a:p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16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813178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7 в тексте экзаменационной работы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задания 7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EE05806-B682-4125-815B-6DCC59731B3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90" y="1628800"/>
            <a:ext cx="8362219" cy="1440160"/>
          </a:xfrm>
          <a:prstGeom prst="rect">
            <a:avLst/>
          </a:prstGeom>
        </p:spPr>
      </p:pic>
      <p:sp>
        <p:nvSpPr>
          <p:cNvPr id="7" name="Text Box 4">
            <a:extLst>
              <a:ext uri="{FF2B5EF4-FFF2-40B4-BE49-F238E27FC236}">
                <a16:creationId xmlns:a16="http://schemas.microsoft.com/office/drawing/2014/main" id="{F649E129-DF04-46EC-9B4C-C3F9048A7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3068960"/>
            <a:ext cx="8653990" cy="3416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задания 7: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требуют выбора одного ответа из 4 предложенных вариантов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являются заданиями базового уровня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ответ записывается в виде цифры, обозначающей номер правильного ответа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задания дихотомические – оцениваются 0 баллами или 1 баллом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 выполнение заданий отводится 2-3 минуты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проверяют умения:</a:t>
            </a:r>
          </a:p>
          <a:p>
            <a:pPr marL="1200150" lvl="2" indent="-285750">
              <a:buClr>
                <a:srgbClr val="700000"/>
              </a:buClr>
              <a:buFont typeface="Wingdings" panose="05000000000000000000" pitchFamily="2" charset="2"/>
              <a:buChar char="§"/>
            </a:pPr>
            <a:r>
              <a:rPr lang="ru-RU" altLang="ru-RU" sz="1800" b="0" dirty="0">
                <a:solidFill>
                  <a:srgbClr val="700000"/>
                </a:solidFill>
              </a:rPr>
              <a:t>задания 7  умение 2.1 - </a:t>
            </a:r>
            <a:r>
              <a:rPr lang="ru-RU" sz="1800" b="0" dirty="0">
                <a:solidFill>
                  <a:srgbClr val="700000"/>
                </a:solidFill>
              </a:rPr>
              <a:t>описывать основные социальные объекты, выделяя их существенные признаки; человека как социально-деятельное существо; основные социальные роли</a:t>
            </a:r>
          </a:p>
          <a:p>
            <a:endParaRPr lang="ru-RU" altLang="ru-RU" sz="18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1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1052736"/>
            <a:ext cx="8501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7 относится к элементам 3.1 – 3.12 раздела 3 «Экономика».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7: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BE35FAA7-E07D-43EE-B899-AE4D7EE30C19}"/>
              </a:ext>
            </a:extLst>
          </p:cNvPr>
          <p:cNvSpPr/>
          <p:nvPr/>
        </p:nvSpPr>
        <p:spPr>
          <a:xfrm>
            <a:off x="323528" y="393305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7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09D20D58-63FA-41D7-8A1E-FE210EF8AD90}"/>
              </a:ext>
            </a:extLst>
          </p:cNvPr>
          <p:cNvSpPr/>
          <p:nvPr/>
        </p:nvSpPr>
        <p:spPr>
          <a:xfrm>
            <a:off x="323528" y="1699066"/>
            <a:ext cx="828092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К </a:t>
            </a:r>
            <a:r>
              <a:rPr lang="ru-RU" sz="1600" b="0" dirty="0">
                <a:solidFill>
                  <a:srgbClr val="FF0000"/>
                </a:solidFill>
                <a:latin typeface="Verdana" panose="020B0604030504040204" pitchFamily="34" charset="0"/>
              </a:rPr>
              <a:t>дефициту государственного бюджета </a:t>
            </a: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непосредственно ведет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1) </a:t>
            </a:r>
            <a:r>
              <a:rPr lang="ru-RU" sz="1600" b="0" dirty="0">
                <a:solidFill>
                  <a:srgbClr val="0066FF"/>
                </a:solidFill>
                <a:latin typeface="Verdana" panose="020B0604030504040204" pitchFamily="34" charset="0"/>
              </a:rPr>
              <a:t>уменьшение налоговых поступлений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2) увеличение объемов производства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3) сокращение расходов на оборону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4) развитие малого бизнеса</a:t>
            </a:r>
          </a:p>
          <a:p>
            <a:br>
              <a:rPr lang="ru-RU" sz="1600" dirty="0"/>
            </a:b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81198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7 относится к элементам 3.1 – 3.12 раздела 3 «Экономика».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7: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AAE276-DDA5-4742-99BB-D38E02FD0ED7}"/>
              </a:ext>
            </a:extLst>
          </p:cNvPr>
          <p:cNvSpPr/>
          <p:nvPr/>
        </p:nvSpPr>
        <p:spPr>
          <a:xfrm>
            <a:off x="390890" y="1799369"/>
            <a:ext cx="850159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Что из приведённого ниже яв­ля­ет­ся при­ме­ром </a:t>
            </a:r>
            <a:r>
              <a:rPr lang="ru-RU" sz="1600" b="0" dirty="0">
                <a:solidFill>
                  <a:srgbClr val="FF0000"/>
                </a:solidFill>
                <a:latin typeface="Verdana" panose="020B0604030504040204" pitchFamily="34" charset="0"/>
              </a:rPr>
              <a:t>товара</a:t>
            </a: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?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1) мас­саж лица 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2) </a:t>
            </a:r>
            <a:r>
              <a:rPr lang="ru-RU" sz="1600" b="0" dirty="0">
                <a:solidFill>
                  <a:srgbClr val="0066FF"/>
                </a:solidFill>
                <a:latin typeface="Verdana" panose="020B0604030504040204" pitchFamily="34" charset="0"/>
              </a:rPr>
              <a:t>крем для лица 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3) стриж­ка волос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4) кон­суль­та­ция стилиста</a:t>
            </a:r>
          </a:p>
          <a:p>
            <a:br>
              <a:rPr lang="ru-RU" sz="1600" dirty="0"/>
            </a:b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7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  <a:endParaRPr lang="ru-RU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99690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7 относится к элементам 3.1 – 3.12 раздела 3 «Экономика».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7: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AAE276-DDA5-4742-99BB-D38E02FD0ED7}"/>
              </a:ext>
            </a:extLst>
          </p:cNvPr>
          <p:cNvSpPr/>
          <p:nvPr/>
        </p:nvSpPr>
        <p:spPr>
          <a:xfrm>
            <a:off x="390890" y="1799369"/>
            <a:ext cx="8501590" cy="3447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Что из приведённого ниже яв­ля­ет­ся при­ме­ром </a:t>
            </a:r>
            <a:r>
              <a:rPr lang="ru-RU" sz="1600" b="0" dirty="0">
                <a:solidFill>
                  <a:srgbClr val="FF0000"/>
                </a:solidFill>
                <a:latin typeface="Verdana" panose="020B0604030504040204" pitchFamily="34" charset="0"/>
              </a:rPr>
              <a:t>товара</a:t>
            </a: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?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 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1) мас­саж лица 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2) </a:t>
            </a:r>
            <a:r>
              <a:rPr lang="ru-RU" sz="1600" b="0" dirty="0">
                <a:solidFill>
                  <a:srgbClr val="0066FF"/>
                </a:solidFill>
                <a:latin typeface="Verdana" panose="020B0604030504040204" pitchFamily="34" charset="0"/>
              </a:rPr>
              <a:t>крем для лица 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3) стриж­ка волос</a:t>
            </a:r>
          </a:p>
          <a:p>
            <a:pPr algn="just"/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4) кон­суль­та­ция стилиста</a:t>
            </a:r>
          </a:p>
          <a:p>
            <a:br>
              <a:rPr lang="ru-RU" sz="1600" dirty="0"/>
            </a:br>
            <a:r>
              <a:rPr lang="ru-RU" sz="1600" b="0" dirty="0">
                <a:solidFill>
                  <a:srgbClr val="000000"/>
                </a:solidFill>
                <a:latin typeface="Verdana" panose="020B0604030504040204" pitchFamily="34" charset="0"/>
              </a:rPr>
              <a:t>Ответ: </a:t>
            </a:r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7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  <a:endParaRPr lang="ru-RU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52756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7 относится к элементам 3.1 – 3.12 раздела 3 «Экономика».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7: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AAE276-DDA5-4742-99BB-D38E02FD0ED7}"/>
              </a:ext>
            </a:extLst>
          </p:cNvPr>
          <p:cNvSpPr/>
          <p:nvPr/>
        </p:nvSpPr>
        <p:spPr>
          <a:xfrm>
            <a:off x="390890" y="1799369"/>
            <a:ext cx="85015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>
                <a:solidFill>
                  <a:schemeClr val="tx1"/>
                </a:solidFill>
              </a:rPr>
              <a:t>Все ис­поль­зу­е­мые в про­из­вод­ствен­ном про­цес­се </a:t>
            </a:r>
            <a:r>
              <a:rPr lang="ru-RU" sz="1600" b="0" dirty="0">
                <a:solidFill>
                  <a:srgbClr val="FF0000"/>
                </a:solidFill>
              </a:rPr>
              <a:t>при­род­ные ре­сур­сы </a:t>
            </a:r>
            <a:r>
              <a:rPr lang="ru-RU" sz="1600" b="0" dirty="0">
                <a:solidFill>
                  <a:schemeClr val="tx1"/>
                </a:solidFill>
              </a:rPr>
              <a:t>называют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про­из­вод­ствен­ный капитал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труд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информация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</a:t>
            </a:r>
            <a:r>
              <a:rPr lang="ru-RU" sz="1600" b="0" dirty="0">
                <a:solidFill>
                  <a:srgbClr val="0066FF"/>
                </a:solidFill>
              </a:rPr>
              <a:t>земля</a:t>
            </a:r>
          </a:p>
          <a:p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  <a:br>
              <a:rPr lang="ru-RU" sz="1600" dirty="0"/>
            </a:br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7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  <a:endParaRPr lang="ru-RU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50904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7 относится к элементам 3.1 – 3.12 раздела 3 «Экономика».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7: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EAAE276-DDA5-4742-99BB-D38E02FD0ED7}"/>
              </a:ext>
            </a:extLst>
          </p:cNvPr>
          <p:cNvSpPr/>
          <p:nvPr/>
        </p:nvSpPr>
        <p:spPr>
          <a:xfrm>
            <a:off x="390890" y="1799369"/>
            <a:ext cx="850159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dirty="0">
                <a:solidFill>
                  <a:schemeClr val="tx1"/>
                </a:solidFill>
              </a:rPr>
              <a:t>В </a:t>
            </a:r>
            <a:r>
              <a:rPr lang="ru-RU" sz="1600" b="0" dirty="0">
                <a:solidFill>
                  <a:srgbClr val="FF0000"/>
                </a:solidFill>
              </a:rPr>
              <a:t>рыночной экономике</a:t>
            </a:r>
            <a:r>
              <a:rPr lang="ru-RU" sz="1600" b="0" dirty="0">
                <a:solidFill>
                  <a:schemeClr val="tx1"/>
                </a:solidFill>
              </a:rPr>
              <a:t>, в отличие от командной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</a:t>
            </a:r>
            <a:r>
              <a:rPr lang="ru-RU" sz="1600" b="0" dirty="0">
                <a:solidFill>
                  <a:srgbClr val="0066FF"/>
                </a:solidFill>
              </a:rPr>
              <a:t>свободно продаются и покупаются ресурсы производства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устанавливается твердый курс официальной валюты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ведущие позиции занимает государственная собственность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складываются хозяйственные пропорции</a:t>
            </a:r>
          </a:p>
          <a:p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  <a:br>
              <a:rPr lang="ru-RU" sz="1600" dirty="0">
                <a:solidFill>
                  <a:schemeClr val="tx1"/>
                </a:solidFill>
              </a:rPr>
            </a:br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7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  <a:endParaRPr lang="ru-RU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920369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8461" y="1343584"/>
            <a:ext cx="850159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Задание 16 в тексте экзаменационной работы</a:t>
            </a: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задания 16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F649E129-DF04-46EC-9B4C-C3F9048A7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552" y="3321859"/>
            <a:ext cx="850159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dirty="0">
                <a:solidFill>
                  <a:srgbClr val="9933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Характеристика задания 16: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требуют выбора одного ответа из 4 предложенных вариантов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являются заданиями базового уровня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ответ записывается в виде цифры, обозначающей номер правильного ответа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задания дихотомические – оцениваются 0 баллами или 1 баллом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 выполнение заданий отводится 2-3 минуты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проверяют умения:</a:t>
            </a:r>
          </a:p>
          <a:p>
            <a:pPr marL="1200150" lvl="2" indent="-285750">
              <a:buClr>
                <a:srgbClr val="700000"/>
              </a:buClr>
              <a:buFont typeface="Wingdings" panose="05000000000000000000" pitchFamily="2" charset="2"/>
              <a:buChar char="§"/>
            </a:pPr>
            <a:r>
              <a:rPr lang="ru-RU" altLang="ru-RU" sz="1800" b="0" dirty="0">
                <a:solidFill>
                  <a:srgbClr val="700000"/>
                </a:solidFill>
              </a:rPr>
              <a:t>Задания 16  умение 2.1 - </a:t>
            </a:r>
            <a:r>
              <a:rPr lang="ru-RU" sz="1800" b="0" dirty="0">
                <a:solidFill>
                  <a:srgbClr val="700000"/>
                </a:solidFill>
              </a:rPr>
              <a:t>описывать основные социальные объекты, выделяя их существенные признаки; человека как социально-деятельное существо; основные социальные роли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B99679E-F54C-49D6-B030-63CAE461B9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988840"/>
            <a:ext cx="7625602" cy="197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864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Line 3">
            <a:extLst>
              <a:ext uri="{FF2B5EF4-FFF2-40B4-BE49-F238E27FC236}">
                <a16:creationId xmlns:a16="http://schemas.microsoft.com/office/drawing/2014/main" id="{C3613A62-4417-4EDD-8AF2-1E10C0100E35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825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7044" name="Text Box 4">
            <a:extLst>
              <a:ext uri="{FF2B5EF4-FFF2-40B4-BE49-F238E27FC236}">
                <a16:creationId xmlns:a16="http://schemas.microsoft.com/office/drawing/2014/main" id="{ADC349B9-22B5-478E-94B6-F2666DA31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0890" y="1153038"/>
            <a:ext cx="8501590" cy="4770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altLang="ru-RU" sz="1800" b="0" dirty="0">
                <a:solidFill>
                  <a:srgbClr val="700000"/>
                </a:solidFill>
              </a:rPr>
              <a:t>Задание 16 относится к элементам 6.1 – 6.17 раздела 6 «Право».</a:t>
            </a:r>
          </a:p>
          <a:p>
            <a:r>
              <a:rPr lang="ru-RU" altLang="ru-RU" sz="1800" b="0" dirty="0">
                <a:solidFill>
                  <a:srgbClr val="700000"/>
                </a:solidFill>
              </a:rPr>
              <a:t>Примеры задания 16:</a:t>
            </a:r>
          </a:p>
          <a:p>
            <a:endParaRPr lang="ru-RU" altLang="ru-RU" sz="1800" b="0" dirty="0">
              <a:solidFill>
                <a:srgbClr val="700000"/>
              </a:solidFill>
            </a:endParaRPr>
          </a:p>
          <a:p>
            <a:r>
              <a:rPr lang="ru-RU" sz="1600" b="0" dirty="0">
                <a:solidFill>
                  <a:srgbClr val="FF0000"/>
                </a:solidFill>
              </a:rPr>
              <a:t>Право</a:t>
            </a:r>
            <a:r>
              <a:rPr lang="ru-RU" sz="1600" b="0" dirty="0">
                <a:solidFill>
                  <a:schemeClr val="tx1"/>
                </a:solidFill>
              </a:rPr>
              <a:t> в отличие от морали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 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1) является видом социальных норм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2) регулирует поведение людей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3) </a:t>
            </a:r>
            <a:r>
              <a:rPr lang="ru-RU" sz="1600" b="0" dirty="0">
                <a:solidFill>
                  <a:srgbClr val="0066FF"/>
                </a:solidFill>
              </a:rPr>
              <a:t>поддерживается силой государства</a:t>
            </a:r>
          </a:p>
          <a:p>
            <a:r>
              <a:rPr lang="ru-RU" sz="1600" b="0" dirty="0">
                <a:solidFill>
                  <a:schemeClr val="tx1"/>
                </a:solidFill>
              </a:rPr>
              <a:t>4) обращено ко всему обществу</a:t>
            </a:r>
          </a:p>
          <a:p>
            <a:br>
              <a:rPr lang="ru-RU" sz="1600" dirty="0">
                <a:solidFill>
                  <a:schemeClr val="tx1"/>
                </a:solidFill>
              </a:rPr>
            </a:br>
            <a:r>
              <a:rPr lang="ru-RU" sz="1600" b="0" dirty="0">
                <a:solidFill>
                  <a:schemeClr val="tx1"/>
                </a:solidFill>
              </a:rPr>
              <a:t>Ответ: </a:t>
            </a:r>
          </a:p>
          <a:p>
            <a:endParaRPr lang="ru-RU" sz="1600" b="0" dirty="0">
              <a:solidFill>
                <a:schemeClr val="tx1"/>
              </a:solidFill>
            </a:endParaRPr>
          </a:p>
          <a:p>
            <a:r>
              <a:rPr lang="ru-RU" altLang="ru-RU" sz="1800" b="0" dirty="0">
                <a:solidFill>
                  <a:srgbClr val="700000"/>
                </a:solidFill>
              </a:rPr>
              <a:t>Для выполнения задания 16 необходимы следующие операции: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найти </a:t>
            </a:r>
            <a:r>
              <a:rPr lang="ru-RU" altLang="ru-RU" sz="1800" dirty="0">
                <a:solidFill>
                  <a:srgbClr val="FF0000"/>
                </a:solidFill>
              </a:rPr>
              <a:t>родовое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условии задания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вспомнить, какие </a:t>
            </a:r>
            <a:r>
              <a:rPr lang="ru-RU" altLang="ru-RU" sz="1800" dirty="0">
                <a:solidFill>
                  <a:srgbClr val="0066FF"/>
                </a:solidFill>
              </a:rPr>
              <a:t>виды</a:t>
            </a:r>
            <a:r>
              <a:rPr lang="ru-RU" altLang="ru-RU" sz="1800" b="0" dirty="0">
                <a:solidFill>
                  <a:srgbClr val="700000"/>
                </a:solidFill>
              </a:rPr>
              <a:t> (объекты, процессы, признаки, свойства) относятся к данному роду</a:t>
            </a:r>
          </a:p>
          <a:p>
            <a:pPr marL="742950" lvl="1" indent="-285750">
              <a:buClr>
                <a:srgbClr val="700000"/>
              </a:buClr>
              <a:buFont typeface="Wingdings" panose="05000000000000000000" pitchFamily="2" charset="2"/>
              <a:buChar char="q"/>
            </a:pPr>
            <a:r>
              <a:rPr lang="ru-RU" altLang="ru-RU" sz="1800" b="0" dirty="0">
                <a:solidFill>
                  <a:srgbClr val="700000"/>
                </a:solidFill>
              </a:rPr>
              <a:t>выявить </a:t>
            </a:r>
            <a:r>
              <a:rPr lang="ru-RU" altLang="ru-RU" sz="1800" dirty="0">
                <a:solidFill>
                  <a:srgbClr val="0066FF"/>
                </a:solidFill>
              </a:rPr>
              <a:t>видовое понятие </a:t>
            </a:r>
            <a:r>
              <a:rPr lang="ru-RU" altLang="ru-RU" sz="1800" b="0" dirty="0">
                <a:solidFill>
                  <a:srgbClr val="700000"/>
                </a:solidFill>
              </a:rPr>
              <a:t>в вариантах ответа</a:t>
            </a:r>
          </a:p>
          <a:p>
            <a:endParaRPr lang="ru-RU" altLang="ru-RU" sz="1600" b="0" dirty="0">
              <a:solidFill>
                <a:schemeClr val="tx1"/>
              </a:solidFill>
            </a:endParaRPr>
          </a:p>
        </p:txBody>
      </p:sp>
      <p:sp>
        <p:nvSpPr>
          <p:cNvPr id="87045" name="Rectangle 5">
            <a:extLst>
              <a:ext uri="{FF2B5EF4-FFF2-40B4-BE49-F238E27FC236}">
                <a16:creationId xmlns:a16="http://schemas.microsoft.com/office/drawing/2014/main" id="{1F39E253-1925-4979-850E-50A576646640}"/>
              </a:ext>
            </a:extLst>
          </p:cNvPr>
          <p:cNvSpPr>
            <a:spLocks/>
          </p:cNvSpPr>
          <p:nvPr/>
        </p:nvSpPr>
        <p:spPr bwMode="auto">
          <a:xfrm>
            <a:off x="899592" y="189186"/>
            <a:ext cx="7992888" cy="503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2pPr>
            <a:lvl3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3pPr>
            <a:lvl4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4pPr>
            <a:lvl5pPr algn="ctr" eaLnBrk="0" hangingPunct="0"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5pPr>
            <a:lvl6pPr marL="4572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6pPr>
            <a:lvl7pPr marL="9144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7pPr>
            <a:lvl8pPr marL="13716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8pPr>
            <a:lvl9pPr marL="1828800" algn="ctr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entury Gothic" panose="020B0502020202020204" pitchFamily="34" charset="0"/>
              </a:defRPr>
            </a:lvl9pPr>
          </a:lstStyle>
          <a:p>
            <a:r>
              <a:rPr lang="ru-RU" altLang="ru-RU" sz="2400" b="0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Заголовок слайда</a:t>
            </a:r>
          </a:p>
        </p:txBody>
      </p:sp>
    </p:spTree>
    <p:extLst>
      <p:ext uri="{BB962C8B-B14F-4D97-AF65-F5344CB8AC3E}">
        <p14:creationId xmlns:p14="http://schemas.microsoft.com/office/powerpoint/2010/main" val="23712944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ctr">
        <a:normAutofit fontScale="45000" lnSpcReduction="20000"/>
        <a:scene3d>
          <a:camera prst="orthographicFront"/>
          <a:lightRig rig="soft" dir="tl">
            <a:rot lat="0" lon="0" rev="0"/>
          </a:lightRig>
        </a:scene3d>
        <a:sp3d contourW="25400" prstMaterial="matte">
          <a:bevelT w="25400" h="55880" prst="artDeco"/>
          <a:contourClr>
            <a:schemeClr val="accent2">
              <a:tint val="20000"/>
            </a:schemeClr>
          </a:contourClr>
        </a:sp3d>
      </a:bodyPr>
      <a:lstStyle>
        <a:defPPr marL="0" marR="0" indent="0" defTabSz="914400" rtl="0" eaLnBrk="1" fontAlgn="auto" latinLnBrk="0" hangingPunct="1">
          <a:lnSpc>
            <a:spcPct val="15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1" i="0" u="none" strike="noStrike" kern="1200" cap="none" spc="50" normalizeH="0" baseline="0" noProof="0" dirty="0" smtClean="0">
            <a:ln w="11430"/>
            <a:gradFill>
              <a:gsLst>
                <a:gs pos="25000">
                  <a:schemeClr val="accent2">
                    <a:satMod val="155000"/>
                  </a:schemeClr>
                </a:gs>
                <a:gs pos="100000">
                  <a:schemeClr val="accent2">
                    <a:shade val="45000"/>
                    <a:satMod val="165000"/>
                  </a:schemeClr>
                </a:gs>
              </a:gsLst>
              <a:lin ang="5400000"/>
            </a:gradFill>
            <a:effectLst>
              <a:outerShdw blurRad="76200" dist="50800" dir="5400000" algn="tl" rotWithShape="0">
                <a:srgbClr val="000000">
                  <a:alpha val="65000"/>
                </a:srgbClr>
              </a:outerShdw>
            </a:effectLst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18388</TotalTime>
  <Words>1224</Words>
  <Application>Microsoft Office PowerPoint</Application>
  <PresentationFormat>Экран (4:3)</PresentationFormat>
  <Paragraphs>166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Century Gothic</vt:lpstr>
      <vt:lpstr>Verdana</vt:lpstr>
      <vt:lpstr>Wingdings</vt:lpstr>
      <vt:lpstr>Тема Office</vt:lpstr>
      <vt:lpstr>Технология выполнения заданий  7 и 16 с кратким ответом  на описание и выявление  существенных признаков (в рамках подготовки к ЕГЭ по обществознанию)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проведения ЕГЭ в штатном режиме</dc:title>
  <dc:creator>А.В.Кудрявцев</dc:creator>
  <cp:lastModifiedBy>Руслан Даманин</cp:lastModifiedBy>
  <cp:revision>734</cp:revision>
  <dcterms:created xsi:type="dcterms:W3CDTF">2008-12-18T11:46:11Z</dcterms:created>
  <dcterms:modified xsi:type="dcterms:W3CDTF">2021-06-02T16:30:11Z</dcterms:modified>
</cp:coreProperties>
</file>