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6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572AC9-C6C0-4CA0-BC2F-FBC9A9BB8137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7721A1-B1E9-482D-89DC-973B93679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06945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269E-8EBA-46FE-8FC5-22FC3E7B2229}" type="slidenum">
              <a:rPr lang="ru-RU" smtClean="0">
                <a:solidFill>
                  <a:prstClr val="black"/>
                </a:solidFill>
              </a:rPr>
              <a:pPr/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F4269E-8EBA-46FE-8FC5-22FC3E7B2229}" type="slidenum">
              <a:rPr lang="ru-RU" smtClean="0">
                <a:solidFill>
                  <a:prstClr val="black"/>
                </a:solidFill>
              </a:rPr>
              <a:pPr/>
              <a:t>2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aj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32" y="0"/>
            <a:ext cx="9137668" cy="68580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413712" y="6228708"/>
            <a:ext cx="57150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C1752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unga" pitchFamily="2"/>
              </a:rPr>
              <a:t>История искусства.  </a:t>
            </a:r>
            <a:r>
              <a:rPr lang="ru-RU" dirty="0" err="1" smtClean="0">
                <a:solidFill>
                  <a:srgbClr val="C1752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unga" pitchFamily="2"/>
              </a:rPr>
              <a:t>Обуховское</a:t>
            </a:r>
            <a:r>
              <a:rPr lang="ru-RU" dirty="0" smtClean="0">
                <a:solidFill>
                  <a:srgbClr val="C17529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unga" pitchFamily="2"/>
              </a:rPr>
              <a:t> училище №4  Макаревич Е.А</a:t>
            </a:r>
            <a:r>
              <a:rPr lang="ru-RU" sz="1600" dirty="0" smtClean="0">
                <a:solidFill>
                  <a:srgbClr val="4E3B30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itchFamily="34" charset="0"/>
                <a:cs typeface="Tunga" pitchFamily="2"/>
              </a:rPr>
              <a:t>.</a:t>
            </a:r>
            <a:endParaRPr lang="ru-RU" sz="1600" dirty="0">
              <a:solidFill>
                <a:srgbClr val="4E3B30">
                  <a:lumMod val="75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Narrow" pitchFamily="34" charset="0"/>
              <a:cs typeface="Tunga" pitchFamily="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28992" y="1000108"/>
            <a:ext cx="4786888" cy="1569660"/>
          </a:xfrm>
          <a:prstGeom prst="rect">
            <a:avLst/>
          </a:prstGeom>
          <a:noFill/>
          <a:effectLst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rtlCol="0">
            <a:spAutoFit/>
            <a:sp3d extrusionH="57150">
              <a:bevelT h="25400" prst="softRound"/>
            </a:sp3d>
          </a:bodyPr>
          <a:lstStyle/>
          <a:p>
            <a:r>
              <a:rPr lang="ru-RU" sz="4800" b="1" dirty="0" smtClean="0">
                <a:solidFill>
                  <a:srgbClr val="C99B47"/>
                </a:solidFill>
                <a:latin typeface="DS Greece" pitchFamily="66" charset="-52"/>
              </a:rPr>
              <a:t>ДРЕВНЕГРЕЧЕСКОЕ </a:t>
            </a:r>
          </a:p>
          <a:p>
            <a:pPr algn="ctr"/>
            <a:r>
              <a:rPr lang="ru-RU" sz="4800" b="1" dirty="0" smtClean="0">
                <a:solidFill>
                  <a:srgbClr val="C99B47"/>
                </a:solidFill>
                <a:latin typeface="DS Greece" pitchFamily="66" charset="-52"/>
              </a:rPr>
              <a:t>ИСКУССТВО</a:t>
            </a:r>
            <a:endParaRPr lang="ru-RU" sz="4800" b="1" dirty="0">
              <a:solidFill>
                <a:srgbClr val="C99B47"/>
              </a:solidFill>
              <a:latin typeface="DS Greece" pitchFamily="66" charset="-5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00332" y="3071810"/>
            <a:ext cx="5715072" cy="169277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ln w="3175">
                  <a:solidFill>
                    <a:srgbClr val="663300"/>
                  </a:solidFill>
                  <a:prstDash val="solid"/>
                </a:ln>
                <a:solidFill>
                  <a:srgbClr val="DBA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Эволюция </a:t>
            </a:r>
            <a:endParaRPr lang="ru-RU" sz="2800" b="1" dirty="0" smtClean="0">
              <a:ln w="3175">
                <a:solidFill>
                  <a:srgbClr val="663300"/>
                </a:solidFill>
                <a:prstDash val="solid"/>
              </a:ln>
              <a:solidFill>
                <a:srgbClr val="DBA1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b="1" dirty="0" smtClean="0">
                <a:ln w="3175">
                  <a:solidFill>
                    <a:srgbClr val="663300"/>
                  </a:solidFill>
                  <a:prstDash val="solid"/>
                </a:ln>
                <a:solidFill>
                  <a:srgbClr val="DBA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древнегреческой скульптуры</a:t>
            </a:r>
            <a:endParaRPr lang="en-US" sz="2800" b="1" dirty="0" smtClean="0">
              <a:ln w="3175">
                <a:solidFill>
                  <a:srgbClr val="663300"/>
                </a:solidFill>
                <a:prstDash val="solid"/>
              </a:ln>
              <a:solidFill>
                <a:srgbClr val="DBA1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>
              <a:defRPr/>
            </a:pPr>
            <a:r>
              <a:rPr lang="ru-RU" sz="2400" b="1" dirty="0" smtClean="0">
                <a:ln w="3175">
                  <a:solidFill>
                    <a:srgbClr val="663300"/>
                  </a:solidFill>
                  <a:prstDash val="solid"/>
                </a:ln>
                <a:solidFill>
                  <a:srgbClr val="DBA10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			                     Эллинизм</a:t>
            </a:r>
            <a:endParaRPr lang="ru-RU" sz="2400" b="1" dirty="0">
              <a:ln w="3175">
                <a:solidFill>
                  <a:srgbClr val="663300"/>
                </a:solidFill>
                <a:prstDash val="solid"/>
              </a:ln>
              <a:solidFill>
                <a:srgbClr val="DBA10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1323554232_bog-ares.png"/>
          <p:cNvPicPr>
            <a:picLocks noChangeAspect="1"/>
          </p:cNvPicPr>
          <p:nvPr/>
        </p:nvPicPr>
        <p:blipFill>
          <a:blip r:embed="rId4" cstate="print"/>
          <a:srcRect l="18482"/>
          <a:stretch>
            <a:fillRect/>
          </a:stretch>
        </p:blipFill>
        <p:spPr>
          <a:xfrm>
            <a:off x="71438" y="642918"/>
            <a:ext cx="3357554" cy="586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22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Рисунок 14" descr="ajy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166" y="0"/>
            <a:ext cx="9137668" cy="6858000"/>
          </a:xfrm>
          <a:prstGeom prst="rect">
            <a:avLst/>
          </a:prstGeo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3571868" y="-428652"/>
            <a:ext cx="6858048" cy="1470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FBEEC9">
                    <a:lumMod val="25000"/>
                  </a:srgbClr>
                </a:solidFill>
              </a:rPr>
              <a:t>Период эллинизма</a:t>
            </a:r>
            <a:endParaRPr lang="ru-RU" sz="3200" dirty="0">
              <a:solidFill>
                <a:srgbClr val="FBEEC9">
                  <a:lumMod val="25000"/>
                </a:srgbClr>
              </a:solidFill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571900" y="-428652"/>
            <a:ext cx="6786578" cy="147002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>
            <a:norm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rgbClr val="F7F1C5"/>
                </a:solidFill>
              </a:rPr>
              <a:t>Период эллинизма</a:t>
            </a:r>
            <a:endParaRPr lang="ru-RU" sz="3200" dirty="0">
              <a:solidFill>
                <a:srgbClr val="F7F1C5"/>
              </a:solidFill>
            </a:endParaRPr>
          </a:p>
        </p:txBody>
      </p:sp>
      <p:sp>
        <p:nvSpPr>
          <p:cNvPr id="9" name="Прямоугольник с двумя скругленными противолежащими углами 8"/>
          <p:cNvSpPr/>
          <p:nvPr/>
        </p:nvSpPr>
        <p:spPr>
          <a:xfrm>
            <a:off x="5786446" y="642918"/>
            <a:ext cx="3143272" cy="642942"/>
          </a:xfrm>
          <a:prstGeom prst="round2DiagRect">
            <a:avLst>
              <a:gd name="adj1" fmla="val 28501"/>
              <a:gd name="adj2" fmla="val 0"/>
            </a:avLst>
          </a:prstGeom>
          <a:solidFill>
            <a:schemeClr val="accent3">
              <a:lumMod val="40000"/>
              <a:lumOff val="60000"/>
            </a:schemeClr>
          </a:solidFill>
          <a:ln w="3175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86446" y="639529"/>
            <a:ext cx="3143272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ru-RU" sz="1200" dirty="0" err="1" smtClean="0">
                <a:solidFill>
                  <a:srgbClr val="A5644E">
                    <a:lumMod val="75000"/>
                  </a:srgbClr>
                </a:solidFill>
              </a:rPr>
              <a:t>Самодавлеющий</a:t>
            </a:r>
            <a:r>
              <a:rPr lang="ru-RU" sz="1200" dirty="0" smtClean="0">
                <a:solidFill>
                  <a:srgbClr val="A5644E">
                    <a:lumMod val="75000"/>
                  </a:srgbClr>
                </a:solidFill>
              </a:rPr>
              <a:t> эстетизм  </a:t>
            </a:r>
            <a:r>
              <a:rPr lang="en-US" sz="1200" dirty="0" smtClean="0">
                <a:solidFill>
                  <a:srgbClr val="A5644E">
                    <a:lumMod val="75000"/>
                  </a:srgbClr>
                </a:solidFill>
              </a:rPr>
              <a:t>“</a:t>
            </a:r>
            <a:r>
              <a:rPr lang="ru-RU" sz="1200" dirty="0" smtClean="0">
                <a:solidFill>
                  <a:srgbClr val="A5644E">
                    <a:lumMod val="75000"/>
                  </a:srgbClr>
                </a:solidFill>
              </a:rPr>
              <a:t>О том заботясь, чтоб упасть прилично</a:t>
            </a:r>
            <a:r>
              <a:rPr lang="en-US" sz="1200" dirty="0" smtClean="0">
                <a:solidFill>
                  <a:srgbClr val="A5644E">
                    <a:lumMod val="75000"/>
                  </a:srgbClr>
                </a:solidFill>
              </a:rPr>
              <a:t>“</a:t>
            </a:r>
            <a:endParaRPr lang="ru-RU" sz="1200" dirty="0" smtClean="0">
              <a:solidFill>
                <a:srgbClr val="A5644E">
                  <a:lumMod val="75000"/>
                </a:srgbClr>
              </a:solidFill>
            </a:endParaRPr>
          </a:p>
          <a:p>
            <a:pPr algn="r"/>
            <a:r>
              <a:rPr lang="ru-RU" sz="1200" dirty="0" smtClean="0">
                <a:solidFill>
                  <a:prstClr val="black"/>
                </a:solidFill>
              </a:rPr>
              <a:t>Гомер</a:t>
            </a:r>
            <a:endParaRPr lang="ru-RU" sz="1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8596" y="1151963"/>
            <a:ext cx="4143404" cy="3135392"/>
          </a:xfrm>
          <a:prstGeom prst="round2DiagRect">
            <a:avLst>
              <a:gd name="adj1" fmla="val 5787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результате походов </a:t>
            </a:r>
            <a:r>
              <a:rPr lang="ru-RU" sz="1600" b="1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Александра Македонского </a:t>
            </a:r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центр культурной активности сместился из Греции в Малую Азию и Египет, где произошло смешение и слияние греческих и восточных элементов, образовавшее совершенно новый культурный сплав.</a:t>
            </a:r>
          </a:p>
          <a:p>
            <a:pPr algn="just"/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Эпоха </a:t>
            </a:r>
            <a:r>
              <a:rPr lang="ru-RU" sz="1600" b="1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эллинизма </a:t>
            </a:r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начинается со смертью Александра Македонского (323 до н. э.) и длится до утверждения римского господства.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7158" y="4570354"/>
            <a:ext cx="5072098" cy="1400235"/>
          </a:xfrm>
          <a:prstGeom prst="round2DiagRect">
            <a:avLst>
              <a:gd name="adj1" fmla="val 10162"/>
              <a:gd name="adj2" fmla="val 0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Памятники стали теперь выполнять не столько свою первоначальную функцию, сколько </a:t>
            </a:r>
            <a:r>
              <a:rPr lang="ru-RU" sz="1600" dirty="0" err="1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ста-новились</a:t>
            </a:r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символами богатства, господства и могущества. Стали гораздо шире </a:t>
            </a:r>
            <a:r>
              <a:rPr lang="ru-RU" sz="1600" dirty="0" err="1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применять-ся</a:t>
            </a:r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1600" b="1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барельефы</a:t>
            </a:r>
            <a:r>
              <a:rPr lang="ru-RU" sz="1600" dirty="0" smtClean="0">
                <a:solidFill>
                  <a:srgbClr val="A5644E">
                    <a:lumMod val="75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</p:txBody>
      </p:sp>
      <p:pic>
        <p:nvPicPr>
          <p:cNvPr id="16" name="Рисунок 15" descr="Бюст Александра Македонского.png"/>
          <p:cNvPicPr>
            <a:picLocks noChangeAspect="1"/>
          </p:cNvPicPr>
          <p:nvPr/>
        </p:nvPicPr>
        <p:blipFill>
          <a:blip r:embed="rId4" cstate="print"/>
          <a:srcRect t="8330" r="2710"/>
          <a:stretch>
            <a:fillRect/>
          </a:stretch>
        </p:blipFill>
        <p:spPr>
          <a:xfrm>
            <a:off x="5286380" y="1428736"/>
            <a:ext cx="3643338" cy="5214950"/>
          </a:xfrm>
          <a:prstGeom prst="rect">
            <a:avLst/>
          </a:prstGeom>
          <a:effectLst/>
        </p:spPr>
      </p:pic>
      <p:sp>
        <p:nvSpPr>
          <p:cNvPr id="19" name="Прямоугольник с двумя скругленными противолежащими углами 18"/>
          <p:cNvSpPr/>
          <p:nvPr/>
        </p:nvSpPr>
        <p:spPr>
          <a:xfrm>
            <a:off x="4786314" y="6286520"/>
            <a:ext cx="3357586" cy="357190"/>
          </a:xfrm>
          <a:prstGeom prst="round2DiagRect">
            <a:avLst>
              <a:gd name="adj1" fmla="val 45605"/>
              <a:gd name="adj2" fmla="val 0"/>
            </a:avLst>
          </a:prstGeom>
          <a:solidFill>
            <a:schemeClr val="bg2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prstClr val="black"/>
                </a:solidFill>
              </a:rPr>
              <a:t>Бюст Александра Македонского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532" y="407338"/>
            <a:ext cx="4500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cap="small" dirty="0" smtClean="0">
                <a:solidFill>
                  <a:srgbClr val="A73E3B"/>
                </a:solidFill>
                <a:latin typeface="Candara" pitchFamily="34" charset="0"/>
                <a:cs typeface="Tahoma" pitchFamily="34" charset="0"/>
              </a:rPr>
              <a:t>ХАРАКТЕРИСТИКА ЭПОХИ</a:t>
            </a:r>
            <a:endParaRPr lang="ru-RU" b="1" cap="small" dirty="0">
              <a:solidFill>
                <a:srgbClr val="A73E3B"/>
              </a:solidFill>
              <a:latin typeface="Candar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816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118</Words>
  <Application>Microsoft Office PowerPoint</Application>
  <PresentationFormat>Экран (4:3)</PresentationFormat>
  <Paragraphs>17</Paragraphs>
  <Slides>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modified xsi:type="dcterms:W3CDTF">2021-06-02T15:24:04Z</dcterms:modified>
</cp:coreProperties>
</file>