
<file path=[Content_Types].xml><?xml version="1.0" encoding="utf-8"?>
<Types xmlns="http://schemas.openxmlformats.org/package/2006/content-types">
  <Override PartName="/ppt/slides/slide6.xml" ContentType="application/vnd.openxmlformats-officedocument.presentationml.slide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theme/theme2.xml" ContentType="application/vnd.openxmlformats-officedocument.theme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22.xml" ContentType="application/vnd.openxmlformats-officedocument.presentationml.slide+xml"/>
  <Override PartName="/ppt/notesMasters/notesMaster1.xml" ContentType="application/vnd.openxmlformats-officedocument.presentationml.notesMaster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docProps/custom.xml" ContentType="application/vnd.openxmlformats-officedocument.custom-properties+xml"/>
  <Default Extension="wdp" ContentType="image/vnd.ms-photo"/>
  <Override PartName="/ppt/slideLayouts/slideLayout10.xml" ContentType="application/vnd.openxmlformats-officedocument.presentationml.slideLayout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  <Override PartName="/ppt/slides/slide5.xml" ContentType="application/vnd.openxmlformats-officedocument.presentationml.slide+xml"/>
  <Override PartName="/ppt/slides/slide19.xml" ContentType="application/vnd.openxmlformats-officedocument.presentationml.slide+xml"/>
  <Override PartName="/ppt/slideLayouts/slideLayout7.xml" ContentType="application/vnd.openxmlformats-officedocument.presentationml.slideLayout+xml"/>
  <Default Extension="png" ContentType="image/png"/>
  <Override PartName="/ppt/notesSlides/notesSlide1.xml" ContentType="application/vnd.openxmlformats-officedocument.presentationml.notesSlide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24"/>
  </p:notesMasterIdLst>
  <p:sldIdLst>
    <p:sldId id="274" r:id="rId2"/>
    <p:sldId id="275" r:id="rId3"/>
    <p:sldId id="277" r:id="rId4"/>
    <p:sldId id="256" r:id="rId5"/>
    <p:sldId id="261" r:id="rId6"/>
    <p:sldId id="262" r:id="rId7"/>
    <p:sldId id="273" r:id="rId8"/>
    <p:sldId id="280" r:id="rId9"/>
    <p:sldId id="263" r:id="rId10"/>
    <p:sldId id="265" r:id="rId11"/>
    <p:sldId id="266" r:id="rId12"/>
    <p:sldId id="267" r:id="rId13"/>
    <p:sldId id="268" r:id="rId14"/>
    <p:sldId id="269" r:id="rId15"/>
    <p:sldId id="270" r:id="rId16"/>
    <p:sldId id="271" r:id="rId17"/>
    <p:sldId id="272" r:id="rId18"/>
    <p:sldId id="281" r:id="rId19"/>
    <p:sldId id="278" r:id="rId20"/>
    <p:sldId id="279" r:id="rId21"/>
    <p:sldId id="282" r:id="rId22"/>
    <p:sldId id="283" r:id="rId2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576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viewProps" Target="viewProps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presProps" Target="pres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notesMaster" Target="notesMasters/notesMaster1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tableStyles" Target="tableStyles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theme" Target="theme/theme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B775AC07-6C22-44C1-B149-4332E1BC9397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4F73080-BE9E-422B-9F12-7AD75812121F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424501154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4F73080-BE9E-422B-9F12-7AD75812121F}" type="slidenum">
              <a:rPr lang="ru-RU" smtClean="0"/>
              <a:pPr/>
              <a:t>4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512647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  <a:prstGeom prst="rect">
            <a:avLst/>
          </a:prstGeo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  <a:prstGeom prst="rect">
            <a:avLst/>
          </a:prstGeo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  <a:prstGeom prst="rect">
            <a:avLst/>
          </a:prstGeo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  <a:prstGeom prst="rect">
            <a:avLst/>
          </a:prstGeo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  <a:prstGeom prst="rect">
            <a:avLst/>
          </a:prstGeo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  <a:prstGeom prst="rect">
            <a:avLst/>
          </a:prstGeo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  <a:prstGeom prst="rect">
            <a:avLst/>
          </a:prstGeo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  <a:prstGeom prst="rect">
            <a:avLst/>
          </a:prstGeo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  <a:prstGeom prst="rect">
            <a:avLst/>
          </a:prstGeo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  <a:prstGeom prst="rect">
            <a:avLst/>
          </a:prstGeo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4C71EC6-210F-42DE-9C53-41977AD35B3D}" type="datetimeFigureOut">
              <a:rPr lang="ru-RU" smtClean="0"/>
              <a:pPr/>
              <a:t>19.05.2021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/>
          <a:lstStyle/>
          <a:p>
            <a:fld id="{B19B0651-EE4F-4900-A07F-96A6BFA9D0F0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e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3.png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image" Target="../media/image2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 cstate="print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 userDrawn="1"/>
        </p:nvSpPr>
        <p:spPr>
          <a:xfrm>
            <a:off x="0" y="6611779"/>
            <a:ext cx="763351" cy="24622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1000" b="1" kern="1200" dirty="0" smtClean="0">
                <a:solidFill>
                  <a:schemeClr val="accent6">
                    <a:lumMod val="75000"/>
                  </a:schemeClr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© </a:t>
            </a:r>
            <a:r>
              <a:rPr lang="en-US" sz="1000" b="1" kern="1200" dirty="0" err="1" smtClean="0">
                <a:solidFill>
                  <a:schemeClr val="accent6">
                    <a:lumMod val="75000"/>
                  </a:schemeClr>
                </a:solidFill>
                <a:effectLst/>
                <a:latin typeface="Alexandra Zeferino One" pitchFamily="66" charset="0"/>
                <a:ea typeface="+mn-ea"/>
                <a:cs typeface="+mn-cs"/>
              </a:rPr>
              <a:t>FokinaLidia</a:t>
            </a:r>
            <a:endParaRPr lang="ru-RU" sz="1000" b="1" kern="1200" dirty="0">
              <a:solidFill>
                <a:schemeClr val="accent6">
                  <a:lumMod val="75000"/>
                </a:schemeClr>
              </a:solidFill>
              <a:effectLst/>
              <a:latin typeface="Alexandra Zeferino One" pitchFamily="66" charset="0"/>
              <a:ea typeface="+mn-ea"/>
              <a:cs typeface="+mn-cs"/>
            </a:endParaRPr>
          </a:p>
        </p:txBody>
      </p:sp>
      <p:sp>
        <p:nvSpPr>
          <p:cNvPr id="3" name="Прямоугольник 2"/>
          <p:cNvSpPr/>
          <p:nvPr userDrawn="1"/>
        </p:nvSpPr>
        <p:spPr>
          <a:xfrm>
            <a:off x="763351" y="253435"/>
            <a:ext cx="8129129" cy="6351131"/>
          </a:xfrm>
          <a:prstGeom prst="rect">
            <a:avLst/>
          </a:prstGeom>
          <a:solidFill>
            <a:schemeClr val="bg1"/>
          </a:solidFill>
          <a:ln>
            <a:solidFill>
              <a:srgbClr val="FFC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1028" name="Picture 4" descr="http://sr.photos3.fotosearch.com/bthumb/CSP/CSP990/k10238373.jpg"/>
          <p:cNvPicPr>
            <a:picLocks noChangeAspect="1" noChangeArrowheads="1"/>
          </p:cNvPicPr>
          <p:nvPr userDrawn="1"/>
        </p:nvPicPr>
        <p:blipFill rotWithShape="1">
          <a:blip r:embed="rId14" cstate="email">
            <a:clrChange>
              <a:clrFrom>
                <a:srgbClr val="F3F6ED"/>
              </a:clrFrom>
              <a:clrTo>
                <a:srgbClr val="F3F6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83568" y="2583195"/>
            <a:ext cx="320465" cy="1619251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1" name="Picture 4" descr="http://sr.photos3.fotosearch.com/bthumb/CSP/CSP990/k10238373.jpg"/>
          <p:cNvPicPr>
            <a:picLocks noChangeAspect="1" noChangeArrowheads="1"/>
          </p:cNvPicPr>
          <p:nvPr userDrawn="1"/>
        </p:nvPicPr>
        <p:blipFill rotWithShape="1">
          <a:blip r:embed="rId14" cstate="email">
            <a:clrChange>
              <a:clrFrom>
                <a:srgbClr val="F3F6ED"/>
              </a:clrFrom>
              <a:clrTo>
                <a:srgbClr val="F3F6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83568" y="4797152"/>
            <a:ext cx="320465" cy="1619251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12" name="Picture 4" descr="http://sr.photos3.fotosearch.com/bthumb/CSP/CSP990/k10238373.jpg"/>
          <p:cNvPicPr>
            <a:picLocks noChangeAspect="1" noChangeArrowheads="1"/>
          </p:cNvPicPr>
          <p:nvPr userDrawn="1"/>
        </p:nvPicPr>
        <p:blipFill rotWithShape="1">
          <a:blip r:embed="rId14" cstate="email">
            <a:clrChange>
              <a:clrFrom>
                <a:srgbClr val="F3F6ED"/>
              </a:clrFrom>
              <a:clrTo>
                <a:srgbClr val="F3F6ED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/>
        </p:blipFill>
        <p:spPr bwMode="auto">
          <a:xfrm>
            <a:off x="683568" y="369238"/>
            <a:ext cx="320465" cy="1619251"/>
          </a:xfrm>
          <a:prstGeom prst="rect">
            <a:avLst/>
          </a:prstGeom>
          <a:noFill/>
          <a:effectLst>
            <a:softEdge rad="12700"/>
          </a:effectLst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  <p:pic>
        <p:nvPicPr>
          <p:cNvPr id="7" name="Picture 2" descr="http://www.clipartfinders.com/clipart/242/page-turn-clip-art-at-clkercom-vector-online-royalty-free-242235.png"/>
          <p:cNvPicPr>
            <a:picLocks noChangeAspect="1" noChangeArrowheads="1"/>
          </p:cNvPicPr>
          <p:nvPr userDrawn="1"/>
        </p:nvPicPr>
        <p:blipFill>
          <a:blip r:embed="rId15" cstate="email">
            <a:duotone>
              <a:schemeClr val="accent6">
                <a:shade val="45000"/>
                <a:satMod val="135000"/>
              </a:schemeClr>
              <a:prstClr val="white"/>
            </a:duotone>
            <a:extLst>
              <a:ext uri="{28A0092B-C50C-407E-A947-70E740481C1C}">
                <a14:useLocalDpi xmlns:a14="http://schemas.microsoft.com/office/drawing/2010/main" xmlns=""/>
              </a:ext>
            </a:extLst>
          </a:blip>
          <a:srcRect/>
          <a:stretch>
            <a:fillRect/>
          </a:stretch>
        </p:blipFill>
        <p:spPr bwMode="auto">
          <a:xfrm flipH="1">
            <a:off x="6463458" y="4086697"/>
            <a:ext cx="2423690" cy="251626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0.jpeg"/></Relationships>
</file>

<file path=ppt/slides/_rels/slide11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1.jpeg"/></Relationships>
</file>

<file path=ppt/slides/_rels/slide12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3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3.jpeg"/></Relationships>
</file>

<file path=ppt/slides/_rels/slide1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4.jpeg"/></Relationships>
</file>

<file path=ppt/slides/_rels/slide1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5.jpeg"/></Relationships>
</file>

<file path=ppt/slides/_rels/slide1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17.png"/><Relationship Id="rId4" Type="http://schemas.openxmlformats.org/officeDocument/2006/relationships/image" Target="../media/image16.jpeg"/></Relationships>
</file>

<file path=ppt/slides/_rels/slide1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8.jpeg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9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0.png"/><Relationship Id="rId1" Type="http://schemas.openxmlformats.org/officeDocument/2006/relationships/slideLayout" Target="../slideLayouts/slideLayout7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4" Type="http://schemas.microsoft.com/office/2007/relationships/hdphoto" Target="../media/hdphoto1.wdp"/></Relationships>
</file>

<file path=ppt/slides/_rels/slide5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9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1026" name="Picture 2" descr="https://ds05.infourok.ru/uploads/ex/0a2d/000f5ff4-c610dd69/hello_html_1adb648f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279904" y="5411450"/>
            <a:ext cx="864096" cy="144655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8800" dirty="0" smtClean="0"/>
              <a:t>1</a:t>
            </a:r>
            <a:endParaRPr lang="ru-RU" sz="88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06613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Подумайте  и  постарайтесь  определить,  когда  так  говорят?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100000" l="0" r="100000" 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3139" y="4653136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103919" y="1772816"/>
            <a:ext cx="5556313" cy="62813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В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р 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бью  по  колено.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35424" y="3222167"/>
            <a:ext cx="5324807" cy="571145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Очень  мелко,  неглубоко.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547664" y="1891615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pic>
        <p:nvPicPr>
          <p:cNvPr id="409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6804248" y="2010827"/>
            <a:ext cx="2088232" cy="1871058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11" name="Овал 10"/>
          <p:cNvSpPr/>
          <p:nvPr/>
        </p:nvSpPr>
        <p:spPr>
          <a:xfrm>
            <a:off x="2483768" y="1846765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839362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06613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Подумайте  и  постарайтесь  определить,  когда  так  говорят?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100000" l="0" r="100000" 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3139" y="4653136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083636" y="1495395"/>
            <a:ext cx="7356513" cy="62813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Вставать  с  первыми  п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тухами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50638" y="3084577"/>
            <a:ext cx="3020552" cy="571145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Очень  рано.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6084168" y="1593439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е</a:t>
            </a:r>
          </a:p>
        </p:txBody>
      </p:sp>
      <p:sp>
        <p:nvSpPr>
          <p:cNvPr id="3" name="AutoShape 2" descr="https://thumbs.dreamstime.com/z/%D1%81%D0%BE%D0%BB%D0%BD%D1%86%D0%B5-%D0%BF%D0%B5%D1%82%D1%8C-%D0%BF%D0%B5%D1%82%D1%83%D1%85%D0%B0-%D1%83%D1%82%D1%80%D0%B0-148412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5123" name="Picture 3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 b="100"/>
          <a:stretch/>
        </p:blipFill>
        <p:spPr bwMode="auto">
          <a:xfrm>
            <a:off x="5580112" y="2441178"/>
            <a:ext cx="2061099" cy="18579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2021527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06613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Подумайте  и  постарайтесь  определить,  когда  так  говорят?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3139" y="4653136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083637" y="1495395"/>
            <a:ext cx="5000532" cy="62813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Трещит  как   с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рока.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16674" y="2799004"/>
            <a:ext cx="3903397" cy="846020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Говорит  быстро,  громко.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337227" y="1637842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AutoShape 2" descr="https://thumbs.dreamstime.com/z/%D1%81%D0%BE%D0%BB%D0%BD%D1%86%D0%B5-%D0%BF%D0%B5%D1%82%D1%8C-%D0%BF%D0%B5%D1%82%D1%83%D1%85%D0%B0-%D1%83%D1%82%D1%80%D0%B0-148412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8194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583133" y="2232949"/>
            <a:ext cx="2886624" cy="21255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1355929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06613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Подумайте  и  постарайтесь  определить,  когда  так  говорят?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100000" l="0" r="100000" 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3139" y="4653136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083637" y="1495395"/>
            <a:ext cx="3930521" cy="62813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Считать  в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рон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053616" y="2639282"/>
            <a:ext cx="4937403" cy="1050098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Быть невнимательным, рассеянным.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3311587" y="1633369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 smtClean="0">
                <a:solidFill>
                  <a:srgbClr val="FF0000"/>
                </a:solidFill>
                <a:latin typeface="Arial Black" pitchFamily="34" charset="0"/>
              </a:rPr>
              <a:t>о</a:t>
            </a:r>
            <a:endParaRPr lang="ru-RU" sz="3600" dirty="0">
              <a:solidFill>
                <a:srgbClr val="FF0000"/>
              </a:solidFill>
              <a:latin typeface="Arial Black" pitchFamily="34" charset="0"/>
            </a:endParaRPr>
          </a:p>
        </p:txBody>
      </p:sp>
      <p:sp>
        <p:nvSpPr>
          <p:cNvPr id="3" name="AutoShape 2" descr="https://thumbs.dreamstime.com/z/%D1%81%D0%BE%D0%BB%D0%BD%D1%86%D0%B5-%D0%BF%D0%B5%D1%82%D1%8C-%D0%BF%D0%B5%D1%82%D1%83%D1%85%D0%B0-%D1%83%D1%82%D1%80%D0%B0-148412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9218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6300192" y="1377599"/>
            <a:ext cx="2232248" cy="28428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894335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06613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Подумайте  и  постарайтесь  определить,  когда  так  говорят?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b="100000" l="0" r="100000" t="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3139" y="4653136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083637" y="1495395"/>
            <a:ext cx="6224667" cy="62813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Бросать   слова   на   в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тер.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13048" y="2663297"/>
            <a:ext cx="5131160" cy="909719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Говорить  впустую, напрасно  тратить  усилия.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5840805" y="1593439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е</a:t>
            </a:r>
          </a:p>
        </p:txBody>
      </p:sp>
      <p:sp>
        <p:nvSpPr>
          <p:cNvPr id="3" name="AutoShape 2" descr="https://thumbs.dreamstime.com/z/%D1%81%D0%BE%D0%BB%D0%BD%D1%86%D0%B5-%D0%BF%D0%B5%D1%82%D1%8C-%D0%BF%D0%B5%D1%82%D1%83%D1%85%D0%B0-%D1%83%D1%82%D1%80%D0%B0-148412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42" name="Picture 2"/>
          <p:cNvPicPr>
            <a:picLocks noChangeAspect="1" noChangeArrowheads="1"/>
          </p:cNvPicPr>
          <p:nvPr/>
        </p:nvPicPr>
        <p:blipFill rotWithShape="1"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tretch/>
        </p:blipFill>
        <p:spPr bwMode="auto">
          <a:xfrm>
            <a:off x="6588224" y="2258090"/>
            <a:ext cx="2016224" cy="1860511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254717526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06613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Подумайте  и  постарайтесь  определить,  когда  так  говорят?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3139" y="4653136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083637" y="1495395"/>
            <a:ext cx="6224667" cy="62813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М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дведь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на  ухо  наступил.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313048" y="2663297"/>
            <a:ext cx="4195056" cy="1197751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Говорят  о  том,  кто  лишён  музыкального  слуха.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619672" y="1656316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е</a:t>
            </a:r>
          </a:p>
        </p:txBody>
      </p:sp>
      <p:sp>
        <p:nvSpPr>
          <p:cNvPr id="3" name="AutoShape 2" descr="https://thumbs.dreamstime.com/z/%D1%81%D0%BE%D0%BB%D0%BD%D1%86%D0%B5-%D0%BF%D0%B5%D1%82%D1%8C-%D0%BF%D0%B5%D1%82%D1%83%D1%85%D0%B0-%D1%83%D1%82%D1%80%D0%B0-148412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1266" name="Picture 2" descr="http://edu.znate.ru/tw_files2/urls_1/13502/d-13501153/7z-docs/3_html_m1e3363d.png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5701562" y="2176315"/>
            <a:ext cx="2925451" cy="2041012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xmlns="" val="1920410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06613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Подумайте  и  постарайтесь  определить,  когда  так  говорят?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3139" y="4653136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083637" y="1495395"/>
            <a:ext cx="5432579" cy="62813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Ябл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ку  негде  упасть.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835696" y="2749432"/>
            <a:ext cx="3344348" cy="1039608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Очень  тесно,  многолюдно.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2051720" y="1627496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о</a:t>
            </a:r>
          </a:p>
        </p:txBody>
      </p:sp>
      <p:sp>
        <p:nvSpPr>
          <p:cNvPr id="3" name="AutoShape 2" descr="https://thumbs.dreamstime.com/z/%D1%81%D0%BE%D0%BB%D0%BD%D1%86%D0%B5-%D0%BF%D0%B5%D1%82%D1%8C-%D0%BF%D0%B5%D1%82%D1%83%D1%85%D0%B0-%D1%83%D1%82%D1%80%D0%B0-148412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419734" y="2412875"/>
            <a:ext cx="2295995" cy="209624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1027" name="Picture 3"/>
          <p:cNvPicPr>
            <a:picLocks noChangeAspect="1" noChangeArrowheads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082751" y="1167210"/>
            <a:ext cx="969963" cy="110966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 xmlns="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:p14="http://schemas.microsoft.com/office/powerpoint/2010/main" xmlns="" val="32071164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06613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Подумайте  и  постарайтесь  определить,  когда  так  говорят?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3139" y="4653136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331640" y="1591794"/>
            <a:ext cx="5832648" cy="62813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Как  кошка  с 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с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 </a:t>
            </a:r>
            <a:r>
              <a:rPr lang="ru-RU" sz="2800" dirty="0" err="1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бакой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.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87624" y="2785058"/>
            <a:ext cx="4896544" cy="1364022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Говорят  о  людях,  которые ссорятся  и  не  могут  поладить.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4932040" y="1689838"/>
            <a:ext cx="432048" cy="432048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о</a:t>
            </a:r>
          </a:p>
        </p:txBody>
      </p:sp>
      <p:sp>
        <p:nvSpPr>
          <p:cNvPr id="3" name="AutoShape 2" descr="https://thumbs.dreamstime.com/z/%D1%81%D0%BE%D0%BB%D0%BD%D1%86%D0%B5-%D0%BF%D0%B5%D1%82%D1%8C-%D0%BF%D0%B5%D1%82%D1%83%D1%85%D0%B0-%D1%83%D1%82%D1%80%D0%B0-14841220.jpg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 xmlns="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/>
          </a:p>
        </p:txBody>
      </p:sp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2348880"/>
            <a:ext cx="2539717" cy="163288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494049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71472" y="357166"/>
            <a:ext cx="8229600" cy="642942"/>
          </a:xfrm>
        </p:spPr>
        <p:txBody>
          <a:bodyPr>
            <a:noAutofit/>
          </a:bodyPr>
          <a:lstStyle/>
          <a:p>
            <a:r>
              <a:rPr lang="ru-RU" sz="3600" dirty="0" smtClean="0"/>
              <a:t>Соединить выражения в первом столбике со словами второго столбика.</a:t>
            </a:r>
            <a:endParaRPr lang="ru-RU" sz="3600" dirty="0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/>
        <p:txBody>
          <a:bodyPr/>
          <a:lstStyle/>
          <a:p>
            <a:r>
              <a:rPr lang="ru-RU" dirty="0" smtClean="0"/>
              <a:t>Ворон считать</a:t>
            </a:r>
          </a:p>
          <a:p>
            <a:r>
              <a:rPr lang="ru-RU" dirty="0" smtClean="0"/>
              <a:t>Витать  в облаках</a:t>
            </a:r>
          </a:p>
          <a:p>
            <a:r>
              <a:rPr lang="ru-RU" dirty="0" smtClean="0"/>
              <a:t>Мозолить глаза</a:t>
            </a:r>
          </a:p>
          <a:p>
            <a:r>
              <a:rPr lang="ru-RU" dirty="0" smtClean="0"/>
              <a:t>Зарубить на носу</a:t>
            </a:r>
          </a:p>
          <a:p>
            <a:r>
              <a:rPr lang="ru-RU" dirty="0" smtClean="0"/>
              <a:t>Язык проглотить</a:t>
            </a:r>
          </a:p>
          <a:p>
            <a:r>
              <a:rPr lang="ru-RU" dirty="0" smtClean="0"/>
              <a:t>Кот наплакал</a:t>
            </a:r>
          </a:p>
          <a:p>
            <a:r>
              <a:rPr lang="ru-RU" dirty="0" smtClean="0"/>
              <a:t>Со всех ног </a:t>
            </a:r>
          </a:p>
          <a:p>
            <a:endParaRPr lang="ru-RU" dirty="0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/>
        <p:txBody>
          <a:bodyPr/>
          <a:lstStyle/>
          <a:p>
            <a:r>
              <a:rPr lang="ru-RU" dirty="0" smtClean="0"/>
              <a:t>Молчать</a:t>
            </a:r>
          </a:p>
          <a:p>
            <a:r>
              <a:rPr lang="ru-RU" dirty="0" smtClean="0"/>
              <a:t>Мало </a:t>
            </a:r>
          </a:p>
          <a:p>
            <a:r>
              <a:rPr lang="ru-RU" dirty="0" smtClean="0"/>
              <a:t>Мечтать</a:t>
            </a:r>
          </a:p>
          <a:p>
            <a:r>
              <a:rPr lang="ru-RU" dirty="0" smtClean="0"/>
              <a:t>Быстро </a:t>
            </a:r>
          </a:p>
          <a:p>
            <a:r>
              <a:rPr lang="ru-RU" dirty="0" smtClean="0"/>
              <a:t>Бездельничать</a:t>
            </a:r>
          </a:p>
          <a:p>
            <a:r>
              <a:rPr lang="ru-RU" dirty="0" smtClean="0"/>
              <a:t>Надоедать</a:t>
            </a:r>
          </a:p>
          <a:p>
            <a:r>
              <a:rPr lang="ru-RU" dirty="0" smtClean="0"/>
              <a:t>Запомнить</a:t>
            </a:r>
          </a:p>
          <a:p>
            <a:endParaRPr lang="ru-RU" dirty="0"/>
          </a:p>
        </p:txBody>
      </p:sp>
      <p:cxnSp>
        <p:nvCxnSpPr>
          <p:cNvPr id="6" name="Прямая со стрелкой 5"/>
          <p:cNvCxnSpPr/>
          <p:nvPr/>
        </p:nvCxnSpPr>
        <p:spPr>
          <a:xfrm flipV="1">
            <a:off x="2843808" y="3356992"/>
            <a:ext cx="2016224" cy="1656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" name="Прямая со стрелкой 7"/>
          <p:cNvCxnSpPr/>
          <p:nvPr/>
        </p:nvCxnSpPr>
        <p:spPr>
          <a:xfrm flipV="1">
            <a:off x="2843808" y="2420888"/>
            <a:ext cx="2232248" cy="20162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0" name="Прямая со стрелкой 9"/>
          <p:cNvCxnSpPr/>
          <p:nvPr/>
        </p:nvCxnSpPr>
        <p:spPr>
          <a:xfrm>
            <a:off x="3419872" y="3356992"/>
            <a:ext cx="1656184" cy="165618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2" name="Прямая со стрелкой 11"/>
          <p:cNvCxnSpPr/>
          <p:nvPr/>
        </p:nvCxnSpPr>
        <p:spPr>
          <a:xfrm flipV="1">
            <a:off x="3452873" y="1772816"/>
            <a:ext cx="1656184" cy="2160240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4" name="Прямая со стрелкой 13"/>
          <p:cNvCxnSpPr/>
          <p:nvPr/>
        </p:nvCxnSpPr>
        <p:spPr>
          <a:xfrm>
            <a:off x="2915816" y="1916832"/>
            <a:ext cx="1944216" cy="2016224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6" name="Прямая со стрелкой 15"/>
          <p:cNvCxnSpPr/>
          <p:nvPr/>
        </p:nvCxnSpPr>
        <p:spPr>
          <a:xfrm>
            <a:off x="3203848" y="2420888"/>
            <a:ext cx="1872208" cy="504056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Прямая со стрелкой 17"/>
          <p:cNvCxnSpPr/>
          <p:nvPr/>
        </p:nvCxnSpPr>
        <p:spPr>
          <a:xfrm>
            <a:off x="2915816" y="2924944"/>
            <a:ext cx="2376264" cy="1512168"/>
          </a:xfrm>
          <a:prstGeom prst="straightConnector1">
            <a:avLst/>
          </a:prstGeom>
          <a:ln>
            <a:solidFill>
              <a:srgbClr val="FF0000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="" xmlns:p14="http://schemas.microsoft.com/office/powerpoint/2010/main" val="385008233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638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500098" y="-375072"/>
            <a:ext cx="9644097" cy="7233072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2647690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098" name="Picture 2" descr="https://content-26.foto.my.mail.ru/community/teslamed22/_groupsphoto/h-33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100392" y="5013176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3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80401531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72" y="548680"/>
            <a:ext cx="8412427" cy="630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8047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142844" y="142852"/>
          <a:ext cx="9001156" cy="6715152"/>
        </p:xfrm>
        <a:graphic>
          <a:graphicData uri="http://schemas.openxmlformats.org/drawingml/2006/table">
            <a:tbl>
              <a:tblPr/>
              <a:tblGrid>
                <a:gridCol w="4500578"/>
                <a:gridCol w="4500578"/>
              </a:tblGrid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зарубить на носу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витать в облаках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водить за  нос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развесить уши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за двумя зайцами погонишься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похожи как две капли воды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сесть  лужу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тянуть кота за хвост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плясать под чужую дудку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тянуть за язык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сесть в калошу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лететь  сломя голову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лить крокодиловы  слезы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работать засучив рукава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кот наплакал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работать спустя рукава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медведь на ухо наступил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съел собаку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делать из мухи слона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смотреть сквозь пальцы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без задних ног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ворон считать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море по колено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льет как из ведра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ходячая энциклопедия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дело в шляпе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как с гуся вода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не разлей вода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выйти из себя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клевать носом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на вору шапка горит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быть не в своей тарелке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сесть на шею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держать камень за пазухой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373064"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>
                          <a:latin typeface="Times New Roman"/>
                          <a:ea typeface="Times New Roman"/>
                          <a:cs typeface="Times New Roman"/>
                        </a:rPr>
                        <a:t>держать нос по ветру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000" dirty="0">
                          <a:latin typeface="Times New Roman"/>
                          <a:ea typeface="Times New Roman"/>
                          <a:cs typeface="Times New Roman"/>
                        </a:rPr>
                        <a:t>без царя в голове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56805" marR="56805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7170" name="Picture 2" descr="http://rubrayon.edu22.info/wp-content/uploads/2019/02/img1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0" y="-171400"/>
            <a:ext cx="9144000" cy="6858001"/>
          </a:xfrm>
          <a:prstGeom prst="rect">
            <a:avLst/>
          </a:prstGeom>
          <a:noFill/>
        </p:spPr>
      </p:pic>
      <p:sp>
        <p:nvSpPr>
          <p:cNvPr id="5" name="TextBox 4"/>
          <p:cNvSpPr txBox="1"/>
          <p:nvPr/>
        </p:nvSpPr>
        <p:spPr>
          <a:xfrm>
            <a:off x="8172400" y="5288340"/>
            <a:ext cx="808235" cy="156966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9600" dirty="0" smtClean="0"/>
              <a:t>4</a:t>
            </a:r>
            <a:endParaRPr lang="ru-RU" sz="9600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2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BEBA8EAE-BF5A-486C-A8C5-ECC9F3942E4B}">
                <a14:imgProps xmlns:a14="http://schemas.microsoft.com/office/drawing/2010/main" xmlns="">
                  <a14:imgLayer r:embed="rId4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888405" y="4545484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9" name="Заголовок 1"/>
          <p:cNvSpPr txBox="1">
            <a:spLocks/>
          </p:cNvSpPr>
          <p:nvPr/>
        </p:nvSpPr>
        <p:spPr>
          <a:xfrm>
            <a:off x="775543" y="1988840"/>
            <a:ext cx="8140689" cy="1143000"/>
          </a:xfrm>
          <a:prstGeom prst="rect">
            <a:avLst/>
          </a:prstGeom>
        </p:spPr>
        <p:txBody>
          <a:bodyPr/>
          <a:lstStyle>
            <a:lvl1pPr algn="ctr" defTabSz="914400" rtl="0" eaLnBrk="1" latinLnBrk="0" hangingPunct="1"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Занимательная </a:t>
            </a:r>
          </a:p>
          <a:p>
            <a:r>
              <a:rPr lang="ru-RU" sz="36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 фразеология  </a:t>
            </a:r>
          </a:p>
        </p:txBody>
      </p:sp>
    </p:spTree>
    <p:extLst>
      <p:ext uri="{BB962C8B-B14F-4D97-AF65-F5344CB8AC3E}">
        <p14:creationId xmlns:p14="http://schemas.microsoft.com/office/powerpoint/2010/main" xmlns="" val="42172516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3608" y="332656"/>
            <a:ext cx="7848872" cy="4525963"/>
          </a:xfrm>
        </p:spPr>
        <p:txBody>
          <a:bodyPr/>
          <a:lstStyle/>
          <a:p>
            <a:pPr marL="0" indent="0">
              <a:buNone/>
            </a:pP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Фразеологизмы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dirty="0" smtClean="0">
                <a:latin typeface="Arial Black" panose="020B0A04020102020204" pitchFamily="34" charset="0"/>
              </a:rPr>
              <a:t>-  это  устойчивые  сочетания  слов,  близкие  по  лексическому  значению  одному  слову: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Arial Black" panose="020B0A04020102020204" pitchFamily="34" charset="0"/>
              </a:rPr>
              <a:t>н</a:t>
            </a:r>
            <a:r>
              <a:rPr lang="ru-RU" dirty="0" smtClean="0">
                <a:latin typeface="Arial Black" panose="020B0A04020102020204" pitchFamily="34" charset="0"/>
              </a:rPr>
              <a:t>а  краю  света  -  далеко;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Arial Black" panose="020B0A04020102020204" pitchFamily="34" charset="0"/>
              </a:rPr>
              <a:t>з</a:t>
            </a:r>
            <a:r>
              <a:rPr lang="ru-RU" dirty="0" smtClean="0">
                <a:latin typeface="Arial Black" panose="020B0A04020102020204" pitchFamily="34" charset="0"/>
              </a:rPr>
              <a:t>арубить  на  носу  -  запомнить;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dirty="0">
                <a:latin typeface="Arial Black" panose="020B0A04020102020204" pitchFamily="34" charset="0"/>
              </a:rPr>
              <a:t>р</a:t>
            </a:r>
            <a:r>
              <a:rPr lang="ru-RU" dirty="0" smtClean="0">
                <a:latin typeface="Arial Black" panose="020B0A04020102020204" pitchFamily="34" charset="0"/>
              </a:rPr>
              <a:t>укой  подать  -  близко. </a:t>
            </a:r>
            <a:endParaRPr lang="ru-RU" dirty="0">
              <a:latin typeface="Arial Black" panose="020B0A040201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3139" y="4653136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90287523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971600" y="332656"/>
            <a:ext cx="7848872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Фразеологизмы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 всегда выступают  в  предложении  как  единое  целое и не  могут  быть  поделены на  части. </a:t>
            </a:r>
          </a:p>
          <a:p>
            <a:pPr marL="0" indent="0">
              <a:buNone/>
            </a:pPr>
            <a:endParaRPr lang="ru-RU" dirty="0" smtClean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Фразеологизмы - </a:t>
            </a: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это  устойчивые  сочетания  слов  с  переносным  значением. </a:t>
            </a:r>
            <a:endParaRPr lang="ru-RU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3139" y="4653136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66975048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1047393" y="476672"/>
            <a:ext cx="8064896" cy="4525963"/>
          </a:xfrm>
        </p:spPr>
        <p:txBody>
          <a:bodyPr/>
          <a:lstStyle/>
          <a:p>
            <a:pPr>
              <a:buFont typeface="Wingdings" panose="05000000000000000000" pitchFamily="2" charset="2"/>
              <a:buChar char="Ø"/>
            </a:pPr>
            <a:r>
              <a:rPr lang="ru-RU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Фразеологизмы  -  неизменные  спутники  нашей  речи.  Мы  часто  ими  пользуемся,  порой  даже  не  замечая,  ведь  многие  из  них  знакомы  с  детства. </a:t>
            </a:r>
          </a:p>
          <a:p>
            <a:pPr>
              <a:buFont typeface="Wingdings" panose="05000000000000000000" pitchFamily="2" charset="2"/>
              <a:buChar char="Ø"/>
            </a:pPr>
            <a:r>
              <a:rPr lang="ru-RU" sz="2800" dirty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Использование  фразеологизмов  делает  речь  образной,  эмоциональной,  красивой,  запоминающейся.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pic>
        <p:nvPicPr>
          <p:cNvPr id="4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3139" y="4653136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  <p:extLst>
      <p:ext uri="{BB962C8B-B14F-4D97-AF65-F5344CB8AC3E}">
        <p14:creationId xmlns:p14="http://schemas.microsoft.com/office/powerpoint/2010/main" xmlns="" val="339716704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7410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=""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1572" y="548680"/>
            <a:ext cx="8412427" cy="630932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=""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=""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=""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</p:pic>
    </p:spTree>
    <p:extLst>
      <p:ext uri="{BB962C8B-B14F-4D97-AF65-F5344CB8AC3E}">
        <p14:creationId xmlns="" xmlns:p14="http://schemas.microsoft.com/office/powerpoint/2010/main" val="48047095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274638"/>
            <a:ext cx="7571184" cy="1066130"/>
          </a:xfrm>
        </p:spPr>
        <p:txBody>
          <a:bodyPr/>
          <a:lstStyle/>
          <a:p>
            <a:pPr marL="457200" indent="-457200" algn="l">
              <a:buFont typeface="Wingdings" panose="05000000000000000000" pitchFamily="2" charset="2"/>
              <a:buChar char="Ø"/>
            </a:pP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Подумайте  и  постарайтесь  определить,  когда  так  говорят?</a:t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/>
            </a:r>
            <a:b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</a:br>
            <a:endParaRPr lang="ru-RU" sz="2800" dirty="0">
              <a:solidFill>
                <a:srgbClr val="FF0000"/>
              </a:solidFill>
              <a:latin typeface="Arial Black" panose="020B0A04020102020204" pitchFamily="34" charset="0"/>
            </a:endParaRPr>
          </a:p>
        </p:txBody>
      </p:sp>
      <p:pic>
        <p:nvPicPr>
          <p:cNvPr id="5" name="Picture 2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BEBA8EAE-BF5A-486C-A8C5-ECC9F3942E4B}">
                <a14:imgProps xmlns:a14="http://schemas.microsoft.com/office/drawing/2010/main" xmlns="">
                  <a14:imgLayer r:embed="rId3">
                    <a14:imgEffect>
                      <a14:backgroundRemoval t="0" b="100000" l="0" r="100000"/>
                    </a14:imgEffect>
                  </a14:imgLayer>
                </a14:imgProps>
              </a:ex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993139" y="4653136"/>
            <a:ext cx="2119150" cy="201550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050" name="Picture 2"/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6228184" y="1394137"/>
            <a:ext cx="2674750" cy="27096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7" name="Скругленный прямоугольник 6"/>
          <p:cNvSpPr/>
          <p:nvPr/>
        </p:nvSpPr>
        <p:spPr>
          <a:xfrm>
            <a:off x="1259632" y="1772816"/>
            <a:ext cx="4680520" cy="628136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 </a:t>
            </a:r>
            <a:r>
              <a:rPr lang="ru-RU" sz="2800" dirty="0" smtClean="0">
                <a:solidFill>
                  <a:srgbClr val="FF0000"/>
                </a:solidFill>
                <a:latin typeface="Arial Black" panose="020B0A04020102020204" pitchFamily="34" charset="0"/>
              </a:rPr>
              <a:t>__</a:t>
            </a:r>
            <a:r>
              <a:rPr lang="ru-RU" sz="28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зык   заплетается. </a:t>
            </a:r>
            <a:endParaRPr lang="ru-RU" sz="28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1103919" y="2996952"/>
            <a:ext cx="5154984" cy="890761"/>
          </a:xfrm>
          <a:prstGeom prst="roundRect">
            <a:avLst/>
          </a:prstGeom>
          <a:noFill/>
          <a:ln>
            <a:solidFill>
              <a:schemeClr val="accent6">
                <a:lumMod val="7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ru-RU" sz="2400" dirty="0" smtClean="0">
                <a:solidFill>
                  <a:schemeClr val="accent6">
                    <a:lumMod val="50000"/>
                  </a:schemeClr>
                </a:solidFill>
                <a:latin typeface="Arial Black" panose="020B0A04020102020204" pitchFamily="34" charset="0"/>
              </a:rPr>
              <a:t>Так говорят  о  том,  кто  говорит  неясно,  невнятно.</a:t>
            </a:r>
            <a:endParaRPr lang="ru-RU" sz="2400" dirty="0">
              <a:solidFill>
                <a:schemeClr val="accent6">
                  <a:lumMod val="50000"/>
                </a:schemeClr>
              </a:solidFill>
              <a:latin typeface="Arial Black" panose="020B0A04020102020204" pitchFamily="34" charset="0"/>
            </a:endParaRPr>
          </a:p>
        </p:txBody>
      </p:sp>
      <p:sp>
        <p:nvSpPr>
          <p:cNvPr id="10" name="Овал 9"/>
          <p:cNvSpPr/>
          <p:nvPr/>
        </p:nvSpPr>
        <p:spPr>
          <a:xfrm>
            <a:off x="1314309" y="1796625"/>
            <a:ext cx="576064" cy="576064"/>
          </a:xfrm>
          <a:prstGeom prst="ellipse">
            <a:avLst/>
          </a:prstGeom>
          <a:solidFill>
            <a:schemeClr val="bg1"/>
          </a:solidFill>
          <a:ln>
            <a:solidFill>
              <a:schemeClr val="accent6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3600" dirty="0">
                <a:solidFill>
                  <a:srgbClr val="FF0000"/>
                </a:solidFill>
                <a:latin typeface="Arial Black" pitchFamily="34" charset="0"/>
              </a:rPr>
              <a:t>Я</a:t>
            </a:r>
          </a:p>
        </p:txBody>
      </p:sp>
    </p:spTree>
    <p:extLst>
      <p:ext uri="{BB962C8B-B14F-4D97-AF65-F5344CB8AC3E}">
        <p14:creationId xmlns:p14="http://schemas.microsoft.com/office/powerpoint/2010/main" xmlns="" val="2721589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</p:bldLst>
  </p:timing>
</p:sld>
</file>

<file path=ppt/theme/theme1.xml><?xml version="1.0" encoding="utf-8"?>
<a:theme xmlns:a="http://schemas.openxmlformats.org/drawingml/2006/main" name="Тема Office">
  <a:themeElements>
    <a:clrScheme name="Другая 411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974806"/>
      </a:hlink>
      <a:folHlink>
        <a:srgbClr val="974806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256</TotalTime>
  <Words>464</Words>
  <Application>Microsoft Office PowerPoint</Application>
  <PresentationFormat>Экран (4:3)</PresentationFormat>
  <Paragraphs>103</Paragraphs>
  <Slides>22</Slides>
  <Notes>1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22</vt:i4>
      </vt:variant>
    </vt:vector>
  </HeadingPairs>
  <TitlesOfParts>
    <vt:vector size="23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Подумайте  и  постарайтесь  определить,  когда  так  говорят?  </vt:lpstr>
      <vt:lpstr>Подумайте  и  постарайтесь  определить,  когда  так  говорят?  </vt:lpstr>
      <vt:lpstr>Подумайте  и  постарайтесь  определить,  когда  так  говорят?  </vt:lpstr>
      <vt:lpstr>Подумайте  и  постарайтесь  определить,  когда  так  говорят?  </vt:lpstr>
      <vt:lpstr>Подумайте  и  постарайтесь  определить,  когда  так  говорят?  </vt:lpstr>
      <vt:lpstr>Подумайте  и  постарайтесь  определить,  когда  так  говорят?  </vt:lpstr>
      <vt:lpstr>Подумайте  и  постарайтесь  определить,  когда  так  говорят?  </vt:lpstr>
      <vt:lpstr>Подумайте  и  постарайтесь  определить,  когда  так  говорят?  </vt:lpstr>
      <vt:lpstr>Подумайте  и  постарайтесь  определить,  когда  так  говорят?  </vt:lpstr>
      <vt:lpstr>Соединить выражения в первом столбике со словами второго столбика.</vt:lpstr>
      <vt:lpstr>Слайд 19</vt:lpstr>
      <vt:lpstr>Слайд 20</vt:lpstr>
      <vt:lpstr>Слайд 21</vt:lpstr>
      <vt:lpstr>Слайд 22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Универсальный</dc:title>
  <dc:creator>Фокина Лидия Петровна</dc:creator>
  <cp:keywords>Шаблон презентации</cp:keywords>
  <cp:lastModifiedBy>v.kulakova</cp:lastModifiedBy>
  <cp:revision>41</cp:revision>
  <dcterms:created xsi:type="dcterms:W3CDTF">2017-02-23T13:11:39Z</dcterms:created>
  <dcterms:modified xsi:type="dcterms:W3CDTF">2021-05-19T07:03:27Z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NXPowerLiteLastOptimized">
    <vt:lpwstr>418816</vt:lpwstr>
  </property>
  <property fmtid="{D5CDD505-2E9C-101B-9397-08002B2CF9AE}" pid="3" name="NXPowerLiteSettings">
    <vt:lpwstr>F6000400038000</vt:lpwstr>
  </property>
  <property fmtid="{D5CDD505-2E9C-101B-9397-08002B2CF9AE}" pid="4" name="NXPowerLiteVersion">
    <vt:lpwstr>D4.3.1</vt:lpwstr>
  </property>
</Properties>
</file>