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2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86DEDE-9C6A-48EC-BB8F-FBBCE113B527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4D319173-E4B9-40B8-B829-7F2BC981C7DD}">
      <dgm:prSet phldrT="[Текст]"/>
      <dgm:spPr/>
      <dgm:t>
        <a:bodyPr/>
        <a:lstStyle/>
        <a:p>
          <a:r>
            <a:rPr lang="ru-RU" dirty="0" smtClean="0"/>
            <a:t>Заказчик (образец здания)</a:t>
          </a:r>
          <a:endParaRPr lang="ru-RU" dirty="0"/>
        </a:p>
      </dgm:t>
    </dgm:pt>
    <dgm:pt modelId="{B311639F-E346-4649-9983-FE42E081D098}" type="parTrans" cxnId="{D2FD2837-38C2-42D4-B8BF-21847D2B4F72}">
      <dgm:prSet/>
      <dgm:spPr/>
      <dgm:t>
        <a:bodyPr/>
        <a:lstStyle/>
        <a:p>
          <a:endParaRPr lang="ru-RU"/>
        </a:p>
      </dgm:t>
    </dgm:pt>
    <dgm:pt modelId="{30615651-5D90-4855-AC93-675D2773D3B7}" type="sibTrans" cxnId="{D2FD2837-38C2-42D4-B8BF-21847D2B4F72}">
      <dgm:prSet/>
      <dgm:spPr/>
      <dgm:t>
        <a:bodyPr/>
        <a:lstStyle/>
        <a:p>
          <a:endParaRPr lang="ru-RU"/>
        </a:p>
      </dgm:t>
    </dgm:pt>
    <dgm:pt modelId="{74B27548-B41A-4B8C-80B0-EE167F5274DD}">
      <dgm:prSet phldrT="[Текст]"/>
      <dgm:spPr/>
      <dgm:t>
        <a:bodyPr/>
        <a:lstStyle/>
        <a:p>
          <a:r>
            <a:rPr lang="ru-RU" dirty="0" smtClean="0"/>
            <a:t>Подрядчик (тесные связи с мастерами)</a:t>
          </a:r>
          <a:endParaRPr lang="ru-RU" dirty="0"/>
        </a:p>
      </dgm:t>
    </dgm:pt>
    <dgm:pt modelId="{6A2226D7-2065-4213-B221-52031AAEA886}" type="parTrans" cxnId="{2F4D78C1-9013-4B07-A063-0430CB8B80C4}">
      <dgm:prSet/>
      <dgm:spPr/>
      <dgm:t>
        <a:bodyPr/>
        <a:lstStyle/>
        <a:p>
          <a:endParaRPr lang="ru-RU"/>
        </a:p>
      </dgm:t>
    </dgm:pt>
    <dgm:pt modelId="{F67C7EA0-CE8F-47B2-8B6A-D0315F42AA10}" type="sibTrans" cxnId="{2F4D78C1-9013-4B07-A063-0430CB8B80C4}">
      <dgm:prSet/>
      <dgm:spPr/>
      <dgm:t>
        <a:bodyPr/>
        <a:lstStyle/>
        <a:p>
          <a:endParaRPr lang="ru-RU"/>
        </a:p>
      </dgm:t>
    </dgm:pt>
    <dgm:pt modelId="{A319ABE8-9E32-4CB6-8298-A1887A49D914}">
      <dgm:prSet phldrT="[Текст]"/>
      <dgm:spPr/>
      <dgm:t>
        <a:bodyPr/>
        <a:lstStyle/>
        <a:p>
          <a:r>
            <a:rPr lang="ru-RU" dirty="0" smtClean="0"/>
            <a:t>Мастера (индивидуальный подход)</a:t>
          </a:r>
          <a:endParaRPr lang="ru-RU" dirty="0"/>
        </a:p>
      </dgm:t>
    </dgm:pt>
    <dgm:pt modelId="{6932A50D-C90A-40DA-8F4D-990C2A73296E}" type="parTrans" cxnId="{1844FCEE-71F7-43E7-A266-705E430899FF}">
      <dgm:prSet/>
      <dgm:spPr/>
      <dgm:t>
        <a:bodyPr/>
        <a:lstStyle/>
        <a:p>
          <a:endParaRPr lang="ru-RU"/>
        </a:p>
      </dgm:t>
    </dgm:pt>
    <dgm:pt modelId="{5B85E242-D596-479A-A704-14545D19CECC}" type="sibTrans" cxnId="{1844FCEE-71F7-43E7-A266-705E430899FF}">
      <dgm:prSet/>
      <dgm:spPr/>
      <dgm:t>
        <a:bodyPr/>
        <a:lstStyle/>
        <a:p>
          <a:endParaRPr lang="ru-RU"/>
        </a:p>
      </dgm:t>
    </dgm:pt>
    <dgm:pt modelId="{572E1624-2584-4042-A2FA-9567B6588566}" type="pres">
      <dgm:prSet presAssocID="{9A86DEDE-9C6A-48EC-BB8F-FBBCE113B527}" presName="compositeShape" presStyleCnt="0">
        <dgm:presLayoutVars>
          <dgm:dir/>
          <dgm:resizeHandles/>
        </dgm:presLayoutVars>
      </dgm:prSet>
      <dgm:spPr/>
    </dgm:pt>
    <dgm:pt modelId="{F4F62D49-7E87-414C-80E0-FF111CAC70BD}" type="pres">
      <dgm:prSet presAssocID="{9A86DEDE-9C6A-48EC-BB8F-FBBCE113B527}" presName="pyramid" presStyleLbl="node1" presStyleIdx="0" presStyleCnt="1"/>
      <dgm:spPr/>
    </dgm:pt>
    <dgm:pt modelId="{025BFF96-ECB4-4697-9097-E4503325329E}" type="pres">
      <dgm:prSet presAssocID="{9A86DEDE-9C6A-48EC-BB8F-FBBCE113B527}" presName="theList" presStyleCnt="0"/>
      <dgm:spPr/>
    </dgm:pt>
    <dgm:pt modelId="{D6C512D5-C793-433E-90F4-9ADA4AD53571}" type="pres">
      <dgm:prSet presAssocID="{4D319173-E4B9-40B8-B829-7F2BC981C7DD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7A1558-C260-4E73-BE18-6F41934DBDF3}" type="pres">
      <dgm:prSet presAssocID="{4D319173-E4B9-40B8-B829-7F2BC981C7DD}" presName="aSpace" presStyleCnt="0"/>
      <dgm:spPr/>
    </dgm:pt>
    <dgm:pt modelId="{366587B7-3DEA-4EED-9DC3-E7089A7313D2}" type="pres">
      <dgm:prSet presAssocID="{74B27548-B41A-4B8C-80B0-EE167F5274DD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439293-76F4-4EA5-89AB-AC9B3E258571}" type="pres">
      <dgm:prSet presAssocID="{74B27548-B41A-4B8C-80B0-EE167F5274DD}" presName="aSpace" presStyleCnt="0"/>
      <dgm:spPr/>
    </dgm:pt>
    <dgm:pt modelId="{4E77D291-224F-435C-BB32-98FA8E95D258}" type="pres">
      <dgm:prSet presAssocID="{A319ABE8-9E32-4CB6-8298-A1887A49D914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CC3A6-D319-4B0C-9719-E7EBB8CCDA42}" type="pres">
      <dgm:prSet presAssocID="{A319ABE8-9E32-4CB6-8298-A1887A49D914}" presName="aSpace" presStyleCnt="0"/>
      <dgm:spPr/>
    </dgm:pt>
  </dgm:ptLst>
  <dgm:cxnLst>
    <dgm:cxn modelId="{A6D6C233-B576-44BD-A86E-73DDAC395F04}" type="presOf" srcId="{74B27548-B41A-4B8C-80B0-EE167F5274DD}" destId="{366587B7-3DEA-4EED-9DC3-E7089A7313D2}" srcOrd="0" destOrd="0" presId="urn:microsoft.com/office/officeart/2005/8/layout/pyramid2"/>
    <dgm:cxn modelId="{2F4D78C1-9013-4B07-A063-0430CB8B80C4}" srcId="{9A86DEDE-9C6A-48EC-BB8F-FBBCE113B527}" destId="{74B27548-B41A-4B8C-80B0-EE167F5274DD}" srcOrd="1" destOrd="0" parTransId="{6A2226D7-2065-4213-B221-52031AAEA886}" sibTransId="{F67C7EA0-CE8F-47B2-8B6A-D0315F42AA10}"/>
    <dgm:cxn modelId="{A79CF38C-6740-4EF1-9A01-B19844D2368E}" type="presOf" srcId="{4D319173-E4B9-40B8-B829-7F2BC981C7DD}" destId="{D6C512D5-C793-433E-90F4-9ADA4AD53571}" srcOrd="0" destOrd="0" presId="urn:microsoft.com/office/officeart/2005/8/layout/pyramid2"/>
    <dgm:cxn modelId="{3A1492E0-4DE9-45C5-8546-1DE50F31F56B}" type="presOf" srcId="{9A86DEDE-9C6A-48EC-BB8F-FBBCE113B527}" destId="{572E1624-2584-4042-A2FA-9567B6588566}" srcOrd="0" destOrd="0" presId="urn:microsoft.com/office/officeart/2005/8/layout/pyramid2"/>
    <dgm:cxn modelId="{1844FCEE-71F7-43E7-A266-705E430899FF}" srcId="{9A86DEDE-9C6A-48EC-BB8F-FBBCE113B527}" destId="{A319ABE8-9E32-4CB6-8298-A1887A49D914}" srcOrd="2" destOrd="0" parTransId="{6932A50D-C90A-40DA-8F4D-990C2A73296E}" sibTransId="{5B85E242-D596-479A-A704-14545D19CECC}"/>
    <dgm:cxn modelId="{AF7A02B2-E2E9-48F2-BF18-ACEED61DCC31}" type="presOf" srcId="{A319ABE8-9E32-4CB6-8298-A1887A49D914}" destId="{4E77D291-224F-435C-BB32-98FA8E95D258}" srcOrd="0" destOrd="0" presId="urn:microsoft.com/office/officeart/2005/8/layout/pyramid2"/>
    <dgm:cxn modelId="{D2FD2837-38C2-42D4-B8BF-21847D2B4F72}" srcId="{9A86DEDE-9C6A-48EC-BB8F-FBBCE113B527}" destId="{4D319173-E4B9-40B8-B829-7F2BC981C7DD}" srcOrd="0" destOrd="0" parTransId="{B311639F-E346-4649-9983-FE42E081D098}" sibTransId="{30615651-5D90-4855-AC93-675D2773D3B7}"/>
    <dgm:cxn modelId="{E95C828C-ED16-4D94-BD71-5C5D797999B3}" type="presParOf" srcId="{572E1624-2584-4042-A2FA-9567B6588566}" destId="{F4F62D49-7E87-414C-80E0-FF111CAC70BD}" srcOrd="0" destOrd="0" presId="urn:microsoft.com/office/officeart/2005/8/layout/pyramid2"/>
    <dgm:cxn modelId="{CE008E91-59D9-44E5-A5A1-449328ACD514}" type="presParOf" srcId="{572E1624-2584-4042-A2FA-9567B6588566}" destId="{025BFF96-ECB4-4697-9097-E4503325329E}" srcOrd="1" destOrd="0" presId="urn:microsoft.com/office/officeart/2005/8/layout/pyramid2"/>
    <dgm:cxn modelId="{646DE1FF-3C0D-4F8C-91B2-E8256F2B8AD1}" type="presParOf" srcId="{025BFF96-ECB4-4697-9097-E4503325329E}" destId="{D6C512D5-C793-433E-90F4-9ADA4AD53571}" srcOrd="0" destOrd="0" presId="urn:microsoft.com/office/officeart/2005/8/layout/pyramid2"/>
    <dgm:cxn modelId="{C51A4CC6-1A5E-41ED-8DBF-46F1B73BD8EC}" type="presParOf" srcId="{025BFF96-ECB4-4697-9097-E4503325329E}" destId="{2D7A1558-C260-4E73-BE18-6F41934DBDF3}" srcOrd="1" destOrd="0" presId="urn:microsoft.com/office/officeart/2005/8/layout/pyramid2"/>
    <dgm:cxn modelId="{8CC3CA2E-5AC9-43E0-8B7D-909D4C2533F9}" type="presParOf" srcId="{025BFF96-ECB4-4697-9097-E4503325329E}" destId="{366587B7-3DEA-4EED-9DC3-E7089A7313D2}" srcOrd="2" destOrd="0" presId="urn:microsoft.com/office/officeart/2005/8/layout/pyramid2"/>
    <dgm:cxn modelId="{0E1821C9-2230-41D5-9751-0895727702B3}" type="presParOf" srcId="{025BFF96-ECB4-4697-9097-E4503325329E}" destId="{27439293-76F4-4EA5-89AB-AC9B3E258571}" srcOrd="3" destOrd="0" presId="urn:microsoft.com/office/officeart/2005/8/layout/pyramid2"/>
    <dgm:cxn modelId="{84952735-689B-486D-B10E-F58C66CF9BB3}" type="presParOf" srcId="{025BFF96-ECB4-4697-9097-E4503325329E}" destId="{4E77D291-224F-435C-BB32-98FA8E95D258}" srcOrd="4" destOrd="0" presId="urn:microsoft.com/office/officeart/2005/8/layout/pyramid2"/>
    <dgm:cxn modelId="{34C232F5-60E7-47C2-8F4B-5084774D1C2A}" type="presParOf" srcId="{025BFF96-ECB4-4697-9097-E4503325329E}" destId="{989CC3A6-D319-4B0C-9719-E7EBB8CCDA4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B89153-3E06-45C1-AB29-CAB984E0B9C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092B7E1-4731-4417-9FF0-B85BB7AD3A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mih-arh.ru/article/191" TargetMode="External"/><Relationship Id="rId3" Type="http://schemas.openxmlformats.org/officeDocument/2006/relationships/hyperlink" Target="https://istoriyamira.ru/bogi-drevnego-egipta/" TargetMode="External"/><Relationship Id="rId7" Type="http://schemas.openxmlformats.org/officeDocument/2006/relationships/hyperlink" Target="https://yadi.sk/a/lGv9omGV3WBEvp/5affccaf0f0a9836cfae2820" TargetMode="External"/><Relationship Id="rId2" Type="http://schemas.openxmlformats.org/officeDocument/2006/relationships/hyperlink" Target="https://rua.gr/greece/abgreece/33023-grecheskie-bogi-u-sebya-dom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ravenc.ru/text/%D0%92%D0%B0%D1%81%D0%B8%D0%BB%D0%B8%D1%8F%20III%20%D0%98%D0%BE%D0%B0%D0%BD%D0%BD%D0%BE%D0%B2%D0%B8%D1%87%D0%B0.html" TargetMode="External"/><Relationship Id="rId5" Type="http://schemas.openxmlformats.org/officeDocument/2006/relationships/hyperlink" Target="http://hrono.ru/biograf/bio_we/vasili3iv.php" TargetMode="External"/><Relationship Id="rId4" Type="http://schemas.openxmlformats.org/officeDocument/2006/relationships/hyperlink" Target="https://aminoapps.com/c/pisateli-amino/page/blog/rimskie-bogi-i-chem-oni-otlichaiutsia-korotko/ol8P_7vcduBBkWwee0ElkJd7PzE7JPdEEw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bogoslov.ru/event/5998334" TargetMode="External"/><Relationship Id="rId3" Type="http://schemas.openxmlformats.org/officeDocument/2006/relationships/hyperlink" Target="https://vicamilleri.com/moskva-katolicheskij-kostel/" TargetMode="External"/><Relationship Id="rId7" Type="http://schemas.openxmlformats.org/officeDocument/2006/relationships/hyperlink" Target="https://azbyka.ru/otechnik/religiovedenie/doistoricheskie-i-vneistoricheskie-religii/3" TargetMode="External"/><Relationship Id="rId2" Type="http://schemas.openxmlformats.org/officeDocument/2006/relationships/hyperlink" Target="http://surgut.cerkov.ru/o-sobore/ustrojstvo-xram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&#1072;&#1085;&#1090;&#1080;&#1089;&#1077;&#1082;&#1090;&#1072;.&#1088;&#1092;/articles/religiya_vchera_i_segodnya/" TargetMode="External"/><Relationship Id="rId5" Type="http://schemas.openxmlformats.org/officeDocument/2006/relationships/hyperlink" Target="http://ttolk.ru/?p=21724" TargetMode="External"/><Relationship Id="rId4" Type="http://schemas.openxmlformats.org/officeDocument/2006/relationships/hyperlink" Target="https://grozny-inform.ru/news/society/111447/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E%D1%84%D1%8C%D1%8F_%D0%9F%D0%B0%D0%BB%D0%B5%D0%BE%D0%BB%D0%BE%D0%B3" TargetMode="External"/><Relationship Id="rId3" Type="http://schemas.openxmlformats.org/officeDocument/2006/relationships/hyperlink" Target="https://storyfiles.blogspot.com/2015/12/blog-post_2.html" TargetMode="External"/><Relationship Id="rId7" Type="http://schemas.openxmlformats.org/officeDocument/2006/relationships/hyperlink" Target="https://praga-praha.ru/jeruzalemska-synagoga/" TargetMode="External"/><Relationship Id="rId2" Type="http://schemas.openxmlformats.org/officeDocument/2006/relationships/hyperlink" Target="https://azbyka.ru/shemy/ustrojstvo_pravoslavnogo_hrama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agraevsky.com/shatr.htm" TargetMode="External"/><Relationship Id="rId5" Type="http://schemas.openxmlformats.org/officeDocument/2006/relationships/hyperlink" Target="http://armih.ru/exkurs/pridel" TargetMode="External"/><Relationship Id="rId4" Type="http://schemas.openxmlformats.org/officeDocument/2006/relationships/hyperlink" Target="https://www.livemaster.ru/topic/1904495-pravoslavnyj-hram-stil-formy-simvolika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eatlas.com/landmarks/317" TargetMode="External"/><Relationship Id="rId3" Type="http://schemas.openxmlformats.org/officeDocument/2006/relationships/hyperlink" Target="https://vladimirdar.livejournal.com/73504.html" TargetMode="External"/><Relationship Id="rId7" Type="http://schemas.openxmlformats.org/officeDocument/2006/relationships/hyperlink" Target="https://vkcyprus.com/articles/10441-tri-glavnykh-yazycheskikh-khrama-kipra" TargetMode="External"/><Relationship Id="rId2" Type="http://schemas.openxmlformats.org/officeDocument/2006/relationships/hyperlink" Target="http://surgut.cerkov.ru/o-sobore/ustrojstvo-xram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di.sk/a/lGv9omGV3WBEvp/5affccaf0f0a9836cfae27fb" TargetMode="External"/><Relationship Id="rId5" Type="http://schemas.openxmlformats.org/officeDocument/2006/relationships/hyperlink" Target="https://yadi.sk/a/lGv9omGV3WBEvp/5affccaf0f0a9836cfae27c8" TargetMode="External"/><Relationship Id="rId10" Type="http://schemas.openxmlformats.org/officeDocument/2006/relationships/hyperlink" Target="http://pokrovchram.ru/arhitektura" TargetMode="External"/><Relationship Id="rId4" Type="http://schemas.openxmlformats.org/officeDocument/2006/relationships/hyperlink" Target="http://rublev.com/hramy/tserkov-vozneseniia-gospodnia-v-kolomenskom" TargetMode="External"/><Relationship Id="rId9" Type="http://schemas.openxmlformats.org/officeDocument/2006/relationships/hyperlink" Target="https://pikabu.ru/story/khram_bogini_khatkhor_dendera_egipet_502775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2907754"/>
          </a:xfrm>
        </p:spPr>
        <p:txBody>
          <a:bodyPr>
            <a:noAutofit/>
          </a:bodyPr>
          <a:lstStyle/>
          <a:p>
            <a:r>
              <a:rPr lang="ru-RU" sz="3200" dirty="0"/>
              <a:t>ИСТОРИКО-КУЛЬТУРОЛОГИЧЕСКИЕ АСПЕКТЫ ХРАМОВОГО СТРОИТЕЛЬСТВА В РОССИЙСКОМ ГОСУДАРСТВЕ</a:t>
            </a:r>
            <a:br>
              <a:rPr lang="ru-RU" sz="3200" dirty="0"/>
            </a:br>
            <a:r>
              <a:rPr lang="ru-RU" sz="3200" dirty="0"/>
              <a:t>(на примере церкви Вознесения Господня в Коломенском (г. Москва))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717032"/>
            <a:ext cx="8712968" cy="278316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Работа выполнена </a:t>
            </a:r>
          </a:p>
          <a:p>
            <a:pPr algn="r"/>
            <a:r>
              <a:rPr lang="ru-RU" dirty="0" smtClean="0"/>
              <a:t>Грачевой Софией Дмитриевной,</a:t>
            </a:r>
          </a:p>
          <a:p>
            <a:pPr algn="r"/>
            <a:r>
              <a:rPr lang="ru-RU" dirty="0" smtClean="0"/>
              <a:t>ГБПОУ </a:t>
            </a:r>
            <a:r>
              <a:rPr lang="ru-RU" dirty="0" err="1" smtClean="0"/>
              <a:t>СКИСиГ</a:t>
            </a:r>
            <a:r>
              <a:rPr lang="ru-RU" dirty="0" smtClean="0"/>
              <a:t>, г. Москва,</a:t>
            </a:r>
          </a:p>
          <a:p>
            <a:pPr algn="r"/>
            <a:r>
              <a:rPr lang="ru-RU" dirty="0" smtClean="0"/>
              <a:t>группа 1ГД(9)-20д,</a:t>
            </a:r>
          </a:p>
          <a:p>
            <a:pPr algn="r"/>
            <a:r>
              <a:rPr lang="ru-RU" dirty="0" smtClean="0"/>
              <a:t>Научный руководитель</a:t>
            </a:r>
          </a:p>
          <a:p>
            <a:pPr algn="r"/>
            <a:r>
              <a:rPr lang="ru-RU" dirty="0" smtClean="0"/>
              <a:t>Преподаватель права,</a:t>
            </a:r>
          </a:p>
          <a:p>
            <a:pPr algn="r"/>
            <a:r>
              <a:rPr lang="ru-RU" dirty="0" err="1" smtClean="0"/>
              <a:t>к.и.н</a:t>
            </a:r>
            <a:r>
              <a:rPr lang="ru-RU" dirty="0" smtClean="0"/>
              <a:t>. </a:t>
            </a:r>
            <a:r>
              <a:rPr lang="ru-RU" dirty="0" err="1" smtClean="0"/>
              <a:t>Можаев</a:t>
            </a:r>
            <a:r>
              <a:rPr lang="ru-RU" dirty="0" smtClean="0"/>
              <a:t> А.В.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22791"/>
            <a:ext cx="4248472" cy="292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761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Гипотеза исследования</a:t>
            </a:r>
            <a:r>
              <a:rPr lang="ru-RU" dirty="0"/>
              <a:t> может быть сформулирована следующим образом: в конкретный исторический период существования и развития Российского государства тот стиль, в котором был построен и обустроен Храм, отвечал православным канонам в части строительства и обустройства культовых сооружений, а последующие изменения стиля и убранства православных культовых сооружений не отменяли предыдущие стандарты и не требовали их переделки и/или уничтожения, поскольку каждый православный храм есть место пребывания Господа Иисуса Христа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969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060848"/>
            <a:ext cx="3600400" cy="436034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440160"/>
          </a:xfrm>
        </p:spPr>
        <p:txBody>
          <a:bodyPr/>
          <a:lstStyle/>
          <a:p>
            <a:r>
              <a:rPr lang="en-US" dirty="0" smtClean="0"/>
              <a:t>I</a:t>
            </a:r>
            <a:r>
              <a:rPr lang="ru-RU" dirty="0"/>
              <a:t> </a:t>
            </a:r>
            <a:r>
              <a:rPr lang="ru-RU" dirty="0" smtClean="0"/>
              <a:t>этап исследования (исторические личности)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060848"/>
            <a:ext cx="321750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483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84784"/>
            <a:ext cx="2736304" cy="240683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2888" y="116632"/>
            <a:ext cx="7756263" cy="1368152"/>
          </a:xfrm>
        </p:spPr>
        <p:txBody>
          <a:bodyPr/>
          <a:lstStyle/>
          <a:p>
            <a:r>
              <a:rPr lang="en-US" sz="3600" dirty="0" smtClean="0"/>
              <a:t>I </a:t>
            </a:r>
            <a:r>
              <a:rPr lang="ru-RU" sz="3600" dirty="0" smtClean="0"/>
              <a:t>этап исследования </a:t>
            </a:r>
            <a:br>
              <a:rPr lang="ru-RU" sz="3600" dirty="0" smtClean="0"/>
            </a:br>
            <a:r>
              <a:rPr lang="ru-RU" sz="3600" dirty="0" smtClean="0"/>
              <a:t>(исторические аспекты строительства)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290" y="1340768"/>
            <a:ext cx="2343861" cy="3024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986115"/>
            <a:ext cx="3456384" cy="287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743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017354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507774"/>
          </a:xfrm>
        </p:spPr>
        <p:txBody>
          <a:bodyPr/>
          <a:lstStyle/>
          <a:p>
            <a:r>
              <a:rPr lang="en-US" sz="4000" dirty="0" smtClean="0"/>
              <a:t>II</a:t>
            </a:r>
            <a:r>
              <a:rPr lang="ru-RU" sz="4000" dirty="0" smtClean="0"/>
              <a:t> этап исследования </a:t>
            </a:r>
            <a:br>
              <a:rPr lang="ru-RU" sz="4000" dirty="0" smtClean="0"/>
            </a:br>
            <a:r>
              <a:rPr lang="ru-RU" sz="4000" dirty="0" smtClean="0"/>
              <a:t>(схема организации строительства)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91715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772816"/>
            <a:ext cx="2782409" cy="226070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1772816"/>
          </a:xfrm>
        </p:spPr>
        <p:txBody>
          <a:bodyPr/>
          <a:lstStyle/>
          <a:p>
            <a:r>
              <a:rPr lang="en-US" dirty="0" smtClean="0"/>
              <a:t>II </a:t>
            </a:r>
            <a:r>
              <a:rPr lang="ru-RU" dirty="0" smtClean="0"/>
              <a:t>этап исследования (образцы архитектуры)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2100" y="1700808"/>
            <a:ext cx="3348372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501008"/>
            <a:ext cx="2385102" cy="318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926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060848"/>
            <a:ext cx="3998844" cy="35283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363758"/>
          </a:xfrm>
        </p:spPr>
        <p:txBody>
          <a:bodyPr/>
          <a:lstStyle/>
          <a:p>
            <a:r>
              <a:rPr lang="en-US" dirty="0" smtClean="0"/>
              <a:t>II</a:t>
            </a:r>
            <a:r>
              <a:rPr lang="ru-RU" dirty="0" smtClean="0"/>
              <a:t> этап исследования (шатровые храмы)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060848"/>
            <a:ext cx="3634651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1884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2564904"/>
            <a:ext cx="4570083" cy="304481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56263" cy="1512168"/>
          </a:xfrm>
        </p:spPr>
        <p:txBody>
          <a:bodyPr/>
          <a:lstStyle/>
          <a:p>
            <a:r>
              <a:rPr lang="en-US" sz="3600" dirty="0" smtClean="0"/>
              <a:t>III</a:t>
            </a:r>
            <a:r>
              <a:rPr lang="ru-RU" sz="3600" dirty="0" smtClean="0"/>
              <a:t> этап исследования </a:t>
            </a:r>
            <a:br>
              <a:rPr lang="ru-RU" sz="3600" dirty="0" smtClean="0"/>
            </a:br>
            <a:r>
              <a:rPr lang="ru-RU" sz="3600" dirty="0" smtClean="0"/>
              <a:t>(внутреннее помещение православного храма)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772816"/>
            <a:ext cx="3744416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221088"/>
            <a:ext cx="3816424" cy="246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384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247900"/>
            <a:ext cx="3312368" cy="450741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1584176"/>
          </a:xfrm>
        </p:spPr>
        <p:txBody>
          <a:bodyPr/>
          <a:lstStyle/>
          <a:p>
            <a:r>
              <a:rPr lang="en-US" dirty="0" smtClean="0"/>
              <a:t>III</a:t>
            </a:r>
            <a:r>
              <a:rPr lang="ru-RU" dirty="0" smtClean="0"/>
              <a:t> этап исследования (типовой план)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445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435766"/>
          </a:xfrm>
        </p:spPr>
        <p:txBody>
          <a:bodyPr/>
          <a:lstStyle/>
          <a:p>
            <a:r>
              <a:rPr lang="en-US" dirty="0" smtClean="0"/>
              <a:t>III</a:t>
            </a:r>
            <a:r>
              <a:rPr lang="ru-RU" dirty="0" smtClean="0"/>
              <a:t> этап исследования (исследуемый храм)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700808"/>
            <a:ext cx="3953259" cy="266429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5719" y="3422719"/>
            <a:ext cx="12562" cy="125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7708" y="4509120"/>
            <a:ext cx="3968787" cy="2320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4536504" cy="453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610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060848"/>
            <a:ext cx="7745505" cy="4392488"/>
          </a:xfrm>
        </p:spPr>
        <p:txBody>
          <a:bodyPr>
            <a:noAutofit/>
          </a:bodyPr>
          <a:lstStyle/>
          <a:p>
            <a:r>
              <a:rPr lang="ru-RU" sz="1400" dirty="0"/>
              <a:t>1. Время и место для постройки Храма были не случайны, а подчиняются основной закономерности, которая проистекает из идеи «Москва – Третий Рим» и требует не только желания для постройки соответствующего здания, но и сочетания таких факторов, как политический (развитие Великого Княжества Московского как центра Российского государства, желательность обоюдных контактов со стороны иностранных государств), экономический (наличие в государственной казне средств для оплаты добытого сырья и труда мастеров, наличие собственных мощностей для изготовления строительных материалов) и духовный (преемственность идеи торжества Православия как единственной религии, которая в полном объеме отвечает на все вопросы, касающиеся мироустройства, Вселенной и человека).</a:t>
            </a:r>
          </a:p>
          <a:p>
            <a:r>
              <a:rPr lang="ru-RU" sz="1400" dirty="0"/>
              <a:t>2. Ставший на сегодняшний день традицией внешний вид православного храма не является единственно верным, такой вид утвердился в качестве единственно возможного по историческим меркам относительно недавно, и возможной основной причиной утверждения именно этого внешнего вида стала его повышенная функциональность в сравнении с шатровым – возможность а) проводить все необходимые культовые мероприятия летом и зимой и б) вмешать при этом значительно больше людей, нежели шатровый храм.</a:t>
            </a:r>
          </a:p>
          <a:p>
            <a:r>
              <a:rPr lang="ru-RU" sz="1400" dirty="0"/>
              <a:t>3. Несмотря на внешний вид, не вполне отвечающий более поздним представлениям о внешнем виде православного храма, исследуемый Храм в полном объеме соответствует канонам православного </a:t>
            </a:r>
            <a:r>
              <a:rPr lang="ru-RU" sz="1400" dirty="0" err="1"/>
              <a:t>храмостроительства</a:t>
            </a:r>
            <a:r>
              <a:rPr lang="ru-RU" sz="1400" dirty="0"/>
              <a:t>, как они изложены в ветхозаветной и новозаветной традиции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56263" cy="1224136"/>
          </a:xfrm>
        </p:spPr>
        <p:txBody>
          <a:bodyPr/>
          <a:lstStyle/>
          <a:p>
            <a:r>
              <a:rPr lang="ru-RU" dirty="0" smtClean="0"/>
              <a:t>Выводы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015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Первобытные религии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9" y="2132857"/>
            <a:ext cx="4268592" cy="33123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184583"/>
            <a:ext cx="4662517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654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2036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Боги Древней Греции </a:t>
            </a:r>
            <a:r>
              <a:rPr lang="ru-RU" u="sng" dirty="0">
                <a:hlinkClick r:id="rId2"/>
              </a:rPr>
              <a:t>https://rua.gr/greece/abgreece/33023-grecheskie-bogi-u-sebya-doma.html</a:t>
            </a:r>
            <a:endParaRPr lang="ru-RU" dirty="0"/>
          </a:p>
          <a:p>
            <a:r>
              <a:rPr lang="ru-RU" dirty="0"/>
              <a:t>Боги Древнего Египта </a:t>
            </a:r>
            <a:r>
              <a:rPr lang="ru-RU" u="sng" dirty="0">
                <a:hlinkClick r:id="rId3"/>
              </a:rPr>
              <a:t>https://istoriyamira.ru/bogi-drevnego-egipta/</a:t>
            </a:r>
            <a:endParaRPr lang="ru-RU" dirty="0"/>
          </a:p>
          <a:p>
            <a:r>
              <a:rPr lang="ru-RU" dirty="0"/>
              <a:t>Боги Древнего Рима </a:t>
            </a:r>
            <a:r>
              <a:rPr lang="ru-RU" u="sng" dirty="0">
                <a:hlinkClick r:id="rId4"/>
              </a:rPr>
              <a:t>https://aminoapps.com/c/pisateli-amino/page/blog/rimskie-bogi-i-chem-oni-otlichaiutsia-korotko/ol8P_7vcduBBkWwee0ElkJd7PzE7JPdEEw</a:t>
            </a:r>
            <a:endParaRPr lang="ru-RU" dirty="0"/>
          </a:p>
          <a:p>
            <a:r>
              <a:rPr lang="ru-RU" dirty="0"/>
              <a:t>Василий </a:t>
            </a:r>
            <a:r>
              <a:rPr lang="en-US" dirty="0"/>
              <a:t>III </a:t>
            </a:r>
            <a:r>
              <a:rPr lang="ru-RU" u="sng" dirty="0">
                <a:hlinkClick r:id="rId5"/>
              </a:rPr>
              <a:t>http://hrono.ru/biograf/bio_we/vasili3iv.php</a:t>
            </a:r>
            <a:endParaRPr lang="ru-RU" dirty="0"/>
          </a:p>
          <a:p>
            <a:r>
              <a:rPr lang="ru-RU" dirty="0"/>
              <a:t>Василий 3 дает обет – </a:t>
            </a:r>
            <a:r>
              <a:rPr lang="ru-RU" u="sng" dirty="0">
                <a:hlinkClick r:id="rId6"/>
              </a:rPr>
              <a:t>https://www.pravenc.ru/text/%D0%92%D0%B0%D1%81%D0%B8%D0%BB%D0%B8%D1%8F%20III%20%D0%98%D0%BE%D0%B0%D0%BD%D0%BD%D0%BE%D0%B2%D0%B8%D1%87%D0%B0.html</a:t>
            </a:r>
            <a:endParaRPr lang="ru-RU" dirty="0"/>
          </a:p>
          <a:p>
            <a:r>
              <a:rPr lang="ru-RU" dirty="0"/>
              <a:t>Иконостас Храма </a:t>
            </a:r>
            <a:r>
              <a:rPr lang="ru-RU" u="sng" dirty="0">
                <a:hlinkClick r:id="rId7"/>
              </a:rPr>
              <a:t>https://yadi.sk/a/lGv9omGV3WBEvp/5affccaf0f0a9836cfae2820</a:t>
            </a:r>
            <a:endParaRPr lang="ru-RU" dirty="0"/>
          </a:p>
          <a:p>
            <a:r>
              <a:rPr lang="ru-RU" dirty="0"/>
              <a:t>Иудаизм Христианство Ислам </a:t>
            </a:r>
            <a:r>
              <a:rPr lang="ru-RU" u="sng" dirty="0">
                <a:hlinkClick r:id="rId8"/>
              </a:rPr>
              <a:t>http://mih-arh.ru/article/191</a:t>
            </a:r>
            <a:r>
              <a:rPr lang="ru-RU" dirty="0"/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512168"/>
          </a:xfrm>
        </p:spPr>
        <p:txBody>
          <a:bodyPr/>
          <a:lstStyle/>
          <a:p>
            <a:r>
              <a:rPr lang="ru-RU" sz="4400" dirty="0" smtClean="0"/>
              <a:t>Информационные источники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241973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Кафедральный собор Преображения Господа Иисуса Христа г. Сургута </a:t>
            </a:r>
            <a:r>
              <a:rPr lang="ru-RU" u="sng" dirty="0">
                <a:hlinkClick r:id="rId2"/>
              </a:rPr>
              <a:t>http://surgut.cerkov.ru/o-sobore/ustrojstvo-xrama/</a:t>
            </a:r>
            <a:endParaRPr lang="ru-RU" dirty="0"/>
          </a:p>
          <a:p>
            <a:r>
              <a:rPr lang="ru-RU" dirty="0"/>
              <a:t>Костел </a:t>
            </a:r>
            <a:r>
              <a:rPr lang="ru-RU" u="sng" dirty="0">
                <a:hlinkClick r:id="rId3"/>
              </a:rPr>
              <a:t>https://vicamilleri.com/moskva-katolicheskij-kostel/</a:t>
            </a:r>
            <a:endParaRPr lang="ru-RU" dirty="0"/>
          </a:p>
          <a:p>
            <a:r>
              <a:rPr lang="ru-RU" dirty="0"/>
              <a:t>Мечеть </a:t>
            </a:r>
            <a:r>
              <a:rPr lang="ru-RU" u="sng" dirty="0">
                <a:hlinkClick r:id="rId4"/>
              </a:rPr>
              <a:t>https://grozny-inform.ru/news/society/111447/</a:t>
            </a:r>
            <a:endParaRPr lang="ru-RU" dirty="0"/>
          </a:p>
          <a:p>
            <a:r>
              <a:rPr lang="ru-RU" dirty="0"/>
              <a:t>Москва Третий Рим </a:t>
            </a:r>
            <a:r>
              <a:rPr lang="ru-RU" u="sng" dirty="0">
                <a:hlinkClick r:id="rId5"/>
              </a:rPr>
              <a:t>http://ttolk.ru/?p=21724</a:t>
            </a:r>
            <a:r>
              <a:rPr lang="ru-RU" dirty="0"/>
              <a:t> </a:t>
            </a:r>
          </a:p>
          <a:p>
            <a:r>
              <a:rPr lang="ru-RU" dirty="0"/>
              <a:t>Охотничья Магия </a:t>
            </a:r>
            <a:r>
              <a:rPr lang="ru-RU" u="sng" dirty="0">
                <a:hlinkClick r:id="rId6"/>
              </a:rPr>
              <a:t>http://антисекта.рф/articles/religiya_vchera_i_segodnya/</a:t>
            </a:r>
            <a:r>
              <a:rPr lang="ru-RU" dirty="0"/>
              <a:t> </a:t>
            </a:r>
          </a:p>
          <a:p>
            <a:r>
              <a:rPr lang="ru-RU" dirty="0"/>
              <a:t>Палеолит Захоронение </a:t>
            </a:r>
            <a:r>
              <a:rPr lang="ru-RU" u="sng" dirty="0">
                <a:hlinkClick r:id="rId7"/>
              </a:rPr>
              <a:t>https://azbyka.ru/otechnik/religiovedenie/doistoricheskie-i-vneistoricheskie-religii/3</a:t>
            </a:r>
            <a:r>
              <a:rPr lang="ru-RU" dirty="0"/>
              <a:t> </a:t>
            </a:r>
          </a:p>
          <a:p>
            <a:r>
              <a:rPr lang="ru-RU" dirty="0"/>
              <a:t>Патриарх Никон </a:t>
            </a:r>
            <a:r>
              <a:rPr lang="ru-RU" u="sng" dirty="0">
                <a:hlinkClick r:id="rId8"/>
              </a:rPr>
              <a:t>https://</a:t>
            </a:r>
            <a:r>
              <a:rPr lang="ru-RU" u="sng" dirty="0" smtClean="0">
                <a:hlinkClick r:id="rId8"/>
              </a:rPr>
              <a:t>bogoslov.ru/event/5998334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Информационные источники (продолжение)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384107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План православного храма – </a:t>
            </a:r>
            <a:r>
              <a:rPr lang="ru-RU" u="sng" dirty="0">
                <a:hlinkClick r:id="rId2"/>
              </a:rPr>
              <a:t>https://azbyka.ru/shemy/ustrojstvo_pravoslavnogo_hrama.shtml</a:t>
            </a:r>
            <a:endParaRPr lang="ru-RU" dirty="0"/>
          </a:p>
          <a:p>
            <a:r>
              <a:rPr lang="ru-RU" dirty="0"/>
              <a:t>Посольская служба при Иоанне </a:t>
            </a:r>
            <a:r>
              <a:rPr lang="en-US" dirty="0"/>
              <a:t>III </a:t>
            </a:r>
            <a:r>
              <a:rPr lang="ru-RU" dirty="0"/>
              <a:t>– </a:t>
            </a:r>
            <a:r>
              <a:rPr lang="ru-RU" u="sng" dirty="0">
                <a:hlinkClick r:id="rId3"/>
              </a:rPr>
              <a:t>https://storyfiles.blogspot.com/2015/12/blog-post_2.html</a:t>
            </a:r>
            <a:endParaRPr lang="ru-RU" dirty="0"/>
          </a:p>
          <a:p>
            <a:r>
              <a:rPr lang="ru-RU" dirty="0"/>
              <a:t>Православный храм </a:t>
            </a:r>
            <a:r>
              <a:rPr lang="ru-RU" u="sng" dirty="0">
                <a:hlinkClick r:id="rId4"/>
              </a:rPr>
              <a:t>https://www.livemaster.ru/topic/1904495-pravoslavnyj-hram-stil-formy-simvolika</a:t>
            </a:r>
            <a:r>
              <a:rPr lang="ru-RU" dirty="0"/>
              <a:t> </a:t>
            </a:r>
          </a:p>
          <a:p>
            <a:r>
              <a:rPr lang="ru-RU" dirty="0"/>
              <a:t>Придел храма 1 и 2 </a:t>
            </a:r>
            <a:r>
              <a:rPr lang="ru-RU" u="sng" dirty="0">
                <a:hlinkClick r:id="rId5"/>
              </a:rPr>
              <a:t>http://armih.ru/exkurs/pridel</a:t>
            </a:r>
            <a:r>
              <a:rPr lang="ru-RU" dirty="0"/>
              <a:t> </a:t>
            </a:r>
          </a:p>
          <a:p>
            <a:r>
              <a:rPr lang="ru-RU" dirty="0"/>
              <a:t>Романская шатровая церковь св. </a:t>
            </a:r>
            <a:r>
              <a:rPr lang="ru-RU" dirty="0" err="1"/>
              <a:t>Фаустино</a:t>
            </a:r>
            <a:r>
              <a:rPr lang="ru-RU" dirty="0"/>
              <a:t> в </a:t>
            </a:r>
            <a:r>
              <a:rPr lang="ru-RU" dirty="0" err="1"/>
              <a:t>Брешиа</a:t>
            </a:r>
            <a:r>
              <a:rPr lang="ru-RU" dirty="0"/>
              <a:t> (XII </a:t>
            </a:r>
            <a:r>
              <a:rPr lang="ru-RU" dirty="0" smtClean="0"/>
              <a:t>век) </a:t>
            </a:r>
            <a:r>
              <a:rPr lang="ru-RU" u="sng" dirty="0">
                <a:hlinkClick r:id="rId6"/>
              </a:rPr>
              <a:t>http://zagraevsky.com/shatr.htm</a:t>
            </a:r>
            <a:r>
              <a:rPr lang="ru-RU" dirty="0"/>
              <a:t> </a:t>
            </a:r>
          </a:p>
          <a:p>
            <a:r>
              <a:rPr lang="ru-RU" dirty="0"/>
              <a:t>Синагога в Праге </a:t>
            </a:r>
            <a:r>
              <a:rPr lang="ru-RU" u="sng" dirty="0">
                <a:hlinkClick r:id="rId7"/>
              </a:rPr>
              <a:t>https://praga-praha.ru/jeruzalemska-synagoga/</a:t>
            </a:r>
            <a:endParaRPr lang="ru-RU" dirty="0"/>
          </a:p>
          <a:p>
            <a:r>
              <a:rPr lang="ru-RU" dirty="0"/>
              <a:t>Софья </a:t>
            </a:r>
            <a:r>
              <a:rPr lang="ru-RU" dirty="0" smtClean="0"/>
              <a:t>Палеолог </a:t>
            </a:r>
            <a:r>
              <a:rPr lang="ru-RU" dirty="0"/>
              <a:t>реконструкция </a:t>
            </a:r>
            <a:r>
              <a:rPr lang="ru-RU" u="sng" dirty="0">
                <a:hlinkClick r:id="rId8"/>
              </a:rPr>
              <a:t>https://ru.wikipedia.org/wiki/%D0%A1%D0%BE%D1%84%D1%8C%D1%8F_%</a:t>
            </a:r>
            <a:r>
              <a:rPr lang="ru-RU" u="sng" dirty="0" smtClean="0">
                <a:hlinkClick r:id="rId8"/>
              </a:rPr>
              <a:t>D0%9F%D0%B0%D0%BB%D0%B5%D0%BE%D0%BB%D0%BE%D0%B3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Информационные источники (продолжение)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7606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493021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Средняя часть храма </a:t>
            </a:r>
            <a:r>
              <a:rPr lang="ru-RU" u="sng" dirty="0">
                <a:hlinkClick r:id="rId2"/>
              </a:rPr>
              <a:t>http://surgut.cerkov.ru/o-sobore/ustrojstvo-xrama/</a:t>
            </a:r>
            <a:endParaRPr lang="ru-RU" dirty="0"/>
          </a:p>
          <a:p>
            <a:r>
              <a:rPr lang="ru-RU" dirty="0"/>
              <a:t>Фото храма в Коломенском – </a:t>
            </a:r>
            <a:r>
              <a:rPr lang="ru-RU" u="sng" dirty="0">
                <a:hlinkClick r:id="rId3"/>
              </a:rPr>
              <a:t>https://vladimirdar.livejournal.com/73504.html</a:t>
            </a:r>
            <a:r>
              <a:rPr lang="ru-RU" dirty="0"/>
              <a:t> </a:t>
            </a:r>
          </a:p>
          <a:p>
            <a:r>
              <a:rPr lang="ru-RU" dirty="0"/>
              <a:t>Храм Вознесения Господня в Коломенском </a:t>
            </a:r>
            <a:r>
              <a:rPr lang="ru-RU" u="sng" dirty="0">
                <a:hlinkClick r:id="rId4"/>
              </a:rPr>
              <a:t>http://rublev.com/hramy/tserkov-vozneseniia-gospodnia-v-kolomenskom</a:t>
            </a:r>
            <a:endParaRPr lang="ru-RU" dirty="0"/>
          </a:p>
          <a:p>
            <a:r>
              <a:rPr lang="ru-RU" dirty="0"/>
              <a:t>Храм в Коломенском Вид спереди – </a:t>
            </a:r>
            <a:r>
              <a:rPr lang="ru-RU" u="sng" dirty="0">
                <a:hlinkClick r:id="rId5"/>
              </a:rPr>
              <a:t>https://yadi.sk/a/lGv9omGV3WBEvp/5affccaf0f0a9836cfae27c8</a:t>
            </a:r>
            <a:endParaRPr lang="ru-RU" dirty="0"/>
          </a:p>
          <a:p>
            <a:r>
              <a:rPr lang="ru-RU" dirty="0"/>
              <a:t>Храм в Коломенском Крест в плане –  </a:t>
            </a:r>
            <a:r>
              <a:rPr lang="ru-RU" u="sng" dirty="0">
                <a:hlinkClick r:id="rId6"/>
              </a:rPr>
              <a:t>https://yadi.sk/a/lGv9omGV3WBEvp/5affccaf0f0a9836cfae27fb</a:t>
            </a:r>
            <a:endParaRPr lang="ru-RU" dirty="0"/>
          </a:p>
          <a:p>
            <a:r>
              <a:rPr lang="ru-RU" dirty="0"/>
              <a:t>Храм Греция и Рим </a:t>
            </a:r>
            <a:r>
              <a:rPr lang="ru-RU" u="sng" dirty="0">
                <a:hlinkClick r:id="rId7"/>
              </a:rPr>
              <a:t>https://vkcyprus.com/articles/10441-tri-glavnykh-yazycheskikh-khrama-kipra</a:t>
            </a:r>
            <a:endParaRPr lang="ru-RU" dirty="0"/>
          </a:p>
          <a:p>
            <a:r>
              <a:rPr lang="ru-RU" dirty="0"/>
              <a:t>Храм Гроба Господня </a:t>
            </a:r>
            <a:r>
              <a:rPr lang="ru-RU" u="sng" dirty="0">
                <a:hlinkClick r:id="rId8"/>
              </a:rPr>
              <a:t>https://weatlas.com/landmarks/317</a:t>
            </a:r>
            <a:endParaRPr lang="ru-RU" dirty="0"/>
          </a:p>
          <a:p>
            <a:r>
              <a:rPr lang="ru-RU" dirty="0"/>
              <a:t>Храм Египет </a:t>
            </a:r>
            <a:r>
              <a:rPr lang="ru-RU" u="sng" dirty="0">
                <a:hlinkClick r:id="rId9"/>
              </a:rPr>
              <a:t>https://pikabu.ru/story/khram_bogini_khatkhor_dendera_egipet_5027759</a:t>
            </a:r>
            <a:endParaRPr lang="ru-RU" dirty="0"/>
          </a:p>
          <a:p>
            <a:r>
              <a:rPr lang="ru-RU" dirty="0"/>
              <a:t>Шатровый храм </a:t>
            </a:r>
            <a:r>
              <a:rPr lang="ru-RU" u="sng" dirty="0">
                <a:hlinkClick r:id="rId10"/>
              </a:rPr>
              <a:t>http://pokrovchram.ru/arhitektura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Информационные источники (окончание)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0041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56263" cy="1054250"/>
          </a:xfrm>
        </p:spPr>
        <p:txBody>
          <a:bodyPr/>
          <a:lstStyle/>
          <a:p>
            <a:r>
              <a:rPr lang="ru-RU" dirty="0" smtClean="0"/>
              <a:t>Языческие боги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088740"/>
            <a:ext cx="3600400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1736" y="1124744"/>
            <a:ext cx="4043612" cy="2304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0588" y="3573017"/>
            <a:ext cx="3515587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84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145" y="2132856"/>
            <a:ext cx="8379113" cy="43204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8131982" cy="1656184"/>
          </a:xfrm>
        </p:spPr>
        <p:txBody>
          <a:bodyPr/>
          <a:lstStyle/>
          <a:p>
            <a:r>
              <a:rPr lang="ru-RU" dirty="0" smtClean="0"/>
              <a:t>Основные монотеистические религии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15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84785"/>
            <a:ext cx="3960440" cy="26336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Языческие храмы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221088"/>
            <a:ext cx="4896544" cy="248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255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44824"/>
            <a:ext cx="3888432" cy="223263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8275998" cy="1584176"/>
          </a:xfrm>
        </p:spPr>
        <p:txBody>
          <a:bodyPr/>
          <a:lstStyle/>
          <a:p>
            <a:r>
              <a:rPr lang="ru-RU" dirty="0" smtClean="0"/>
              <a:t>Храмы монотеистических религий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844824"/>
            <a:ext cx="3888432" cy="2241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221088"/>
            <a:ext cx="3888432" cy="2614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4221088"/>
            <a:ext cx="3888432" cy="26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39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204864"/>
            <a:ext cx="6264696" cy="444454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584176"/>
          </a:xfrm>
        </p:spPr>
        <p:txBody>
          <a:bodyPr/>
          <a:lstStyle/>
          <a:p>
            <a:r>
              <a:rPr lang="ru-RU" dirty="0" smtClean="0"/>
              <a:t>Церковь Вознесения Господня в Коломенском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4443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Цель </a:t>
            </a:r>
            <a:r>
              <a:rPr lang="ru-RU" b="1" dirty="0"/>
              <a:t>исследования</a:t>
            </a:r>
            <a:r>
              <a:rPr lang="ru-RU" dirty="0"/>
              <a:t> – выявление соответствия/несоответствия внешнего вида и внутреннего убранства Храма действующим православным канонам в части строительства и обустройства культовых сооружений и подготовка практических рекомендаций по посещению и пребыванию в православном храме.</a:t>
            </a:r>
          </a:p>
          <a:p>
            <a:r>
              <a:rPr lang="ru-RU" b="1" dirty="0"/>
              <a:t>Задачи исследования:</a:t>
            </a:r>
            <a:endParaRPr lang="ru-RU" dirty="0"/>
          </a:p>
          <a:p>
            <a:r>
              <a:rPr lang="ru-RU" dirty="0"/>
              <a:t>1. Рассмотрение периода истории Российского государства, в который был построен Храм.</a:t>
            </a:r>
          </a:p>
          <a:p>
            <a:r>
              <a:rPr lang="ru-RU" dirty="0"/>
              <a:t>2. Рассмотрение архитектурных стилей указанного исторического периода в Российском государстве и в других странах.</a:t>
            </a:r>
          </a:p>
          <a:p>
            <a:r>
              <a:rPr lang="ru-RU" dirty="0"/>
              <a:t>3. Рассмотрение действующих православных канонов в части строительства и обустройства культовых сооружений.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1080120"/>
          </a:xfrm>
        </p:spPr>
        <p:txBody>
          <a:bodyPr/>
          <a:lstStyle/>
          <a:p>
            <a:r>
              <a:rPr lang="ru-RU" dirty="0" smtClean="0"/>
              <a:t>Цель и задачи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4850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Объектом </a:t>
            </a:r>
            <a:r>
              <a:rPr lang="ru-RU" b="1" dirty="0"/>
              <a:t>исследования</a:t>
            </a:r>
            <a:r>
              <a:rPr lang="ru-RU" dirty="0"/>
              <a:t> является Церковь Вознесения Господня в Коломенском – православный храм, расположенный в Коломенском, которое ранее являлось селом и резиденцией русских князей, а сегодня входит в городскую черту Москвы. Согласно легенде, эту церковь решил построить великий князь Московский Василий III, который долго не имел сына, которому можно было бы передать престол. Уже в зрелом возрасте Василий III стал отцом будущего русского царя Ивана IV Грозного. В честь крещения долгожданного наследника великий князь распорядился построить церковь в селе Коломенском под Москвой. Храм был основан в 1528 году, а освящен после окончания его постройки в 1532 г. митрополитом Даниилом. </a:t>
            </a:r>
            <a:endParaRPr lang="ru-RU" dirty="0" smtClean="0"/>
          </a:p>
          <a:p>
            <a:r>
              <a:rPr lang="ru-RU" b="1" dirty="0" smtClean="0"/>
              <a:t>Предмет </a:t>
            </a:r>
            <a:r>
              <a:rPr lang="ru-RU" b="1" dirty="0"/>
              <a:t>исследования</a:t>
            </a:r>
            <a:r>
              <a:rPr lang="ru-RU" dirty="0"/>
              <a:t> – внешний вид и внутреннее убранство указанной церкви.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1440160"/>
          </a:xfrm>
        </p:spPr>
        <p:txBody>
          <a:bodyPr/>
          <a:lstStyle/>
          <a:p>
            <a:r>
              <a:rPr lang="ru-RU" dirty="0" smtClean="0"/>
              <a:t>Объект и предмет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8364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127</TotalTime>
  <Words>859</Words>
  <Application>Microsoft Office PowerPoint</Application>
  <PresentationFormat>Экран (4:3)</PresentationFormat>
  <Paragraphs>75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Твердый переплет</vt:lpstr>
      <vt:lpstr>ИСТОРИКО-КУЛЬТУРОЛОГИЧЕСКИЕ АСПЕКТЫ ХРАМОВОГО СТРОИТЕЛЬСТВА В РОССИЙСКОМ ГОСУДАРСТВЕ (на примере церкви Вознесения Господня в Коломенском (г. Москва))</vt:lpstr>
      <vt:lpstr>Первобытные религии</vt:lpstr>
      <vt:lpstr>Языческие боги</vt:lpstr>
      <vt:lpstr>Основные монотеистические религии</vt:lpstr>
      <vt:lpstr>Языческие храмы</vt:lpstr>
      <vt:lpstr>Храмы монотеистических религий</vt:lpstr>
      <vt:lpstr>Церковь Вознесения Господня в Коломенском</vt:lpstr>
      <vt:lpstr>Цель и задачи исследования</vt:lpstr>
      <vt:lpstr>Объект и предмет исследования</vt:lpstr>
      <vt:lpstr>Гипотеза исследования</vt:lpstr>
      <vt:lpstr>I этап исследования (исторические личности)</vt:lpstr>
      <vt:lpstr>I этап исследования  (исторические аспекты строительства)</vt:lpstr>
      <vt:lpstr>II этап исследования  (схема организации строительства) </vt:lpstr>
      <vt:lpstr>II этап исследования (образцы архитектуры)</vt:lpstr>
      <vt:lpstr>II этап исследования (шатровые храмы)</vt:lpstr>
      <vt:lpstr>III этап исследования  (внутреннее помещение православного храма)</vt:lpstr>
      <vt:lpstr>III этап исследования (типовой план)</vt:lpstr>
      <vt:lpstr>III этап исследования (исследуемый храм)</vt:lpstr>
      <vt:lpstr>Выводы исследования</vt:lpstr>
      <vt:lpstr>Спасибо за внимание!</vt:lpstr>
      <vt:lpstr>Информационные источники</vt:lpstr>
      <vt:lpstr>Информационные источники (продолжение)</vt:lpstr>
      <vt:lpstr>Информационные источники (продолжение)</vt:lpstr>
      <vt:lpstr>Информационные источники (окончание)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ИСТОРИКО-КУЛЬТУРОЛОГИЧЕСКИЕ АСПЕКТЫ ХРАМОВОГО СТРОИТЕЛЬСТВА В РОССИЙСКОМ ГОСУДАРСТВЕ (на примере церкви Вознесения Господня в Коломенском (г. Москва))</dc:title>
  <dc:creator>Антон</dc:creator>
  <cp:lastModifiedBy>Антон</cp:lastModifiedBy>
  <cp:revision>17</cp:revision>
  <dcterms:created xsi:type="dcterms:W3CDTF">2021-01-09T11:23:02Z</dcterms:created>
  <dcterms:modified xsi:type="dcterms:W3CDTF">2021-06-02T05:43:51Z</dcterms:modified>
</cp:coreProperties>
</file>