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76" r:id="rId4"/>
    <p:sldId id="301" r:id="rId5"/>
    <p:sldId id="302" r:id="rId6"/>
    <p:sldId id="303" r:id="rId7"/>
    <p:sldId id="304" r:id="rId8"/>
    <p:sldId id="306" r:id="rId9"/>
    <p:sldId id="307" r:id="rId10"/>
    <p:sldId id="308" r:id="rId11"/>
    <p:sldId id="309" r:id="rId12"/>
    <p:sldId id="305" r:id="rId13"/>
    <p:sldId id="310" r:id="rId14"/>
    <p:sldId id="311" r:id="rId15"/>
    <p:sldId id="312" r:id="rId16"/>
    <p:sldId id="313" r:id="rId17"/>
    <p:sldId id="314" r:id="rId18"/>
    <p:sldId id="315" r:id="rId19"/>
    <p:sldId id="316" r:id="rId20"/>
    <p:sldId id="317" r:id="rId21"/>
    <p:sldId id="318" r:id="rId22"/>
    <p:sldId id="319" r:id="rId23"/>
    <p:sldId id="320" r:id="rId24"/>
    <p:sldId id="277" r:id="rId25"/>
    <p:sldId id="299" r:id="rId26"/>
    <p:sldId id="261" r:id="rId27"/>
    <p:sldId id="268" r:id="rId28"/>
    <p:sldId id="298" r:id="rId29"/>
    <p:sldId id="300" r:id="rId30"/>
    <p:sldId id="258" r:id="rId3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F5F5F"/>
    <a:srgbClr val="99CCFF"/>
    <a:srgbClr val="808080"/>
    <a:srgbClr val="3333CC"/>
    <a:srgbClr val="0000FF"/>
    <a:srgbClr val="33CC33"/>
    <a:srgbClr val="FF3300"/>
    <a:srgbClr val="FF99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091" autoAdjust="0"/>
    <p:restoredTop sz="95413" autoAdjust="0"/>
  </p:normalViewPr>
  <p:slideViewPr>
    <p:cSldViewPr>
      <p:cViewPr>
        <p:scale>
          <a:sx n="66" d="100"/>
          <a:sy n="66" d="100"/>
        </p:scale>
        <p:origin x="-1476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38795E-54A7-4953-B302-AF2CA395E9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73FC44-B856-4A4C-97CE-6D71AC49C4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79781C-A484-45F7-961B-F969D2707A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CFC916-2952-40E3-BF75-6F574BBDC6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94BEA1-C3FA-44F4-A557-2A1820C061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BCA964-9736-41CF-9EBF-5494696A8F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301128-A8A2-4FE4-97F8-01B9C5E7A2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B01FE8-D231-4DE0-894E-6128E7C2BB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2933D9-6BCB-48CB-A7FD-0870CD2DC0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16AFB2-76D8-41C4-881B-D0DB067D53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5235B2-1B46-4BD1-ABE1-FFB841726A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E0F714-32AC-414F-A0C4-57E3849630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59949D-4F97-479D-A452-32C7BCE4C5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4A5E05-4BDD-4D69-A1D6-16E9C93DF2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93333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280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80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80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C3D4F0B-4F67-4FBB-9587-DFBD841999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1476375" y="5845175"/>
            <a:ext cx="7667625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500" b="1" dirty="0">
                <a:solidFill>
                  <a:srgbClr val="5F5F5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                 </a:t>
            </a:r>
            <a:r>
              <a:rPr lang="ru-RU" sz="1500" b="1" dirty="0">
                <a:solidFill>
                  <a:srgbClr val="5F5F5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Разработали: Гурушкин В.В</a:t>
            </a:r>
            <a:r>
              <a:rPr lang="ru-RU" sz="1500" b="1" dirty="0" smtClean="0">
                <a:solidFill>
                  <a:srgbClr val="5F5F5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.</a:t>
            </a:r>
            <a:endParaRPr lang="ru-RU" sz="1500" b="1" dirty="0">
              <a:solidFill>
                <a:srgbClr val="5F5F5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051" name="Line 10"/>
          <p:cNvSpPr>
            <a:spLocks noChangeShapeType="1"/>
          </p:cNvSpPr>
          <p:nvPr/>
        </p:nvSpPr>
        <p:spPr bwMode="auto">
          <a:xfrm>
            <a:off x="0" y="5589588"/>
            <a:ext cx="9144000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2" name="Line 11"/>
          <p:cNvSpPr>
            <a:spLocks noChangeShapeType="1"/>
          </p:cNvSpPr>
          <p:nvPr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2053" name="Group 19"/>
          <p:cNvGrpSpPr>
            <a:grpSpLocks/>
          </p:cNvGrpSpPr>
          <p:nvPr/>
        </p:nvGrpSpPr>
        <p:grpSpPr bwMode="auto">
          <a:xfrm>
            <a:off x="0" y="765175"/>
            <a:ext cx="7524750" cy="647700"/>
            <a:chOff x="0" y="391"/>
            <a:chExt cx="4740" cy="408"/>
          </a:xfrm>
        </p:grpSpPr>
        <p:sp>
          <p:nvSpPr>
            <p:cNvPr id="2" name="Rectangle 16"/>
            <p:cNvSpPr>
              <a:spLocks noChangeArrowheads="1"/>
            </p:cNvSpPr>
            <p:nvPr/>
          </p:nvSpPr>
          <p:spPr bwMode="auto">
            <a:xfrm>
              <a:off x="0" y="391"/>
              <a:ext cx="4740" cy="136"/>
            </a:xfrm>
            <a:prstGeom prst="rect">
              <a:avLst/>
            </a:prstGeom>
            <a:gradFill rotWithShape="1">
              <a:gsLst>
                <a:gs pos="0">
                  <a:srgbClr val="FF33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2058" name="Rectangle 18"/>
            <p:cNvSpPr>
              <a:spLocks noChangeArrowheads="1"/>
            </p:cNvSpPr>
            <p:nvPr/>
          </p:nvSpPr>
          <p:spPr bwMode="auto">
            <a:xfrm>
              <a:off x="0" y="527"/>
              <a:ext cx="4740" cy="136"/>
            </a:xfrm>
            <a:prstGeom prst="rect">
              <a:avLst/>
            </a:prstGeom>
            <a:gradFill rotWithShape="1">
              <a:gsLst>
                <a:gs pos="0">
                  <a:srgbClr val="33CC33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2059" name="Rectangle 17"/>
            <p:cNvSpPr>
              <a:spLocks noChangeArrowheads="1"/>
            </p:cNvSpPr>
            <p:nvPr/>
          </p:nvSpPr>
          <p:spPr bwMode="auto">
            <a:xfrm>
              <a:off x="0" y="663"/>
              <a:ext cx="4740" cy="136"/>
            </a:xfrm>
            <a:prstGeom prst="rect">
              <a:avLst/>
            </a:prstGeom>
            <a:gradFill rotWithShape="1">
              <a:gsLst>
                <a:gs pos="0">
                  <a:srgbClr val="3333CC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</p:grp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836613"/>
            <a:ext cx="9144000" cy="4735512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36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/>
            </a:r>
            <a:br>
              <a:rPr lang="ru-RU" sz="36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</a:br>
            <a:r>
              <a:rPr lang="ru-RU" sz="36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                                </a:t>
            </a:r>
            <a:r>
              <a:rPr lang="ru-RU" sz="16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/>
            </a:r>
            <a:br>
              <a:rPr lang="ru-RU" sz="16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</a:br>
            <a:r>
              <a:rPr lang="ru-RU" sz="16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                                                                          СПб ГПОУ </a:t>
            </a:r>
            <a:br>
              <a:rPr lang="ru-RU" sz="16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</a:br>
            <a:r>
              <a:rPr lang="ru-RU" sz="16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                                     «КОЛЛЕДЖ СУДОСТРОЕНИЯ И ПРИКЛАДНЫХ</a:t>
            </a:r>
            <a:br>
              <a:rPr lang="ru-RU" sz="16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</a:br>
            <a:r>
              <a:rPr lang="ru-RU" sz="16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                                                                      ТЕХНОЛОГИЙ»</a:t>
            </a:r>
            <a:br>
              <a:rPr lang="ru-RU" sz="16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</a:br>
            <a:r>
              <a:rPr lang="ru-RU" sz="16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                              Специализация: «Электромонтёр по ремонту и обслуживанию       				            электрооборудования»</a:t>
            </a:r>
            <a:br>
              <a:rPr lang="ru-RU" sz="16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</a:br>
            <a:r>
              <a:rPr lang="ru-RU" sz="16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                                                                </a:t>
            </a:r>
            <a:br>
              <a:rPr lang="ru-RU" sz="16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</a:br>
            <a:r>
              <a:rPr lang="ru-RU" sz="14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/>
            </a:r>
            <a:br>
              <a:rPr lang="ru-RU" sz="14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</a:br>
            <a:r>
              <a:rPr lang="ru-RU" sz="14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                                               </a:t>
            </a:r>
            <a:r>
              <a:rPr lang="ru-RU" sz="20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Методическая разработка</a:t>
            </a:r>
            <a:r>
              <a:rPr lang="ru-RU" sz="20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к открытому уроку на тему</a:t>
            </a:r>
            <a:br>
              <a:rPr lang="ru-RU" sz="20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</a:br>
            <a:r>
              <a:rPr lang="ru-RU" sz="20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                               «Монтаж электросчётчиков. Прозвонка и     </a:t>
            </a:r>
            <a:br>
              <a:rPr lang="ru-RU" sz="20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</a:br>
            <a:r>
              <a:rPr lang="ru-RU" sz="20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               маркировка, сборка простейших схем учёта электроэнергии»</a:t>
            </a:r>
            <a:r>
              <a:rPr lang="ru-RU" sz="36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/>
            </a:r>
            <a:br>
              <a:rPr lang="ru-RU" sz="36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</a:br>
            <a:endParaRPr lang="ru-RU" sz="2000" b="1" dirty="0" smtClean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055" name="Рисунок 12" descr="ksipt logo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15188" y="214313"/>
            <a:ext cx="1724025" cy="165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Рисунок 13" descr="Безымянный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643563"/>
            <a:ext cx="200025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60350"/>
            <a:ext cx="7596188" cy="188913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24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Принцип действия электросчётчика</a:t>
            </a: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6524625"/>
            <a:ext cx="766762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100" dirty="0">
                <a:solidFill>
                  <a:srgbClr val="5F5F5F"/>
                </a:solidFill>
                <a:latin typeface="Times New Roman" pitchFamily="18" charset="0"/>
              </a:rPr>
              <a:t>© Гурушкин В.В., </a:t>
            </a:r>
            <a:r>
              <a:rPr lang="ru-RU" sz="1100" dirty="0" smtClean="0">
                <a:solidFill>
                  <a:srgbClr val="5F5F5F"/>
                </a:solidFill>
                <a:latin typeface="Times New Roman" pitchFamily="18" charset="0"/>
              </a:rPr>
              <a:t>Смирнова Е.В.</a:t>
            </a:r>
            <a:r>
              <a:rPr lang="ru-RU" sz="1100" dirty="0">
                <a:solidFill>
                  <a:srgbClr val="5F5F5F"/>
                </a:solidFill>
                <a:latin typeface="Times New Roman" pitchFamily="18" charset="0"/>
              </a:rPr>
              <a:t>	</a:t>
            </a:r>
            <a:r>
              <a:rPr lang="en-US" sz="1100" dirty="0">
                <a:solidFill>
                  <a:srgbClr val="5F5F5F"/>
                </a:solidFill>
                <a:latin typeface="Times New Roman" pitchFamily="18" charset="0"/>
              </a:rPr>
              <a:t>	</a:t>
            </a:r>
            <a:r>
              <a:rPr lang="ru-RU" sz="1100" dirty="0">
                <a:solidFill>
                  <a:srgbClr val="5F5F5F"/>
                </a:solidFill>
                <a:latin typeface="Times New Roman" pitchFamily="18" charset="0"/>
              </a:rPr>
              <a:t>СПб ГБПОУ КС и ПТ		 </a:t>
            </a:r>
            <a:r>
              <a:rPr lang="ru-RU" sz="1100" dirty="0" smtClean="0">
                <a:solidFill>
                  <a:srgbClr val="5F5F5F"/>
                </a:solidFill>
                <a:latin typeface="Times New Roman" pitchFamily="18" charset="0"/>
              </a:rPr>
              <a:t>апрель 2021</a:t>
            </a:r>
            <a:endParaRPr lang="ru-RU" sz="1100" dirty="0">
              <a:solidFill>
                <a:srgbClr val="5F5F5F"/>
              </a:solidFill>
              <a:latin typeface="Times New Roman" pitchFamily="18" charset="0"/>
            </a:endParaRPr>
          </a:p>
        </p:txBody>
      </p:sp>
      <p:sp>
        <p:nvSpPr>
          <p:cNvPr id="4101" name="Line 5"/>
          <p:cNvSpPr>
            <a:spLocks noChangeShapeType="1"/>
          </p:cNvSpPr>
          <p:nvPr/>
        </p:nvSpPr>
        <p:spPr bwMode="auto">
          <a:xfrm>
            <a:off x="0" y="6764338"/>
            <a:ext cx="91440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2" name="Line 6"/>
          <p:cNvSpPr>
            <a:spLocks noChangeShapeType="1"/>
          </p:cNvSpPr>
          <p:nvPr/>
        </p:nvSpPr>
        <p:spPr bwMode="auto">
          <a:xfrm>
            <a:off x="0" y="6548438"/>
            <a:ext cx="882015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8604250" y="6237288"/>
            <a:ext cx="360363" cy="4318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anchor="ctr" anchorCtr="1"/>
          <a:lstStyle/>
          <a:p>
            <a:pPr algn="ctr"/>
            <a:r>
              <a:rPr lang="ru-RU" dirty="0">
                <a:latin typeface="Tahoma" pitchFamily="34" charset="0"/>
              </a:rPr>
              <a:t>9</a:t>
            </a: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4932363" y="5013325"/>
            <a:ext cx="2555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>
                <a:latin typeface="Tahoma" pitchFamily="34" charset="0"/>
              </a:rPr>
              <a:t> </a:t>
            </a: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0" y="836613"/>
            <a:ext cx="9144000" cy="647700"/>
            <a:chOff x="0" y="391"/>
            <a:chExt cx="4740" cy="408"/>
          </a:xfrm>
        </p:grpSpPr>
        <p:sp>
          <p:nvSpPr>
            <p:cNvPr id="4108" name="Rectangle 10"/>
            <p:cNvSpPr>
              <a:spLocks noChangeArrowheads="1"/>
            </p:cNvSpPr>
            <p:nvPr/>
          </p:nvSpPr>
          <p:spPr bwMode="auto">
            <a:xfrm>
              <a:off x="0" y="391"/>
              <a:ext cx="4740" cy="136"/>
            </a:xfrm>
            <a:prstGeom prst="rect">
              <a:avLst/>
            </a:prstGeom>
            <a:gradFill rotWithShape="1">
              <a:gsLst>
                <a:gs pos="0">
                  <a:srgbClr val="FF33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4109" name="Rectangle 11"/>
            <p:cNvSpPr>
              <a:spLocks noChangeArrowheads="1"/>
            </p:cNvSpPr>
            <p:nvPr/>
          </p:nvSpPr>
          <p:spPr bwMode="auto">
            <a:xfrm>
              <a:off x="0" y="527"/>
              <a:ext cx="4740" cy="136"/>
            </a:xfrm>
            <a:prstGeom prst="rect">
              <a:avLst/>
            </a:prstGeom>
            <a:gradFill rotWithShape="1">
              <a:gsLst>
                <a:gs pos="0">
                  <a:srgbClr val="33CC33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4110" name="Rectangle 12"/>
            <p:cNvSpPr>
              <a:spLocks noChangeArrowheads="1"/>
            </p:cNvSpPr>
            <p:nvPr/>
          </p:nvSpPr>
          <p:spPr bwMode="auto">
            <a:xfrm>
              <a:off x="0" y="663"/>
              <a:ext cx="4740" cy="136"/>
            </a:xfrm>
            <a:prstGeom prst="rect">
              <a:avLst/>
            </a:prstGeom>
            <a:gradFill rotWithShape="1">
              <a:gsLst>
                <a:gs pos="0">
                  <a:srgbClr val="3333CC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</p:grpSp>
      <p:pic>
        <p:nvPicPr>
          <p:cNvPr id="4106" name="Picture 13" descr="Untitled-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12088" y="260350"/>
            <a:ext cx="111442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7" name="Рисунок 12" descr="ksipt logo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86688" y="214313"/>
            <a:ext cx="1357312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Объект 2"/>
          <p:cNvSpPr>
            <a:spLocks noGrp="1"/>
          </p:cNvSpPr>
          <p:nvPr>
            <p:ph idx="1"/>
          </p:nvPr>
        </p:nvSpPr>
        <p:spPr>
          <a:xfrm>
            <a:off x="4357686" y="1571612"/>
            <a:ext cx="4786314" cy="4143404"/>
          </a:xfrm>
        </p:spPr>
        <p:txBody>
          <a:bodyPr>
            <a:no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Скорость вращения диска прямо пропорциональна величине токов, находящихся в обеих катушках. При производстве электросчетчиков применяются простые соединительные приемы из механики, благодаря чему вращающийся диск связан с цифровыми показаниями на панели.</a:t>
            </a: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571612"/>
            <a:ext cx="4349930" cy="492922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60350"/>
            <a:ext cx="7596188" cy="188913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24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Принцип действия электросчётчика</a:t>
            </a: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6524625"/>
            <a:ext cx="766762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100" dirty="0">
                <a:solidFill>
                  <a:srgbClr val="5F5F5F"/>
                </a:solidFill>
                <a:latin typeface="Times New Roman" pitchFamily="18" charset="0"/>
              </a:rPr>
              <a:t>© Гурушкин В.В., </a:t>
            </a:r>
            <a:r>
              <a:rPr lang="ru-RU" sz="1100" dirty="0" smtClean="0">
                <a:solidFill>
                  <a:srgbClr val="5F5F5F"/>
                </a:solidFill>
                <a:latin typeface="Times New Roman" pitchFamily="18" charset="0"/>
              </a:rPr>
              <a:t>Смирнова Е.В.</a:t>
            </a:r>
            <a:r>
              <a:rPr lang="ru-RU" sz="1100" dirty="0">
                <a:solidFill>
                  <a:srgbClr val="5F5F5F"/>
                </a:solidFill>
                <a:latin typeface="Times New Roman" pitchFamily="18" charset="0"/>
              </a:rPr>
              <a:t>	</a:t>
            </a:r>
            <a:r>
              <a:rPr lang="en-US" sz="1100" dirty="0">
                <a:solidFill>
                  <a:srgbClr val="5F5F5F"/>
                </a:solidFill>
                <a:latin typeface="Times New Roman" pitchFamily="18" charset="0"/>
              </a:rPr>
              <a:t>	</a:t>
            </a:r>
            <a:r>
              <a:rPr lang="ru-RU" sz="1100" dirty="0">
                <a:solidFill>
                  <a:srgbClr val="5F5F5F"/>
                </a:solidFill>
                <a:latin typeface="Times New Roman" pitchFamily="18" charset="0"/>
              </a:rPr>
              <a:t>СПб ГБПОУ КС и ПТ		 </a:t>
            </a:r>
            <a:r>
              <a:rPr lang="ru-RU" sz="1100" dirty="0" smtClean="0">
                <a:solidFill>
                  <a:srgbClr val="5F5F5F"/>
                </a:solidFill>
                <a:latin typeface="Times New Roman" pitchFamily="18" charset="0"/>
              </a:rPr>
              <a:t>апрель 2021</a:t>
            </a:r>
            <a:endParaRPr lang="ru-RU" sz="1100" dirty="0">
              <a:solidFill>
                <a:srgbClr val="5F5F5F"/>
              </a:solidFill>
              <a:latin typeface="Times New Roman" pitchFamily="18" charset="0"/>
            </a:endParaRPr>
          </a:p>
        </p:txBody>
      </p:sp>
      <p:sp>
        <p:nvSpPr>
          <p:cNvPr id="4101" name="Line 5"/>
          <p:cNvSpPr>
            <a:spLocks noChangeShapeType="1"/>
          </p:cNvSpPr>
          <p:nvPr/>
        </p:nvSpPr>
        <p:spPr bwMode="auto">
          <a:xfrm>
            <a:off x="0" y="6764338"/>
            <a:ext cx="91440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2" name="Line 6"/>
          <p:cNvSpPr>
            <a:spLocks noChangeShapeType="1"/>
          </p:cNvSpPr>
          <p:nvPr/>
        </p:nvSpPr>
        <p:spPr bwMode="auto">
          <a:xfrm>
            <a:off x="0" y="6548438"/>
            <a:ext cx="882015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8604250" y="6237288"/>
            <a:ext cx="360363" cy="4318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anchor="ctr" anchorCtr="1"/>
          <a:lstStyle/>
          <a:p>
            <a:pPr algn="ctr"/>
            <a:r>
              <a:rPr lang="ru-RU" sz="1200" dirty="0" smtClean="0">
                <a:latin typeface="Tahoma" pitchFamily="34" charset="0"/>
              </a:rPr>
              <a:t>10</a:t>
            </a:r>
            <a:endParaRPr lang="ru-RU" sz="1200" dirty="0">
              <a:latin typeface="Tahoma" pitchFamily="34" charset="0"/>
            </a:endParaRP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4932363" y="5013325"/>
            <a:ext cx="2555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>
                <a:latin typeface="Tahoma" pitchFamily="34" charset="0"/>
              </a:rPr>
              <a:t> </a:t>
            </a: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0" y="836613"/>
            <a:ext cx="9144000" cy="647700"/>
            <a:chOff x="0" y="391"/>
            <a:chExt cx="4740" cy="408"/>
          </a:xfrm>
        </p:grpSpPr>
        <p:sp>
          <p:nvSpPr>
            <p:cNvPr id="4108" name="Rectangle 10"/>
            <p:cNvSpPr>
              <a:spLocks noChangeArrowheads="1"/>
            </p:cNvSpPr>
            <p:nvPr/>
          </p:nvSpPr>
          <p:spPr bwMode="auto">
            <a:xfrm>
              <a:off x="0" y="391"/>
              <a:ext cx="4740" cy="136"/>
            </a:xfrm>
            <a:prstGeom prst="rect">
              <a:avLst/>
            </a:prstGeom>
            <a:gradFill rotWithShape="1">
              <a:gsLst>
                <a:gs pos="0">
                  <a:srgbClr val="FF33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4109" name="Rectangle 11"/>
            <p:cNvSpPr>
              <a:spLocks noChangeArrowheads="1"/>
            </p:cNvSpPr>
            <p:nvPr/>
          </p:nvSpPr>
          <p:spPr bwMode="auto">
            <a:xfrm>
              <a:off x="0" y="527"/>
              <a:ext cx="4740" cy="136"/>
            </a:xfrm>
            <a:prstGeom prst="rect">
              <a:avLst/>
            </a:prstGeom>
            <a:gradFill rotWithShape="1">
              <a:gsLst>
                <a:gs pos="0">
                  <a:srgbClr val="33CC33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4110" name="Rectangle 12"/>
            <p:cNvSpPr>
              <a:spLocks noChangeArrowheads="1"/>
            </p:cNvSpPr>
            <p:nvPr/>
          </p:nvSpPr>
          <p:spPr bwMode="auto">
            <a:xfrm>
              <a:off x="0" y="663"/>
              <a:ext cx="4740" cy="136"/>
            </a:xfrm>
            <a:prstGeom prst="rect">
              <a:avLst/>
            </a:prstGeom>
            <a:gradFill rotWithShape="1">
              <a:gsLst>
                <a:gs pos="0">
                  <a:srgbClr val="3333CC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</p:grpSp>
      <p:pic>
        <p:nvPicPr>
          <p:cNvPr id="4106" name="Picture 13" descr="Untitled-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12088" y="260350"/>
            <a:ext cx="111442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7" name="Рисунок 12" descr="ksipt logo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86688" y="214313"/>
            <a:ext cx="1357312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5786" y="1643050"/>
            <a:ext cx="7508450" cy="485778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60350"/>
            <a:ext cx="7596188" cy="188913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24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Правила использования счётчика</a:t>
            </a: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6524625"/>
            <a:ext cx="766762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100" dirty="0">
                <a:solidFill>
                  <a:srgbClr val="5F5F5F"/>
                </a:solidFill>
                <a:latin typeface="Times New Roman" pitchFamily="18" charset="0"/>
              </a:rPr>
              <a:t>© Гурушкин В.В., </a:t>
            </a:r>
            <a:r>
              <a:rPr lang="ru-RU" sz="1100" dirty="0" smtClean="0">
                <a:solidFill>
                  <a:srgbClr val="5F5F5F"/>
                </a:solidFill>
                <a:latin typeface="Times New Roman" pitchFamily="18" charset="0"/>
              </a:rPr>
              <a:t>Смирнова Е.В.</a:t>
            </a:r>
            <a:r>
              <a:rPr lang="ru-RU" sz="1100" dirty="0">
                <a:solidFill>
                  <a:srgbClr val="5F5F5F"/>
                </a:solidFill>
                <a:latin typeface="Times New Roman" pitchFamily="18" charset="0"/>
              </a:rPr>
              <a:t>	</a:t>
            </a:r>
            <a:r>
              <a:rPr lang="en-US" sz="1100" dirty="0">
                <a:solidFill>
                  <a:srgbClr val="5F5F5F"/>
                </a:solidFill>
                <a:latin typeface="Times New Roman" pitchFamily="18" charset="0"/>
              </a:rPr>
              <a:t>	</a:t>
            </a:r>
            <a:r>
              <a:rPr lang="ru-RU" sz="1100" dirty="0">
                <a:solidFill>
                  <a:srgbClr val="5F5F5F"/>
                </a:solidFill>
                <a:latin typeface="Times New Roman" pitchFamily="18" charset="0"/>
              </a:rPr>
              <a:t>СПб ГБПОУ КС и ПТ		 </a:t>
            </a:r>
            <a:r>
              <a:rPr lang="ru-RU" sz="1100" dirty="0" smtClean="0">
                <a:solidFill>
                  <a:srgbClr val="5F5F5F"/>
                </a:solidFill>
                <a:latin typeface="Times New Roman" pitchFamily="18" charset="0"/>
              </a:rPr>
              <a:t>апрель 2021</a:t>
            </a:r>
            <a:endParaRPr lang="ru-RU" sz="1100" dirty="0">
              <a:solidFill>
                <a:srgbClr val="5F5F5F"/>
              </a:solidFill>
              <a:latin typeface="Times New Roman" pitchFamily="18" charset="0"/>
            </a:endParaRPr>
          </a:p>
        </p:txBody>
      </p:sp>
      <p:sp>
        <p:nvSpPr>
          <p:cNvPr id="4101" name="Line 5"/>
          <p:cNvSpPr>
            <a:spLocks noChangeShapeType="1"/>
          </p:cNvSpPr>
          <p:nvPr/>
        </p:nvSpPr>
        <p:spPr bwMode="auto">
          <a:xfrm>
            <a:off x="0" y="6764338"/>
            <a:ext cx="91440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2" name="Line 6"/>
          <p:cNvSpPr>
            <a:spLocks noChangeShapeType="1"/>
          </p:cNvSpPr>
          <p:nvPr/>
        </p:nvSpPr>
        <p:spPr bwMode="auto">
          <a:xfrm>
            <a:off x="0" y="6548438"/>
            <a:ext cx="882015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8604250" y="6237288"/>
            <a:ext cx="360363" cy="4318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anchor="ctr" anchorCtr="1"/>
          <a:lstStyle/>
          <a:p>
            <a:pPr algn="ctr"/>
            <a:r>
              <a:rPr lang="ru-RU" sz="1200" dirty="0" smtClean="0">
                <a:latin typeface="Tahoma" pitchFamily="34" charset="0"/>
              </a:rPr>
              <a:t>11</a:t>
            </a:r>
            <a:endParaRPr lang="ru-RU" sz="1200" dirty="0">
              <a:latin typeface="Tahoma" pitchFamily="34" charset="0"/>
            </a:endParaRP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4932363" y="5013325"/>
            <a:ext cx="2555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>
                <a:latin typeface="Tahoma" pitchFamily="34" charset="0"/>
              </a:rPr>
              <a:t> </a:t>
            </a: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0" y="836613"/>
            <a:ext cx="9144000" cy="647700"/>
            <a:chOff x="0" y="391"/>
            <a:chExt cx="4740" cy="408"/>
          </a:xfrm>
        </p:grpSpPr>
        <p:sp>
          <p:nvSpPr>
            <p:cNvPr id="4108" name="Rectangle 10"/>
            <p:cNvSpPr>
              <a:spLocks noChangeArrowheads="1"/>
            </p:cNvSpPr>
            <p:nvPr/>
          </p:nvSpPr>
          <p:spPr bwMode="auto">
            <a:xfrm>
              <a:off x="0" y="391"/>
              <a:ext cx="4740" cy="136"/>
            </a:xfrm>
            <a:prstGeom prst="rect">
              <a:avLst/>
            </a:prstGeom>
            <a:gradFill rotWithShape="1">
              <a:gsLst>
                <a:gs pos="0">
                  <a:srgbClr val="FF33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4109" name="Rectangle 11"/>
            <p:cNvSpPr>
              <a:spLocks noChangeArrowheads="1"/>
            </p:cNvSpPr>
            <p:nvPr/>
          </p:nvSpPr>
          <p:spPr bwMode="auto">
            <a:xfrm>
              <a:off x="0" y="527"/>
              <a:ext cx="4740" cy="136"/>
            </a:xfrm>
            <a:prstGeom prst="rect">
              <a:avLst/>
            </a:prstGeom>
            <a:gradFill rotWithShape="1">
              <a:gsLst>
                <a:gs pos="0">
                  <a:srgbClr val="33CC33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4110" name="Rectangle 12"/>
            <p:cNvSpPr>
              <a:spLocks noChangeArrowheads="1"/>
            </p:cNvSpPr>
            <p:nvPr/>
          </p:nvSpPr>
          <p:spPr bwMode="auto">
            <a:xfrm>
              <a:off x="0" y="663"/>
              <a:ext cx="4740" cy="136"/>
            </a:xfrm>
            <a:prstGeom prst="rect">
              <a:avLst/>
            </a:prstGeom>
            <a:gradFill rotWithShape="1">
              <a:gsLst>
                <a:gs pos="0">
                  <a:srgbClr val="3333CC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</p:grpSp>
      <p:pic>
        <p:nvPicPr>
          <p:cNvPr id="4106" name="Picture 13" descr="Untitled-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12088" y="260350"/>
            <a:ext cx="111442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7" name="Рисунок 12" descr="ksipt logo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86688" y="214313"/>
            <a:ext cx="1357312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Содержимое 16"/>
          <p:cNvSpPr>
            <a:spLocks noGrp="1"/>
          </p:cNvSpPr>
          <p:nvPr>
            <p:ph idx="1"/>
          </p:nvPr>
        </p:nvSpPr>
        <p:spPr>
          <a:xfrm>
            <a:off x="214282" y="1500174"/>
            <a:ext cx="8358246" cy="4900634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Правила установки счетчиков электроэнергии</a:t>
            </a:r>
          </a:p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Счетчики устанавливаются по четко регламентированным правилам. Высота над полом должна составлять от 0,8 до 1,7 метра. Удобно расположить его перед глазами для комфортного снятия показаний и эксплуатации. Чтобы не возникало больших погрешностей, прибор максимально не должен быть в наклоне более чем на один градус.</a:t>
            </a:r>
          </a:p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Меры безопасности при производстве работ по установке, снятию, замене и поверке трёхфазных счетчиков в электроустановках напряжением до 1000 В.</a:t>
            </a:r>
          </a:p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Работы по установке, снятию, замене трёхфазных счетчиков производятся по наряду (распоряжению) той организации в сетях которой производятся эти работы. Основанием для выдачи наряда является командировочное задание, которое выдаётся командированному персоналу на срок не более 5 календарных дней и хранится 30 дней.</a:t>
            </a:r>
          </a:p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Для снятия напряжения с приборов учёта обязательным является наличие отключающего аппарата установленного до прибора учёта или трансформаторов тока.</a:t>
            </a:r>
          </a:p>
          <a:p>
            <a:pPr algn="just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60350"/>
            <a:ext cx="7596188" cy="188913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24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Правила при замене счётчика</a:t>
            </a: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6524625"/>
            <a:ext cx="766762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100" dirty="0">
                <a:solidFill>
                  <a:srgbClr val="5F5F5F"/>
                </a:solidFill>
                <a:latin typeface="Times New Roman" pitchFamily="18" charset="0"/>
              </a:rPr>
              <a:t>© Гурушкин В.В., </a:t>
            </a:r>
            <a:r>
              <a:rPr lang="ru-RU" sz="1100" dirty="0" smtClean="0">
                <a:solidFill>
                  <a:srgbClr val="5F5F5F"/>
                </a:solidFill>
                <a:latin typeface="Times New Roman" pitchFamily="18" charset="0"/>
              </a:rPr>
              <a:t>Смирнова Е.В.</a:t>
            </a:r>
            <a:r>
              <a:rPr lang="ru-RU" sz="1100" dirty="0">
                <a:solidFill>
                  <a:srgbClr val="5F5F5F"/>
                </a:solidFill>
                <a:latin typeface="Times New Roman" pitchFamily="18" charset="0"/>
              </a:rPr>
              <a:t>	</a:t>
            </a:r>
            <a:r>
              <a:rPr lang="en-US" sz="1100" dirty="0">
                <a:solidFill>
                  <a:srgbClr val="5F5F5F"/>
                </a:solidFill>
                <a:latin typeface="Times New Roman" pitchFamily="18" charset="0"/>
              </a:rPr>
              <a:t>	</a:t>
            </a:r>
            <a:r>
              <a:rPr lang="ru-RU" sz="1100" dirty="0">
                <a:solidFill>
                  <a:srgbClr val="5F5F5F"/>
                </a:solidFill>
                <a:latin typeface="Times New Roman" pitchFamily="18" charset="0"/>
              </a:rPr>
              <a:t>СПб ГБПОУ КС и ПТ		 </a:t>
            </a:r>
            <a:r>
              <a:rPr lang="ru-RU" sz="1100" dirty="0" smtClean="0">
                <a:solidFill>
                  <a:srgbClr val="5F5F5F"/>
                </a:solidFill>
                <a:latin typeface="Times New Roman" pitchFamily="18" charset="0"/>
              </a:rPr>
              <a:t>апрель 2021</a:t>
            </a:r>
            <a:endParaRPr lang="ru-RU" sz="1100" dirty="0">
              <a:solidFill>
                <a:srgbClr val="5F5F5F"/>
              </a:solidFill>
              <a:latin typeface="Times New Roman" pitchFamily="18" charset="0"/>
            </a:endParaRPr>
          </a:p>
        </p:txBody>
      </p:sp>
      <p:sp>
        <p:nvSpPr>
          <p:cNvPr id="4101" name="Line 5"/>
          <p:cNvSpPr>
            <a:spLocks noChangeShapeType="1"/>
          </p:cNvSpPr>
          <p:nvPr/>
        </p:nvSpPr>
        <p:spPr bwMode="auto">
          <a:xfrm>
            <a:off x="0" y="6764338"/>
            <a:ext cx="91440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2" name="Line 6"/>
          <p:cNvSpPr>
            <a:spLocks noChangeShapeType="1"/>
          </p:cNvSpPr>
          <p:nvPr/>
        </p:nvSpPr>
        <p:spPr bwMode="auto">
          <a:xfrm>
            <a:off x="0" y="6548438"/>
            <a:ext cx="882015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8604250" y="6237288"/>
            <a:ext cx="360363" cy="4318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anchor="ctr" anchorCtr="1"/>
          <a:lstStyle/>
          <a:p>
            <a:pPr algn="ctr"/>
            <a:r>
              <a:rPr lang="ru-RU" sz="1200" dirty="0" smtClean="0">
                <a:latin typeface="Tahoma" pitchFamily="34" charset="0"/>
              </a:rPr>
              <a:t>12</a:t>
            </a:r>
            <a:endParaRPr lang="ru-RU" sz="1200" dirty="0">
              <a:latin typeface="Tahoma" pitchFamily="34" charset="0"/>
            </a:endParaRP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4932363" y="5013325"/>
            <a:ext cx="2555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>
                <a:latin typeface="Tahoma" pitchFamily="34" charset="0"/>
              </a:rPr>
              <a:t> </a:t>
            </a: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0" y="836613"/>
            <a:ext cx="9144000" cy="647700"/>
            <a:chOff x="0" y="391"/>
            <a:chExt cx="4740" cy="408"/>
          </a:xfrm>
        </p:grpSpPr>
        <p:sp>
          <p:nvSpPr>
            <p:cNvPr id="4108" name="Rectangle 10"/>
            <p:cNvSpPr>
              <a:spLocks noChangeArrowheads="1"/>
            </p:cNvSpPr>
            <p:nvPr/>
          </p:nvSpPr>
          <p:spPr bwMode="auto">
            <a:xfrm>
              <a:off x="0" y="391"/>
              <a:ext cx="4740" cy="136"/>
            </a:xfrm>
            <a:prstGeom prst="rect">
              <a:avLst/>
            </a:prstGeom>
            <a:gradFill rotWithShape="1">
              <a:gsLst>
                <a:gs pos="0">
                  <a:srgbClr val="FF33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4109" name="Rectangle 11"/>
            <p:cNvSpPr>
              <a:spLocks noChangeArrowheads="1"/>
            </p:cNvSpPr>
            <p:nvPr/>
          </p:nvSpPr>
          <p:spPr bwMode="auto">
            <a:xfrm>
              <a:off x="0" y="527"/>
              <a:ext cx="4740" cy="136"/>
            </a:xfrm>
            <a:prstGeom prst="rect">
              <a:avLst/>
            </a:prstGeom>
            <a:gradFill rotWithShape="1">
              <a:gsLst>
                <a:gs pos="0">
                  <a:srgbClr val="33CC33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4110" name="Rectangle 12"/>
            <p:cNvSpPr>
              <a:spLocks noChangeArrowheads="1"/>
            </p:cNvSpPr>
            <p:nvPr/>
          </p:nvSpPr>
          <p:spPr bwMode="auto">
            <a:xfrm>
              <a:off x="0" y="663"/>
              <a:ext cx="4740" cy="136"/>
            </a:xfrm>
            <a:prstGeom prst="rect">
              <a:avLst/>
            </a:prstGeom>
            <a:gradFill rotWithShape="1">
              <a:gsLst>
                <a:gs pos="0">
                  <a:srgbClr val="3333CC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</p:grpSp>
      <p:pic>
        <p:nvPicPr>
          <p:cNvPr id="4106" name="Picture 13" descr="Untitled-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12088" y="260350"/>
            <a:ext cx="111442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7" name="Рисунок 12" descr="ksipt logo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86688" y="214313"/>
            <a:ext cx="1357312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Содержимое 16"/>
          <p:cNvSpPr>
            <a:spLocks noGrp="1"/>
          </p:cNvSpPr>
          <p:nvPr>
            <p:ph idx="1"/>
          </p:nvPr>
        </p:nvSpPr>
        <p:spPr>
          <a:xfrm>
            <a:off x="214282" y="1500174"/>
            <a:ext cx="8358246" cy="4900634"/>
          </a:xfrm>
        </p:spPr>
        <p:txBody>
          <a:bodyPr/>
          <a:lstStyle/>
          <a:p>
            <a:pPr marL="0" indent="0" algn="ctr">
              <a:buNone/>
            </a:pPr>
            <a:r>
              <a:rPr lang="ru-RU" sz="1800" b="1" u="sng" dirty="0" smtClean="0">
                <a:latin typeface="Times New Roman" pitchFamily="18" charset="0"/>
                <a:cs typeface="Times New Roman" pitchFamily="18" charset="0"/>
              </a:rPr>
              <a:t>Персонал при замене электросчетчиков должен:</a:t>
            </a:r>
          </a:p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Осмотреть внешний вид электросчётчика и наличие пломб;</a:t>
            </a:r>
          </a:p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Снять крышку зажимной коробки электросчётчика;</a:t>
            </a:r>
          </a:p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Проверить отсутствие напряжения на контактах снимаемого счётчика;</a:t>
            </a:r>
          </a:p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Ослабить контактные винты на зажимах счётчика, отвинтить винты крепления и снять счётчик;</a:t>
            </a:r>
          </a:p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Установить другой счётчик;</a:t>
            </a:r>
          </a:p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Ввести в клеммы счётчика провода и зажать винты;</a:t>
            </a:r>
          </a:p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Проверить надежность контактных соединений на трансформаторах тока этого присоединения;</a:t>
            </a:r>
          </a:p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После подачи напряжения эксплуатационным персоналом предприятия проверить указателем наличие напряжения на зажимах электросчётчика;</a:t>
            </a:r>
          </a:p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Отключить напряжение и установить крышку зажимной коробки, опломбировать её и записать данные электросчетчика в акт.</a:t>
            </a:r>
          </a:p>
          <a:p>
            <a:pPr algn="just"/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60350"/>
            <a:ext cx="7596188" cy="188913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24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Область применения</a:t>
            </a: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6524625"/>
            <a:ext cx="766762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100" dirty="0">
                <a:solidFill>
                  <a:srgbClr val="5F5F5F"/>
                </a:solidFill>
                <a:latin typeface="Times New Roman" pitchFamily="18" charset="0"/>
              </a:rPr>
              <a:t>© Гурушкин В.В., </a:t>
            </a:r>
            <a:r>
              <a:rPr lang="ru-RU" sz="1100" dirty="0" smtClean="0">
                <a:solidFill>
                  <a:srgbClr val="5F5F5F"/>
                </a:solidFill>
                <a:latin typeface="Times New Roman" pitchFamily="18" charset="0"/>
              </a:rPr>
              <a:t>Смирнова Е.В.</a:t>
            </a:r>
            <a:r>
              <a:rPr lang="ru-RU" sz="1100" dirty="0">
                <a:solidFill>
                  <a:srgbClr val="5F5F5F"/>
                </a:solidFill>
                <a:latin typeface="Times New Roman" pitchFamily="18" charset="0"/>
              </a:rPr>
              <a:t>	</a:t>
            </a:r>
            <a:r>
              <a:rPr lang="en-US" sz="1100" dirty="0">
                <a:solidFill>
                  <a:srgbClr val="5F5F5F"/>
                </a:solidFill>
                <a:latin typeface="Times New Roman" pitchFamily="18" charset="0"/>
              </a:rPr>
              <a:t>	</a:t>
            </a:r>
            <a:r>
              <a:rPr lang="ru-RU" sz="1100" dirty="0">
                <a:solidFill>
                  <a:srgbClr val="5F5F5F"/>
                </a:solidFill>
                <a:latin typeface="Times New Roman" pitchFamily="18" charset="0"/>
              </a:rPr>
              <a:t>СПб ГБПОУ КС и ПТ		 </a:t>
            </a:r>
            <a:r>
              <a:rPr lang="ru-RU" sz="1100" dirty="0" smtClean="0">
                <a:solidFill>
                  <a:srgbClr val="5F5F5F"/>
                </a:solidFill>
                <a:latin typeface="Times New Roman" pitchFamily="18" charset="0"/>
              </a:rPr>
              <a:t>апрель 2021</a:t>
            </a:r>
            <a:endParaRPr lang="ru-RU" sz="1100" dirty="0">
              <a:solidFill>
                <a:srgbClr val="5F5F5F"/>
              </a:solidFill>
              <a:latin typeface="Times New Roman" pitchFamily="18" charset="0"/>
            </a:endParaRPr>
          </a:p>
        </p:txBody>
      </p:sp>
      <p:sp>
        <p:nvSpPr>
          <p:cNvPr id="4101" name="Line 5"/>
          <p:cNvSpPr>
            <a:spLocks noChangeShapeType="1"/>
          </p:cNvSpPr>
          <p:nvPr/>
        </p:nvSpPr>
        <p:spPr bwMode="auto">
          <a:xfrm>
            <a:off x="0" y="6764338"/>
            <a:ext cx="91440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2" name="Line 6"/>
          <p:cNvSpPr>
            <a:spLocks noChangeShapeType="1"/>
          </p:cNvSpPr>
          <p:nvPr/>
        </p:nvSpPr>
        <p:spPr bwMode="auto">
          <a:xfrm>
            <a:off x="0" y="6548438"/>
            <a:ext cx="882015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8604250" y="6237288"/>
            <a:ext cx="360363" cy="4318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anchor="ctr" anchorCtr="1"/>
          <a:lstStyle/>
          <a:p>
            <a:pPr algn="ctr"/>
            <a:r>
              <a:rPr lang="ru-RU" sz="1200" dirty="0" smtClean="0">
                <a:latin typeface="Tahoma" pitchFamily="34" charset="0"/>
              </a:rPr>
              <a:t>13</a:t>
            </a:r>
            <a:endParaRPr lang="ru-RU" sz="1200" dirty="0">
              <a:latin typeface="Tahoma" pitchFamily="34" charset="0"/>
            </a:endParaRP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4932363" y="5013325"/>
            <a:ext cx="2555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>
                <a:latin typeface="Tahoma" pitchFamily="34" charset="0"/>
              </a:rPr>
              <a:t> </a:t>
            </a: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0" y="836613"/>
            <a:ext cx="9144000" cy="647700"/>
            <a:chOff x="0" y="391"/>
            <a:chExt cx="4740" cy="408"/>
          </a:xfrm>
        </p:grpSpPr>
        <p:sp>
          <p:nvSpPr>
            <p:cNvPr id="4108" name="Rectangle 10"/>
            <p:cNvSpPr>
              <a:spLocks noChangeArrowheads="1"/>
            </p:cNvSpPr>
            <p:nvPr/>
          </p:nvSpPr>
          <p:spPr bwMode="auto">
            <a:xfrm>
              <a:off x="0" y="391"/>
              <a:ext cx="4740" cy="136"/>
            </a:xfrm>
            <a:prstGeom prst="rect">
              <a:avLst/>
            </a:prstGeom>
            <a:gradFill rotWithShape="1">
              <a:gsLst>
                <a:gs pos="0">
                  <a:srgbClr val="FF33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4109" name="Rectangle 11"/>
            <p:cNvSpPr>
              <a:spLocks noChangeArrowheads="1"/>
            </p:cNvSpPr>
            <p:nvPr/>
          </p:nvSpPr>
          <p:spPr bwMode="auto">
            <a:xfrm>
              <a:off x="0" y="527"/>
              <a:ext cx="4740" cy="136"/>
            </a:xfrm>
            <a:prstGeom prst="rect">
              <a:avLst/>
            </a:prstGeom>
            <a:gradFill rotWithShape="1">
              <a:gsLst>
                <a:gs pos="0">
                  <a:srgbClr val="33CC33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4110" name="Rectangle 12"/>
            <p:cNvSpPr>
              <a:spLocks noChangeArrowheads="1"/>
            </p:cNvSpPr>
            <p:nvPr/>
          </p:nvSpPr>
          <p:spPr bwMode="auto">
            <a:xfrm>
              <a:off x="0" y="663"/>
              <a:ext cx="4740" cy="136"/>
            </a:xfrm>
            <a:prstGeom prst="rect">
              <a:avLst/>
            </a:prstGeom>
            <a:gradFill rotWithShape="1">
              <a:gsLst>
                <a:gs pos="0">
                  <a:srgbClr val="3333CC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</p:grpSp>
      <p:pic>
        <p:nvPicPr>
          <p:cNvPr id="4106" name="Picture 13" descr="Untitled-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12088" y="260350"/>
            <a:ext cx="111442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7" name="Рисунок 12" descr="ksipt logo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86688" y="214313"/>
            <a:ext cx="1357312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Содержимое 16"/>
          <p:cNvSpPr>
            <a:spLocks noGrp="1"/>
          </p:cNvSpPr>
          <p:nvPr>
            <p:ph idx="1"/>
          </p:nvPr>
        </p:nvSpPr>
        <p:spPr>
          <a:xfrm>
            <a:off x="285720" y="1643050"/>
            <a:ext cx="8358246" cy="4900634"/>
          </a:xfrm>
        </p:spPr>
        <p:txBody>
          <a:bodyPr/>
          <a:lstStyle/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Счетчики предназначены для работы автономно или в составе автоматизированных систем контроля и учета электроэнергии (АСКУЭ), автоматизированных систем диспетчерского управления (АСДУ), автоматизированных систем регистрации параметров движения и автоведения переменного тока (РПДА ПТ).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Учет электрической энергии на промышленных (</a:t>
            </a:r>
            <a:r>
              <a:rPr lang="ru-RU" sz="1800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мелкомоторных</a:t>
            </a:r>
            <a:r>
              <a:rPr lang="ru-RU" sz="1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) предприятиях.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1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 коммунально-бытовой сфере в условиях применения дифференцированных во времени тарифов на электрическую энергию.</a:t>
            </a:r>
          </a:p>
          <a:p>
            <a:pPr algn="just"/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Рисунок 14">
            <a:extLst>
              <a:ext uri="{FF2B5EF4-FFF2-40B4-BE49-F238E27FC236}">
                <a16:creationId xmlns="" xmlns:a16="http://schemas.microsoft.com/office/drawing/2014/main" id="{38E9066B-C12A-5E47-86D4-2A7C3D6A635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/>
          <a:srcRect r="6861"/>
          <a:stretch/>
        </p:blipFill>
        <p:spPr>
          <a:xfrm>
            <a:off x="2143108" y="4357694"/>
            <a:ext cx="5008374" cy="215794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60350"/>
            <a:ext cx="7596188" cy="188913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24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Область применения</a:t>
            </a: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6524625"/>
            <a:ext cx="766762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100" dirty="0">
                <a:solidFill>
                  <a:srgbClr val="5F5F5F"/>
                </a:solidFill>
                <a:latin typeface="Times New Roman" pitchFamily="18" charset="0"/>
              </a:rPr>
              <a:t>© Гурушкин В.В., </a:t>
            </a:r>
            <a:r>
              <a:rPr lang="ru-RU" sz="1100" dirty="0" smtClean="0">
                <a:solidFill>
                  <a:srgbClr val="5F5F5F"/>
                </a:solidFill>
                <a:latin typeface="Times New Roman" pitchFamily="18" charset="0"/>
              </a:rPr>
              <a:t>Смирнова Е.В.</a:t>
            </a:r>
            <a:r>
              <a:rPr lang="ru-RU" sz="1100" dirty="0">
                <a:solidFill>
                  <a:srgbClr val="5F5F5F"/>
                </a:solidFill>
                <a:latin typeface="Times New Roman" pitchFamily="18" charset="0"/>
              </a:rPr>
              <a:t>	</a:t>
            </a:r>
            <a:r>
              <a:rPr lang="en-US" sz="1100" dirty="0">
                <a:solidFill>
                  <a:srgbClr val="5F5F5F"/>
                </a:solidFill>
                <a:latin typeface="Times New Roman" pitchFamily="18" charset="0"/>
              </a:rPr>
              <a:t>	</a:t>
            </a:r>
            <a:r>
              <a:rPr lang="ru-RU" sz="1100" dirty="0">
                <a:solidFill>
                  <a:srgbClr val="5F5F5F"/>
                </a:solidFill>
                <a:latin typeface="Times New Roman" pitchFamily="18" charset="0"/>
              </a:rPr>
              <a:t>СПб ГБПОУ КС и ПТ		 </a:t>
            </a:r>
            <a:r>
              <a:rPr lang="ru-RU" sz="1100" dirty="0" smtClean="0">
                <a:solidFill>
                  <a:srgbClr val="5F5F5F"/>
                </a:solidFill>
                <a:latin typeface="Times New Roman" pitchFamily="18" charset="0"/>
              </a:rPr>
              <a:t>апрель 2021</a:t>
            </a:r>
            <a:endParaRPr lang="ru-RU" sz="1100" dirty="0">
              <a:solidFill>
                <a:srgbClr val="5F5F5F"/>
              </a:solidFill>
              <a:latin typeface="Times New Roman" pitchFamily="18" charset="0"/>
            </a:endParaRPr>
          </a:p>
        </p:txBody>
      </p:sp>
      <p:sp>
        <p:nvSpPr>
          <p:cNvPr id="4101" name="Line 5"/>
          <p:cNvSpPr>
            <a:spLocks noChangeShapeType="1"/>
          </p:cNvSpPr>
          <p:nvPr/>
        </p:nvSpPr>
        <p:spPr bwMode="auto">
          <a:xfrm>
            <a:off x="0" y="6764338"/>
            <a:ext cx="91440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2" name="Line 6"/>
          <p:cNvSpPr>
            <a:spLocks noChangeShapeType="1"/>
          </p:cNvSpPr>
          <p:nvPr/>
        </p:nvSpPr>
        <p:spPr bwMode="auto">
          <a:xfrm>
            <a:off x="0" y="6548438"/>
            <a:ext cx="882015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8604250" y="6237288"/>
            <a:ext cx="360363" cy="4318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anchor="ctr" anchorCtr="1"/>
          <a:lstStyle/>
          <a:p>
            <a:pPr algn="ctr"/>
            <a:r>
              <a:rPr lang="ru-RU" sz="1200" dirty="0" smtClean="0">
                <a:latin typeface="Tahoma" pitchFamily="34" charset="0"/>
              </a:rPr>
              <a:t>14</a:t>
            </a:r>
            <a:endParaRPr lang="ru-RU" sz="1200" dirty="0">
              <a:latin typeface="Tahoma" pitchFamily="34" charset="0"/>
            </a:endParaRP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4932363" y="5013325"/>
            <a:ext cx="2555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>
                <a:latin typeface="Tahoma" pitchFamily="34" charset="0"/>
              </a:rPr>
              <a:t> </a:t>
            </a: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0" y="836613"/>
            <a:ext cx="9144000" cy="647700"/>
            <a:chOff x="0" y="391"/>
            <a:chExt cx="4740" cy="408"/>
          </a:xfrm>
        </p:grpSpPr>
        <p:sp>
          <p:nvSpPr>
            <p:cNvPr id="4108" name="Rectangle 10"/>
            <p:cNvSpPr>
              <a:spLocks noChangeArrowheads="1"/>
            </p:cNvSpPr>
            <p:nvPr/>
          </p:nvSpPr>
          <p:spPr bwMode="auto">
            <a:xfrm>
              <a:off x="0" y="391"/>
              <a:ext cx="4740" cy="136"/>
            </a:xfrm>
            <a:prstGeom prst="rect">
              <a:avLst/>
            </a:prstGeom>
            <a:gradFill rotWithShape="1">
              <a:gsLst>
                <a:gs pos="0">
                  <a:srgbClr val="FF33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4109" name="Rectangle 11"/>
            <p:cNvSpPr>
              <a:spLocks noChangeArrowheads="1"/>
            </p:cNvSpPr>
            <p:nvPr/>
          </p:nvSpPr>
          <p:spPr bwMode="auto">
            <a:xfrm>
              <a:off x="0" y="527"/>
              <a:ext cx="4740" cy="136"/>
            </a:xfrm>
            <a:prstGeom prst="rect">
              <a:avLst/>
            </a:prstGeom>
            <a:gradFill rotWithShape="1">
              <a:gsLst>
                <a:gs pos="0">
                  <a:srgbClr val="33CC33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4110" name="Rectangle 12"/>
            <p:cNvSpPr>
              <a:spLocks noChangeArrowheads="1"/>
            </p:cNvSpPr>
            <p:nvPr/>
          </p:nvSpPr>
          <p:spPr bwMode="auto">
            <a:xfrm>
              <a:off x="0" y="663"/>
              <a:ext cx="4740" cy="136"/>
            </a:xfrm>
            <a:prstGeom prst="rect">
              <a:avLst/>
            </a:prstGeom>
            <a:gradFill rotWithShape="1">
              <a:gsLst>
                <a:gs pos="0">
                  <a:srgbClr val="3333CC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</p:grpSp>
      <p:pic>
        <p:nvPicPr>
          <p:cNvPr id="4106" name="Picture 13" descr="Untitled-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12088" y="260350"/>
            <a:ext cx="111442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7" name="Рисунок 12" descr="ksipt logo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86688" y="214313"/>
            <a:ext cx="1357312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Содержимое 16"/>
          <p:cNvSpPr>
            <a:spLocks noGrp="1"/>
          </p:cNvSpPr>
          <p:nvPr>
            <p:ph idx="1"/>
          </p:nvPr>
        </p:nvSpPr>
        <p:spPr>
          <a:xfrm>
            <a:off x="285720" y="1643050"/>
            <a:ext cx="8358246" cy="4900634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Однофазные счетчики</a:t>
            </a:r>
          </a:p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Наибольшее распространение среди обычных потребителей получили однофазные устройства учета электроэнергии. Именно этот вид электросчетчиков находит свое широкое применение в составе электросетей современных квартир, частных домов и офисов. Технических характеристик данных электросчетчиков вполне достаточно, чтобы организовать эффективное и надежное подключение к ним самого разнообразного бытового электрооборудования: компьютеров, холодильников, источников освещения, климатической и вентиляционной техники, и пр., которые при своем функционировании используют электроэнергию электросети с напряжением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U=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220 В и частотой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f=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50 Гц. </a:t>
            </a:r>
          </a:p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Кроме того, однофазные электросчетчики востребованы при измерении количества израсходованной электроэнергии и на некоторых других объектах, зданиях и даже целых организациях, где нет возможности или же нецелесообразно использовать трехфазные электросети.</a:t>
            </a:r>
          </a:p>
          <a:p>
            <a:pPr algn="just"/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60350"/>
            <a:ext cx="7596188" cy="188913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24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Область применения</a:t>
            </a: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6524625"/>
            <a:ext cx="766762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100" dirty="0">
                <a:solidFill>
                  <a:srgbClr val="5F5F5F"/>
                </a:solidFill>
                <a:latin typeface="Times New Roman" pitchFamily="18" charset="0"/>
              </a:rPr>
              <a:t>© Гурушкин В.В., </a:t>
            </a:r>
            <a:r>
              <a:rPr lang="ru-RU" sz="1100" dirty="0" smtClean="0">
                <a:solidFill>
                  <a:srgbClr val="5F5F5F"/>
                </a:solidFill>
                <a:latin typeface="Times New Roman" pitchFamily="18" charset="0"/>
              </a:rPr>
              <a:t>Смирнова Е.В.</a:t>
            </a:r>
            <a:r>
              <a:rPr lang="ru-RU" sz="1100" dirty="0">
                <a:solidFill>
                  <a:srgbClr val="5F5F5F"/>
                </a:solidFill>
                <a:latin typeface="Times New Roman" pitchFamily="18" charset="0"/>
              </a:rPr>
              <a:t>	</a:t>
            </a:r>
            <a:r>
              <a:rPr lang="en-US" sz="1100" dirty="0">
                <a:solidFill>
                  <a:srgbClr val="5F5F5F"/>
                </a:solidFill>
                <a:latin typeface="Times New Roman" pitchFamily="18" charset="0"/>
              </a:rPr>
              <a:t>	</a:t>
            </a:r>
            <a:r>
              <a:rPr lang="ru-RU" sz="1100" dirty="0">
                <a:solidFill>
                  <a:srgbClr val="5F5F5F"/>
                </a:solidFill>
                <a:latin typeface="Times New Roman" pitchFamily="18" charset="0"/>
              </a:rPr>
              <a:t>СПб ГБПОУ КС и ПТ		 </a:t>
            </a:r>
            <a:r>
              <a:rPr lang="ru-RU" sz="1100" dirty="0" smtClean="0">
                <a:solidFill>
                  <a:srgbClr val="5F5F5F"/>
                </a:solidFill>
                <a:latin typeface="Times New Roman" pitchFamily="18" charset="0"/>
              </a:rPr>
              <a:t>апрель 2021</a:t>
            </a:r>
            <a:endParaRPr lang="ru-RU" sz="1100" dirty="0">
              <a:solidFill>
                <a:srgbClr val="5F5F5F"/>
              </a:solidFill>
              <a:latin typeface="Times New Roman" pitchFamily="18" charset="0"/>
            </a:endParaRPr>
          </a:p>
        </p:txBody>
      </p:sp>
      <p:sp>
        <p:nvSpPr>
          <p:cNvPr id="4101" name="Line 5"/>
          <p:cNvSpPr>
            <a:spLocks noChangeShapeType="1"/>
          </p:cNvSpPr>
          <p:nvPr/>
        </p:nvSpPr>
        <p:spPr bwMode="auto">
          <a:xfrm>
            <a:off x="0" y="6764338"/>
            <a:ext cx="91440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2" name="Line 6"/>
          <p:cNvSpPr>
            <a:spLocks noChangeShapeType="1"/>
          </p:cNvSpPr>
          <p:nvPr/>
        </p:nvSpPr>
        <p:spPr bwMode="auto">
          <a:xfrm>
            <a:off x="0" y="6548438"/>
            <a:ext cx="882015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8604250" y="6237288"/>
            <a:ext cx="360363" cy="4318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anchor="ctr" anchorCtr="1"/>
          <a:lstStyle/>
          <a:p>
            <a:pPr algn="ctr"/>
            <a:r>
              <a:rPr lang="ru-RU" sz="1200" dirty="0" smtClean="0">
                <a:latin typeface="Tahoma" pitchFamily="34" charset="0"/>
              </a:rPr>
              <a:t>15</a:t>
            </a:r>
            <a:endParaRPr lang="ru-RU" sz="1200" dirty="0">
              <a:latin typeface="Tahoma" pitchFamily="34" charset="0"/>
            </a:endParaRP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4932363" y="5013325"/>
            <a:ext cx="2555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>
                <a:latin typeface="Tahoma" pitchFamily="34" charset="0"/>
              </a:rPr>
              <a:t> </a:t>
            </a: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0" y="836613"/>
            <a:ext cx="9144000" cy="647700"/>
            <a:chOff x="0" y="391"/>
            <a:chExt cx="4740" cy="408"/>
          </a:xfrm>
        </p:grpSpPr>
        <p:sp>
          <p:nvSpPr>
            <p:cNvPr id="4108" name="Rectangle 10"/>
            <p:cNvSpPr>
              <a:spLocks noChangeArrowheads="1"/>
            </p:cNvSpPr>
            <p:nvPr/>
          </p:nvSpPr>
          <p:spPr bwMode="auto">
            <a:xfrm>
              <a:off x="0" y="391"/>
              <a:ext cx="4740" cy="136"/>
            </a:xfrm>
            <a:prstGeom prst="rect">
              <a:avLst/>
            </a:prstGeom>
            <a:gradFill rotWithShape="1">
              <a:gsLst>
                <a:gs pos="0">
                  <a:srgbClr val="FF33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4109" name="Rectangle 11"/>
            <p:cNvSpPr>
              <a:spLocks noChangeArrowheads="1"/>
            </p:cNvSpPr>
            <p:nvPr/>
          </p:nvSpPr>
          <p:spPr bwMode="auto">
            <a:xfrm>
              <a:off x="0" y="527"/>
              <a:ext cx="4740" cy="136"/>
            </a:xfrm>
            <a:prstGeom prst="rect">
              <a:avLst/>
            </a:prstGeom>
            <a:gradFill rotWithShape="1">
              <a:gsLst>
                <a:gs pos="0">
                  <a:srgbClr val="33CC33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4110" name="Rectangle 12"/>
            <p:cNvSpPr>
              <a:spLocks noChangeArrowheads="1"/>
            </p:cNvSpPr>
            <p:nvPr/>
          </p:nvSpPr>
          <p:spPr bwMode="auto">
            <a:xfrm>
              <a:off x="0" y="663"/>
              <a:ext cx="4740" cy="136"/>
            </a:xfrm>
            <a:prstGeom prst="rect">
              <a:avLst/>
            </a:prstGeom>
            <a:gradFill rotWithShape="1">
              <a:gsLst>
                <a:gs pos="0">
                  <a:srgbClr val="3333CC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</p:grpSp>
      <p:pic>
        <p:nvPicPr>
          <p:cNvPr id="4106" name="Picture 13" descr="Untitled-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12088" y="260350"/>
            <a:ext cx="111442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7" name="Рисунок 12" descr="ksipt logo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86688" y="214313"/>
            <a:ext cx="1357312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Содержимое 16"/>
          <p:cNvSpPr>
            <a:spLocks noGrp="1"/>
          </p:cNvSpPr>
          <p:nvPr>
            <p:ph idx="1"/>
          </p:nvPr>
        </p:nvSpPr>
        <p:spPr>
          <a:xfrm>
            <a:off x="285720" y="1643050"/>
            <a:ext cx="8358246" cy="5643602"/>
          </a:xfrm>
        </p:spPr>
        <p:txBody>
          <a:bodyPr/>
          <a:lstStyle/>
          <a:p>
            <a:pPr algn="just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Согласно требований нормативных документов, однофазные электросчетчики рекомендованы к использованию в составе электросетей как бытовых, так и производственных помещений, с одновременным выполнением условия, что в данном помещении отсутствуют агрессивные или же вредные летучие вещества.</a:t>
            </a:r>
          </a:p>
          <a:p>
            <a:pPr algn="just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При необходимости, допускается автономное использование однофазных электросчетчиков в составе систем АСКУЭ, где происходит прием и обработка данных импульсной телеметрии, или же в составе систем диспетчерского контроля за расходом энергоресурсов в сфере ЖКХ, промышленности, сельском хозяйстве. С помощью однофазных устройств учета обеспечивается возможность достаточно точного проведения замеров потребленной активной электрической энергии в электроцепях переменного тока. Такое решение можно реализовать только в том случае, когда используется однофазный электросчетчик 2-хэлементного типа, где в качестве датчика используется как шунт, так и трансформатор, тем самым обеспечивается учет расхода электроэнергии как по фазному, так и по нулевому электропроводу. За счет использования шунта в качестве датчика при определении токовых характеристик, становится возможным эффективный учет даже в том случае, когда присутствует постоянная составляющая.</a:t>
            </a:r>
          </a:p>
          <a:p>
            <a:pPr algn="just"/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60350"/>
            <a:ext cx="7596188" cy="188913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24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Одно и </a:t>
            </a:r>
            <a:r>
              <a:rPr lang="ru-RU" sz="2400" b="1" dirty="0" err="1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многотарифные</a:t>
            </a:r>
            <a:r>
              <a:rPr lang="ru-RU" sz="24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счётчики</a:t>
            </a: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6524625"/>
            <a:ext cx="766762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100" dirty="0">
                <a:solidFill>
                  <a:srgbClr val="5F5F5F"/>
                </a:solidFill>
                <a:latin typeface="Times New Roman" pitchFamily="18" charset="0"/>
              </a:rPr>
              <a:t>© Гурушкин В.В., </a:t>
            </a:r>
            <a:r>
              <a:rPr lang="ru-RU" sz="1100" dirty="0" smtClean="0">
                <a:solidFill>
                  <a:srgbClr val="5F5F5F"/>
                </a:solidFill>
                <a:latin typeface="Times New Roman" pitchFamily="18" charset="0"/>
              </a:rPr>
              <a:t>Смирнова Е.В.</a:t>
            </a:r>
            <a:r>
              <a:rPr lang="ru-RU" sz="1100" dirty="0">
                <a:solidFill>
                  <a:srgbClr val="5F5F5F"/>
                </a:solidFill>
                <a:latin typeface="Times New Roman" pitchFamily="18" charset="0"/>
              </a:rPr>
              <a:t>	</a:t>
            </a:r>
            <a:r>
              <a:rPr lang="en-US" sz="1100" dirty="0">
                <a:solidFill>
                  <a:srgbClr val="5F5F5F"/>
                </a:solidFill>
                <a:latin typeface="Times New Roman" pitchFamily="18" charset="0"/>
              </a:rPr>
              <a:t>	</a:t>
            </a:r>
            <a:r>
              <a:rPr lang="ru-RU" sz="1100" dirty="0">
                <a:solidFill>
                  <a:srgbClr val="5F5F5F"/>
                </a:solidFill>
                <a:latin typeface="Times New Roman" pitchFamily="18" charset="0"/>
              </a:rPr>
              <a:t>СПб ГБПОУ КС и ПТ		 </a:t>
            </a:r>
            <a:r>
              <a:rPr lang="ru-RU" sz="1100" dirty="0" smtClean="0">
                <a:solidFill>
                  <a:srgbClr val="5F5F5F"/>
                </a:solidFill>
                <a:latin typeface="Times New Roman" pitchFamily="18" charset="0"/>
              </a:rPr>
              <a:t>апрель 2021</a:t>
            </a:r>
            <a:endParaRPr lang="ru-RU" sz="1100" dirty="0">
              <a:solidFill>
                <a:srgbClr val="5F5F5F"/>
              </a:solidFill>
              <a:latin typeface="Times New Roman" pitchFamily="18" charset="0"/>
            </a:endParaRPr>
          </a:p>
        </p:txBody>
      </p:sp>
      <p:sp>
        <p:nvSpPr>
          <p:cNvPr id="4101" name="Line 5"/>
          <p:cNvSpPr>
            <a:spLocks noChangeShapeType="1"/>
          </p:cNvSpPr>
          <p:nvPr/>
        </p:nvSpPr>
        <p:spPr bwMode="auto">
          <a:xfrm>
            <a:off x="0" y="6764338"/>
            <a:ext cx="91440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2" name="Line 6"/>
          <p:cNvSpPr>
            <a:spLocks noChangeShapeType="1"/>
          </p:cNvSpPr>
          <p:nvPr/>
        </p:nvSpPr>
        <p:spPr bwMode="auto">
          <a:xfrm>
            <a:off x="0" y="6548438"/>
            <a:ext cx="882015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8604250" y="6237288"/>
            <a:ext cx="360363" cy="4318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anchor="ctr" anchorCtr="1"/>
          <a:lstStyle/>
          <a:p>
            <a:pPr algn="ctr"/>
            <a:r>
              <a:rPr lang="ru-RU" sz="1200" dirty="0" smtClean="0">
                <a:latin typeface="Tahoma" pitchFamily="34" charset="0"/>
              </a:rPr>
              <a:t>16</a:t>
            </a:r>
            <a:endParaRPr lang="ru-RU" sz="1200" dirty="0">
              <a:latin typeface="Tahoma" pitchFamily="34" charset="0"/>
            </a:endParaRP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4932363" y="5013325"/>
            <a:ext cx="2555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>
                <a:latin typeface="Tahoma" pitchFamily="34" charset="0"/>
              </a:rPr>
              <a:t> </a:t>
            </a: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0" y="836613"/>
            <a:ext cx="9144000" cy="647700"/>
            <a:chOff x="0" y="391"/>
            <a:chExt cx="4740" cy="408"/>
          </a:xfrm>
        </p:grpSpPr>
        <p:sp>
          <p:nvSpPr>
            <p:cNvPr id="4108" name="Rectangle 10"/>
            <p:cNvSpPr>
              <a:spLocks noChangeArrowheads="1"/>
            </p:cNvSpPr>
            <p:nvPr/>
          </p:nvSpPr>
          <p:spPr bwMode="auto">
            <a:xfrm>
              <a:off x="0" y="391"/>
              <a:ext cx="4740" cy="136"/>
            </a:xfrm>
            <a:prstGeom prst="rect">
              <a:avLst/>
            </a:prstGeom>
            <a:gradFill rotWithShape="1">
              <a:gsLst>
                <a:gs pos="0">
                  <a:srgbClr val="FF33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4109" name="Rectangle 11"/>
            <p:cNvSpPr>
              <a:spLocks noChangeArrowheads="1"/>
            </p:cNvSpPr>
            <p:nvPr/>
          </p:nvSpPr>
          <p:spPr bwMode="auto">
            <a:xfrm>
              <a:off x="0" y="527"/>
              <a:ext cx="4740" cy="136"/>
            </a:xfrm>
            <a:prstGeom prst="rect">
              <a:avLst/>
            </a:prstGeom>
            <a:gradFill rotWithShape="1">
              <a:gsLst>
                <a:gs pos="0">
                  <a:srgbClr val="33CC33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4110" name="Rectangle 12"/>
            <p:cNvSpPr>
              <a:spLocks noChangeArrowheads="1"/>
            </p:cNvSpPr>
            <p:nvPr/>
          </p:nvSpPr>
          <p:spPr bwMode="auto">
            <a:xfrm>
              <a:off x="0" y="663"/>
              <a:ext cx="4740" cy="136"/>
            </a:xfrm>
            <a:prstGeom prst="rect">
              <a:avLst/>
            </a:prstGeom>
            <a:gradFill rotWithShape="1">
              <a:gsLst>
                <a:gs pos="0">
                  <a:srgbClr val="3333CC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</p:grpSp>
      <p:pic>
        <p:nvPicPr>
          <p:cNvPr id="4106" name="Picture 13" descr="Untitled-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12088" y="260350"/>
            <a:ext cx="111442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7" name="Рисунок 12" descr="ksipt logo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86688" y="214313"/>
            <a:ext cx="1357312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Содержимое 16"/>
          <p:cNvSpPr>
            <a:spLocks noGrp="1"/>
          </p:cNvSpPr>
          <p:nvPr>
            <p:ph idx="1"/>
          </p:nvPr>
        </p:nvSpPr>
        <p:spPr>
          <a:xfrm>
            <a:off x="285720" y="1643050"/>
            <a:ext cx="8358246" cy="5643602"/>
          </a:xfrm>
        </p:spPr>
        <p:txBody>
          <a:bodyPr/>
          <a:lstStyle/>
          <a:p>
            <a:pPr algn="just"/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Перед использованием однофазного электросчетчика также очень важно заранее знать, по какому тарифу осуществляется оплата за использованную электроэнергию. На данный момент действует несколько схем оплаты: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однотарифная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модель и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многотарифная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модель (двух или же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трехтарифная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). Исходя из данной особенности, производители предлагают потребителям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однотарифные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многотарифные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электросчетчики. Особый интерес со стороны экономии имеют, конечно же,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многотарифные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устройства учета электроэнергии, хотя на данный момент все-таки преобладающее большинство потребителей предпочитает использовать </a:t>
            </a:r>
            <a:r>
              <a:rPr lang="ru-RU" sz="1900" dirty="0" err="1" smtClean="0">
                <a:latin typeface="Times New Roman" pitchFamily="18" charset="0"/>
                <a:cs typeface="Times New Roman" pitchFamily="18" charset="0"/>
              </a:rPr>
              <a:t>однотарифный</a:t>
            </a:r>
            <a:r>
              <a:rPr lang="ru-RU" sz="1900" dirty="0" smtClean="0">
                <a:latin typeface="Times New Roman" pitchFamily="18" charset="0"/>
                <a:cs typeface="Times New Roman" pitchFamily="18" charset="0"/>
              </a:rPr>
              <a:t> электросчетчик.</a:t>
            </a:r>
          </a:p>
          <a:p>
            <a:pPr algn="just"/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Рисунок 14" descr="34017.750x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33831" y="4643446"/>
            <a:ext cx="2938103" cy="1928826"/>
          </a:xfrm>
          <a:prstGeom prst="rect">
            <a:avLst/>
          </a:prstGeom>
        </p:spPr>
      </p:pic>
      <p:pic>
        <p:nvPicPr>
          <p:cNvPr id="18" name="Рисунок 17" descr="65f31f1ecc9b43ec94cb60c150d1c17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929190" y="4357694"/>
            <a:ext cx="3286148" cy="215288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60350"/>
            <a:ext cx="7596188" cy="188913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24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Разновидности счётчиков</a:t>
            </a: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6524625"/>
            <a:ext cx="766762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100" dirty="0">
                <a:solidFill>
                  <a:srgbClr val="5F5F5F"/>
                </a:solidFill>
                <a:latin typeface="Times New Roman" pitchFamily="18" charset="0"/>
              </a:rPr>
              <a:t>© Гурушкин В.В., </a:t>
            </a:r>
            <a:r>
              <a:rPr lang="ru-RU" sz="1100" dirty="0" smtClean="0">
                <a:solidFill>
                  <a:srgbClr val="5F5F5F"/>
                </a:solidFill>
                <a:latin typeface="Times New Roman" pitchFamily="18" charset="0"/>
              </a:rPr>
              <a:t>Смирнова Е.В.</a:t>
            </a:r>
            <a:r>
              <a:rPr lang="ru-RU" sz="1100" dirty="0">
                <a:solidFill>
                  <a:srgbClr val="5F5F5F"/>
                </a:solidFill>
                <a:latin typeface="Times New Roman" pitchFamily="18" charset="0"/>
              </a:rPr>
              <a:t>	</a:t>
            </a:r>
            <a:r>
              <a:rPr lang="en-US" sz="1100" dirty="0">
                <a:solidFill>
                  <a:srgbClr val="5F5F5F"/>
                </a:solidFill>
                <a:latin typeface="Times New Roman" pitchFamily="18" charset="0"/>
              </a:rPr>
              <a:t>	</a:t>
            </a:r>
            <a:r>
              <a:rPr lang="ru-RU" sz="1100" dirty="0">
                <a:solidFill>
                  <a:srgbClr val="5F5F5F"/>
                </a:solidFill>
                <a:latin typeface="Times New Roman" pitchFamily="18" charset="0"/>
              </a:rPr>
              <a:t>СПб ГБПОУ КС и ПТ		 </a:t>
            </a:r>
            <a:r>
              <a:rPr lang="ru-RU" sz="1100" dirty="0" smtClean="0">
                <a:solidFill>
                  <a:srgbClr val="5F5F5F"/>
                </a:solidFill>
                <a:latin typeface="Times New Roman" pitchFamily="18" charset="0"/>
              </a:rPr>
              <a:t>апрель 2021</a:t>
            </a:r>
            <a:endParaRPr lang="ru-RU" sz="1100" dirty="0">
              <a:solidFill>
                <a:srgbClr val="5F5F5F"/>
              </a:solidFill>
              <a:latin typeface="Times New Roman" pitchFamily="18" charset="0"/>
            </a:endParaRPr>
          </a:p>
        </p:txBody>
      </p:sp>
      <p:sp>
        <p:nvSpPr>
          <p:cNvPr id="4101" name="Line 5"/>
          <p:cNvSpPr>
            <a:spLocks noChangeShapeType="1"/>
          </p:cNvSpPr>
          <p:nvPr/>
        </p:nvSpPr>
        <p:spPr bwMode="auto">
          <a:xfrm>
            <a:off x="0" y="6764338"/>
            <a:ext cx="91440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2" name="Line 6"/>
          <p:cNvSpPr>
            <a:spLocks noChangeShapeType="1"/>
          </p:cNvSpPr>
          <p:nvPr/>
        </p:nvSpPr>
        <p:spPr bwMode="auto">
          <a:xfrm>
            <a:off x="0" y="6548438"/>
            <a:ext cx="882015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8604250" y="6237288"/>
            <a:ext cx="360363" cy="4318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anchor="ctr" anchorCtr="1"/>
          <a:lstStyle/>
          <a:p>
            <a:pPr algn="ctr"/>
            <a:r>
              <a:rPr lang="ru-RU" sz="1200" dirty="0" smtClean="0">
                <a:latin typeface="Tahoma" pitchFamily="34" charset="0"/>
              </a:rPr>
              <a:t>17</a:t>
            </a:r>
            <a:endParaRPr lang="ru-RU" sz="1200" dirty="0">
              <a:latin typeface="Tahoma" pitchFamily="34" charset="0"/>
            </a:endParaRP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4932363" y="5013325"/>
            <a:ext cx="2555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>
                <a:latin typeface="Tahoma" pitchFamily="34" charset="0"/>
              </a:rPr>
              <a:t> </a:t>
            </a: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0" y="836613"/>
            <a:ext cx="9144000" cy="647700"/>
            <a:chOff x="0" y="391"/>
            <a:chExt cx="4740" cy="408"/>
          </a:xfrm>
        </p:grpSpPr>
        <p:sp>
          <p:nvSpPr>
            <p:cNvPr id="4108" name="Rectangle 10"/>
            <p:cNvSpPr>
              <a:spLocks noChangeArrowheads="1"/>
            </p:cNvSpPr>
            <p:nvPr/>
          </p:nvSpPr>
          <p:spPr bwMode="auto">
            <a:xfrm>
              <a:off x="0" y="391"/>
              <a:ext cx="4740" cy="136"/>
            </a:xfrm>
            <a:prstGeom prst="rect">
              <a:avLst/>
            </a:prstGeom>
            <a:gradFill rotWithShape="1">
              <a:gsLst>
                <a:gs pos="0">
                  <a:srgbClr val="FF33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4109" name="Rectangle 11"/>
            <p:cNvSpPr>
              <a:spLocks noChangeArrowheads="1"/>
            </p:cNvSpPr>
            <p:nvPr/>
          </p:nvSpPr>
          <p:spPr bwMode="auto">
            <a:xfrm>
              <a:off x="0" y="527"/>
              <a:ext cx="4740" cy="136"/>
            </a:xfrm>
            <a:prstGeom prst="rect">
              <a:avLst/>
            </a:prstGeom>
            <a:gradFill rotWithShape="1">
              <a:gsLst>
                <a:gs pos="0">
                  <a:srgbClr val="33CC33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4110" name="Rectangle 12"/>
            <p:cNvSpPr>
              <a:spLocks noChangeArrowheads="1"/>
            </p:cNvSpPr>
            <p:nvPr/>
          </p:nvSpPr>
          <p:spPr bwMode="auto">
            <a:xfrm>
              <a:off x="0" y="663"/>
              <a:ext cx="4740" cy="136"/>
            </a:xfrm>
            <a:prstGeom prst="rect">
              <a:avLst/>
            </a:prstGeom>
            <a:gradFill rotWithShape="1">
              <a:gsLst>
                <a:gs pos="0">
                  <a:srgbClr val="3333CC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</p:grpSp>
      <p:pic>
        <p:nvPicPr>
          <p:cNvPr id="4106" name="Picture 13" descr="Untitled-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12088" y="260350"/>
            <a:ext cx="111442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7" name="Рисунок 12" descr="ksipt logo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86688" y="214313"/>
            <a:ext cx="1357312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Содержимое 16"/>
          <p:cNvSpPr>
            <a:spLocks noGrp="1"/>
          </p:cNvSpPr>
          <p:nvPr>
            <p:ph idx="1"/>
          </p:nvPr>
        </p:nvSpPr>
        <p:spPr>
          <a:xfrm>
            <a:off x="285720" y="1643050"/>
            <a:ext cx="8358246" cy="1285884"/>
          </a:xfrm>
        </p:spPr>
        <p:txBody>
          <a:bodyPr/>
          <a:lstStyle/>
          <a:p>
            <a:pPr algn="just">
              <a:buNone/>
            </a:pPr>
            <a:r>
              <a:rPr lang="ru-RU" sz="2000" b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Электрические счетчики разделяются по следующим типам:</a:t>
            </a: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
</a:t>
            </a:r>
            <a:r>
              <a:rPr lang="ru-RU" sz="20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Индукционные;
Электронные.</a:t>
            </a:r>
          </a:p>
          <a:p>
            <a:pPr algn="just"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" name="Рисунок 18" descr="5012718575_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538" y="2857496"/>
            <a:ext cx="3143272" cy="3429024"/>
          </a:xfrm>
          <a:prstGeom prst="rect">
            <a:avLst/>
          </a:prstGeom>
        </p:spPr>
      </p:pic>
      <p:pic>
        <p:nvPicPr>
          <p:cNvPr id="20" name="Рисунок 19" descr="1eb25824830a5814a86ea9071bff0089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14876" y="2857496"/>
            <a:ext cx="3500462" cy="350046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60350"/>
            <a:ext cx="7596188" cy="188913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24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Разновидности счётчиков</a:t>
            </a: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6524625"/>
            <a:ext cx="766762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100" dirty="0">
                <a:solidFill>
                  <a:srgbClr val="5F5F5F"/>
                </a:solidFill>
                <a:latin typeface="Times New Roman" pitchFamily="18" charset="0"/>
              </a:rPr>
              <a:t>© Гурушкин В.В., </a:t>
            </a:r>
            <a:r>
              <a:rPr lang="ru-RU" sz="1100" dirty="0" smtClean="0">
                <a:solidFill>
                  <a:srgbClr val="5F5F5F"/>
                </a:solidFill>
                <a:latin typeface="Times New Roman" pitchFamily="18" charset="0"/>
              </a:rPr>
              <a:t>Смирнова Е.В.</a:t>
            </a:r>
            <a:r>
              <a:rPr lang="ru-RU" sz="1100" dirty="0">
                <a:solidFill>
                  <a:srgbClr val="5F5F5F"/>
                </a:solidFill>
                <a:latin typeface="Times New Roman" pitchFamily="18" charset="0"/>
              </a:rPr>
              <a:t>	</a:t>
            </a:r>
            <a:r>
              <a:rPr lang="en-US" sz="1100" dirty="0">
                <a:solidFill>
                  <a:srgbClr val="5F5F5F"/>
                </a:solidFill>
                <a:latin typeface="Times New Roman" pitchFamily="18" charset="0"/>
              </a:rPr>
              <a:t>	</a:t>
            </a:r>
            <a:r>
              <a:rPr lang="ru-RU" sz="1100" dirty="0">
                <a:solidFill>
                  <a:srgbClr val="5F5F5F"/>
                </a:solidFill>
                <a:latin typeface="Times New Roman" pitchFamily="18" charset="0"/>
              </a:rPr>
              <a:t>СПб ГБПОУ КС и ПТ		 </a:t>
            </a:r>
            <a:r>
              <a:rPr lang="ru-RU" sz="1100" dirty="0" smtClean="0">
                <a:solidFill>
                  <a:srgbClr val="5F5F5F"/>
                </a:solidFill>
                <a:latin typeface="Times New Roman" pitchFamily="18" charset="0"/>
              </a:rPr>
              <a:t>апрель 2021</a:t>
            </a:r>
            <a:endParaRPr lang="ru-RU" sz="1100" dirty="0">
              <a:solidFill>
                <a:srgbClr val="5F5F5F"/>
              </a:solidFill>
              <a:latin typeface="Times New Roman" pitchFamily="18" charset="0"/>
            </a:endParaRPr>
          </a:p>
        </p:txBody>
      </p:sp>
      <p:sp>
        <p:nvSpPr>
          <p:cNvPr id="4101" name="Line 5"/>
          <p:cNvSpPr>
            <a:spLocks noChangeShapeType="1"/>
          </p:cNvSpPr>
          <p:nvPr/>
        </p:nvSpPr>
        <p:spPr bwMode="auto">
          <a:xfrm>
            <a:off x="0" y="6764338"/>
            <a:ext cx="91440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2" name="Line 6"/>
          <p:cNvSpPr>
            <a:spLocks noChangeShapeType="1"/>
          </p:cNvSpPr>
          <p:nvPr/>
        </p:nvSpPr>
        <p:spPr bwMode="auto">
          <a:xfrm>
            <a:off x="0" y="6548438"/>
            <a:ext cx="882015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8604250" y="6237288"/>
            <a:ext cx="360363" cy="4318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anchor="ctr" anchorCtr="1"/>
          <a:lstStyle/>
          <a:p>
            <a:pPr algn="ctr"/>
            <a:r>
              <a:rPr lang="ru-RU" sz="1200" dirty="0" smtClean="0">
                <a:latin typeface="Tahoma" pitchFamily="34" charset="0"/>
              </a:rPr>
              <a:t>18</a:t>
            </a:r>
            <a:endParaRPr lang="ru-RU" sz="1200" dirty="0">
              <a:latin typeface="Tahoma" pitchFamily="34" charset="0"/>
            </a:endParaRP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4932363" y="5013325"/>
            <a:ext cx="2555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>
                <a:latin typeface="Tahoma" pitchFamily="34" charset="0"/>
              </a:rPr>
              <a:t> </a:t>
            </a: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0" y="836613"/>
            <a:ext cx="9144000" cy="647700"/>
            <a:chOff x="0" y="391"/>
            <a:chExt cx="4740" cy="408"/>
          </a:xfrm>
        </p:grpSpPr>
        <p:sp>
          <p:nvSpPr>
            <p:cNvPr id="4108" name="Rectangle 10"/>
            <p:cNvSpPr>
              <a:spLocks noChangeArrowheads="1"/>
            </p:cNvSpPr>
            <p:nvPr/>
          </p:nvSpPr>
          <p:spPr bwMode="auto">
            <a:xfrm>
              <a:off x="0" y="391"/>
              <a:ext cx="4740" cy="136"/>
            </a:xfrm>
            <a:prstGeom prst="rect">
              <a:avLst/>
            </a:prstGeom>
            <a:gradFill rotWithShape="1">
              <a:gsLst>
                <a:gs pos="0">
                  <a:srgbClr val="FF33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4109" name="Rectangle 11"/>
            <p:cNvSpPr>
              <a:spLocks noChangeArrowheads="1"/>
            </p:cNvSpPr>
            <p:nvPr/>
          </p:nvSpPr>
          <p:spPr bwMode="auto">
            <a:xfrm>
              <a:off x="0" y="527"/>
              <a:ext cx="4740" cy="136"/>
            </a:xfrm>
            <a:prstGeom prst="rect">
              <a:avLst/>
            </a:prstGeom>
            <a:gradFill rotWithShape="1">
              <a:gsLst>
                <a:gs pos="0">
                  <a:srgbClr val="33CC33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4110" name="Rectangle 12"/>
            <p:cNvSpPr>
              <a:spLocks noChangeArrowheads="1"/>
            </p:cNvSpPr>
            <p:nvPr/>
          </p:nvSpPr>
          <p:spPr bwMode="auto">
            <a:xfrm>
              <a:off x="0" y="663"/>
              <a:ext cx="4740" cy="136"/>
            </a:xfrm>
            <a:prstGeom prst="rect">
              <a:avLst/>
            </a:prstGeom>
            <a:gradFill rotWithShape="1">
              <a:gsLst>
                <a:gs pos="0">
                  <a:srgbClr val="3333CC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</p:grpSp>
      <p:pic>
        <p:nvPicPr>
          <p:cNvPr id="4106" name="Picture 13" descr="Untitled-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12088" y="260350"/>
            <a:ext cx="111442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7" name="Рисунок 12" descr="ksipt logo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86688" y="214313"/>
            <a:ext cx="1357312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Содержимое 16"/>
          <p:cNvSpPr>
            <a:spLocks noGrp="1"/>
          </p:cNvSpPr>
          <p:nvPr>
            <p:ph idx="1"/>
          </p:nvPr>
        </p:nvSpPr>
        <p:spPr>
          <a:xfrm>
            <a:off x="285720" y="1643050"/>
            <a:ext cx="8358246" cy="1285884"/>
          </a:xfrm>
        </p:spPr>
        <p:txBody>
          <a:bodyPr/>
          <a:lstStyle/>
          <a:p>
            <a:pPr marL="0" indent="0" algn="just">
              <a:buNone/>
            </a:pP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Традиционный счётчик индукционного типа: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надёжен и практичен при использовании;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характеризуется значительным ресурсом эксплуатации;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 реагирует на скачки напряжения в сети;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дешевизна;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невысокий класс точности;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есть склонность к погрешностям в работе;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 защищён от хищения электроэнергии;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большие габариты устройства.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" name="Рисунок 17" descr="V1-500x50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5008" y="3000372"/>
            <a:ext cx="2952754" cy="314327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188913"/>
            <a:ext cx="7596188" cy="476250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24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Цель настоящего урока</a:t>
            </a:r>
          </a:p>
        </p:txBody>
      </p:sp>
      <p:sp>
        <p:nvSpPr>
          <p:cNvPr id="3075" name="AutoShape 3"/>
          <p:cNvSpPr>
            <a:spLocks noGrp="1" noChangeAspect="1" noChangeArrowheads="1"/>
          </p:cNvSpPr>
          <p:nvPr>
            <p:ph type="body" idx="1"/>
          </p:nvPr>
        </p:nvSpPr>
        <p:spPr>
          <a:xfrm>
            <a:off x="179388" y="1628775"/>
            <a:ext cx="8569325" cy="4525963"/>
          </a:xfrm>
        </p:spPr>
        <p:txBody>
          <a:bodyPr/>
          <a:lstStyle/>
          <a:p>
            <a:pPr marL="381000" indent="-381000" algn="just" eaLnBrk="1" hangingPunct="1">
              <a:lnSpc>
                <a:spcPct val="80000"/>
              </a:lnSpc>
              <a:buFontTx/>
              <a:buNone/>
            </a:pPr>
            <a:r>
              <a:rPr lang="ru-RU" sz="1600" dirty="0" smtClean="0">
                <a:latin typeface="Times New Roman" pitchFamily="18" charset="0"/>
              </a:rPr>
              <a:t>          </a:t>
            </a:r>
            <a:r>
              <a:rPr lang="ru-RU" sz="2000" dirty="0" smtClean="0">
                <a:latin typeface="Times New Roman" pitchFamily="18" charset="0"/>
              </a:rPr>
              <a:t>Целью данного урока являются:</a:t>
            </a:r>
          </a:p>
          <a:p>
            <a:pPr marL="381000" indent="-381000" algn="just" eaLnBrk="1" hangingPunct="1">
              <a:lnSpc>
                <a:spcPct val="80000"/>
              </a:lnSpc>
              <a:buFontTx/>
              <a:buNone/>
            </a:pPr>
            <a:r>
              <a:rPr lang="ru-RU" sz="2000" b="1" dirty="0" smtClean="0">
                <a:latin typeface="Times New Roman" pitchFamily="18" charset="0"/>
              </a:rPr>
              <a:t>        </a:t>
            </a:r>
            <a:r>
              <a:rPr lang="ru-RU" sz="2000" dirty="0" smtClean="0">
                <a:latin typeface="Times New Roman" pitchFamily="18" charset="0"/>
              </a:rPr>
              <a:t>-</a:t>
            </a:r>
            <a:r>
              <a:rPr lang="ru-RU" sz="2000" b="1" dirty="0" smtClean="0">
                <a:latin typeface="Times New Roman" pitchFamily="18" charset="0"/>
              </a:rPr>
              <a:t> </a:t>
            </a:r>
            <a:r>
              <a:rPr lang="ru-RU" sz="2000" b="1" u="sng" dirty="0" smtClean="0">
                <a:latin typeface="Times New Roman" pitchFamily="18" charset="0"/>
              </a:rPr>
              <a:t>Образовательная </a:t>
            </a:r>
            <a:r>
              <a:rPr lang="ru-RU" sz="2000" b="1" dirty="0" smtClean="0">
                <a:latin typeface="Times New Roman" pitchFamily="18" charset="0"/>
              </a:rPr>
              <a:t>– </a:t>
            </a:r>
            <a:r>
              <a:rPr lang="ru-RU" sz="2000" i="1" dirty="0" smtClean="0">
                <a:latin typeface="Times New Roman" pitchFamily="18" charset="0"/>
              </a:rPr>
              <a:t>дать основные понятия о структуре, принципе  работы и монтаже счётчиков учёта электроэнергии. Научить выполнять </a:t>
            </a:r>
            <a:r>
              <a:rPr lang="ru-RU" sz="2000" i="1" dirty="0" err="1" smtClean="0">
                <a:latin typeface="Times New Roman" pitchFamily="18" charset="0"/>
              </a:rPr>
              <a:t>прозвонку</a:t>
            </a:r>
            <a:r>
              <a:rPr lang="ru-RU" sz="2000" i="1" dirty="0" smtClean="0">
                <a:latin typeface="Times New Roman" pitchFamily="18" charset="0"/>
              </a:rPr>
              <a:t> и маркировку жил проводов и кабелей трасс подводки  к (и от)  счётчикам с помощью цифрового </a:t>
            </a:r>
            <a:r>
              <a:rPr lang="ru-RU" sz="2000" i="1" dirty="0" err="1" smtClean="0">
                <a:latin typeface="Times New Roman" pitchFamily="18" charset="0"/>
              </a:rPr>
              <a:t>мультиметра</a:t>
            </a:r>
            <a:r>
              <a:rPr lang="ru-RU" sz="2000" i="1" dirty="0" smtClean="0">
                <a:latin typeface="Times New Roman" pitchFamily="18" charset="0"/>
              </a:rPr>
              <a:t>. Выполнять сборку простейших схем учёта электроэнергии.</a:t>
            </a:r>
          </a:p>
          <a:p>
            <a:pPr marL="381000" indent="-381000" algn="just" eaLnBrk="1" hangingPunct="1">
              <a:lnSpc>
                <a:spcPct val="80000"/>
              </a:lnSpc>
              <a:buFontTx/>
              <a:buNone/>
            </a:pPr>
            <a:r>
              <a:rPr lang="ru-RU" sz="2000" dirty="0" smtClean="0">
                <a:latin typeface="Times New Roman" pitchFamily="18" charset="0"/>
              </a:rPr>
              <a:t>        -</a:t>
            </a:r>
            <a:r>
              <a:rPr lang="ru-RU" sz="2000" b="1" dirty="0" smtClean="0">
                <a:latin typeface="Times New Roman" pitchFamily="18" charset="0"/>
              </a:rPr>
              <a:t> </a:t>
            </a:r>
            <a:r>
              <a:rPr lang="ru-RU" sz="2000" b="1" u="sng" dirty="0" smtClean="0">
                <a:latin typeface="Times New Roman" pitchFamily="18" charset="0"/>
              </a:rPr>
              <a:t>Развивающая</a:t>
            </a:r>
            <a:r>
              <a:rPr lang="ru-RU" sz="2000" b="1" dirty="0" smtClean="0">
                <a:latin typeface="Times New Roman" pitchFamily="18" charset="0"/>
              </a:rPr>
              <a:t> – </a:t>
            </a:r>
            <a:r>
              <a:rPr lang="ru-RU" sz="2000" i="1" dirty="0" smtClean="0">
                <a:latin typeface="Times New Roman" pitchFamily="18" charset="0"/>
              </a:rPr>
              <a:t>развивать грамотную техническую речь, самостоятельность и чувство ответственности, самоконтроля и взаимоконтроля, воображение, логическую память и внимательность у обучающихся;</a:t>
            </a:r>
          </a:p>
          <a:p>
            <a:pPr marL="381000" indent="-381000" algn="just" eaLnBrk="1" hangingPunct="1">
              <a:lnSpc>
                <a:spcPct val="80000"/>
              </a:lnSpc>
              <a:buFontTx/>
              <a:buNone/>
            </a:pPr>
            <a:r>
              <a:rPr lang="ru-RU" sz="2000" dirty="0" smtClean="0">
                <a:latin typeface="Times New Roman" pitchFamily="18" charset="0"/>
              </a:rPr>
              <a:t>        - </a:t>
            </a:r>
            <a:r>
              <a:rPr lang="ru-RU" sz="2000" b="1" u="sng" dirty="0" smtClean="0">
                <a:latin typeface="Times New Roman" pitchFamily="18" charset="0"/>
              </a:rPr>
              <a:t>Воспитывающая </a:t>
            </a:r>
            <a:r>
              <a:rPr lang="ru-RU" sz="2000" b="1" dirty="0" smtClean="0">
                <a:latin typeface="Times New Roman" pitchFamily="18" charset="0"/>
              </a:rPr>
              <a:t>– </a:t>
            </a:r>
            <a:r>
              <a:rPr lang="ru-RU" sz="2000" i="1" dirty="0" smtClean="0">
                <a:latin typeface="Times New Roman" pitchFamily="18" charset="0"/>
              </a:rPr>
              <a:t>воспитывать профессиональные качества будущего электромонтёра, бережное отношение к инструментам и оборудованию, аккуратность, самостоятельность, чёткость в работе, любовь в выбранной специальности , чувство ответственности, стремление работать производительно, выполнять работу качественно.</a:t>
            </a:r>
            <a:endParaRPr lang="ru-RU" sz="2000" b="1" u="sng" dirty="0" smtClean="0">
              <a:latin typeface="Times New Roman" pitchFamily="18" charset="0"/>
            </a:endParaRPr>
          </a:p>
          <a:p>
            <a:pPr marL="381000" indent="-381000" algn="just" eaLnBrk="1" hangingPunct="1">
              <a:lnSpc>
                <a:spcPct val="80000"/>
              </a:lnSpc>
              <a:buFontTx/>
              <a:buNone/>
            </a:pPr>
            <a:endParaRPr lang="ru-RU" sz="2000" b="1" dirty="0" smtClean="0"/>
          </a:p>
        </p:txBody>
      </p:sp>
      <p:sp>
        <p:nvSpPr>
          <p:cNvPr id="3076" name="Rectangle 5"/>
          <p:cNvSpPr>
            <a:spLocks noChangeArrowheads="1"/>
          </p:cNvSpPr>
          <p:nvPr/>
        </p:nvSpPr>
        <p:spPr bwMode="auto">
          <a:xfrm>
            <a:off x="0" y="6524625"/>
            <a:ext cx="766762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100" dirty="0">
                <a:solidFill>
                  <a:srgbClr val="5F5F5F"/>
                </a:solidFill>
                <a:latin typeface="Times New Roman" pitchFamily="18" charset="0"/>
              </a:rPr>
              <a:t>© Гурушкин В.В., </a:t>
            </a:r>
            <a:r>
              <a:rPr lang="ru-RU" sz="1100" dirty="0" smtClean="0">
                <a:solidFill>
                  <a:srgbClr val="5F5F5F"/>
                </a:solidFill>
                <a:latin typeface="Times New Roman" pitchFamily="18" charset="0"/>
              </a:rPr>
              <a:t>Васильев В.П.</a:t>
            </a:r>
            <a:r>
              <a:rPr lang="ru-RU" sz="1100" dirty="0">
                <a:solidFill>
                  <a:srgbClr val="5F5F5F"/>
                </a:solidFill>
              </a:rPr>
              <a:t>	             </a:t>
            </a:r>
            <a:r>
              <a:rPr lang="ru-RU" sz="1100" dirty="0">
                <a:solidFill>
                  <a:srgbClr val="5F5F5F"/>
                </a:solidFill>
                <a:latin typeface="Times New Roman" pitchFamily="18" charset="0"/>
                <a:cs typeface="Times New Roman" pitchFamily="18" charset="0"/>
              </a:rPr>
              <a:t>СПб ГПОУ КС и ПТ                                             </a:t>
            </a:r>
            <a:r>
              <a:rPr lang="ru-RU" sz="1100" dirty="0" smtClean="0">
                <a:solidFill>
                  <a:srgbClr val="5F5F5F"/>
                </a:solidFill>
                <a:latin typeface="Times New Roman" pitchFamily="18" charset="0"/>
                <a:cs typeface="Times New Roman" pitchFamily="18" charset="0"/>
              </a:rPr>
              <a:t>апрель 2021</a:t>
            </a:r>
            <a:endParaRPr lang="ru-RU" sz="1100" dirty="0">
              <a:solidFill>
                <a:srgbClr val="5F5F5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7" name="Line 7"/>
          <p:cNvSpPr>
            <a:spLocks noChangeShapeType="1"/>
          </p:cNvSpPr>
          <p:nvPr/>
        </p:nvSpPr>
        <p:spPr bwMode="auto">
          <a:xfrm>
            <a:off x="0" y="6764338"/>
            <a:ext cx="91440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8" name="Line 8"/>
          <p:cNvSpPr>
            <a:spLocks noChangeShapeType="1"/>
          </p:cNvSpPr>
          <p:nvPr/>
        </p:nvSpPr>
        <p:spPr bwMode="auto">
          <a:xfrm>
            <a:off x="0" y="6548438"/>
            <a:ext cx="882015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79" name="Rectangle 10"/>
          <p:cNvSpPr>
            <a:spLocks noChangeArrowheads="1"/>
          </p:cNvSpPr>
          <p:nvPr/>
        </p:nvSpPr>
        <p:spPr bwMode="auto">
          <a:xfrm>
            <a:off x="8604250" y="6237288"/>
            <a:ext cx="360363" cy="4318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anchor="ctr" anchorCtr="1"/>
          <a:lstStyle/>
          <a:p>
            <a:pPr algn="ctr"/>
            <a:endParaRPr lang="ru-RU">
              <a:latin typeface="Tahoma" pitchFamily="34" charset="0"/>
            </a:endParaRPr>
          </a:p>
        </p:txBody>
      </p:sp>
      <p:sp>
        <p:nvSpPr>
          <p:cNvPr id="3080" name="Rectangle 11"/>
          <p:cNvSpPr>
            <a:spLocks noChangeArrowheads="1"/>
          </p:cNvSpPr>
          <p:nvPr/>
        </p:nvSpPr>
        <p:spPr bwMode="auto">
          <a:xfrm>
            <a:off x="4932363" y="5013325"/>
            <a:ext cx="2555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>
                <a:latin typeface="Tahoma" pitchFamily="34" charset="0"/>
              </a:rPr>
              <a:t> </a:t>
            </a:r>
          </a:p>
        </p:txBody>
      </p:sp>
      <p:grpSp>
        <p:nvGrpSpPr>
          <p:cNvPr id="3081" name="Group 12"/>
          <p:cNvGrpSpPr>
            <a:grpSpLocks/>
          </p:cNvGrpSpPr>
          <p:nvPr/>
        </p:nvGrpSpPr>
        <p:grpSpPr bwMode="auto">
          <a:xfrm>
            <a:off x="0" y="836613"/>
            <a:ext cx="9144000" cy="647700"/>
            <a:chOff x="0" y="391"/>
            <a:chExt cx="4740" cy="408"/>
          </a:xfrm>
        </p:grpSpPr>
        <p:sp>
          <p:nvSpPr>
            <p:cNvPr id="3085" name="Rectangle 13"/>
            <p:cNvSpPr>
              <a:spLocks noChangeArrowheads="1"/>
            </p:cNvSpPr>
            <p:nvPr/>
          </p:nvSpPr>
          <p:spPr bwMode="auto">
            <a:xfrm>
              <a:off x="0" y="391"/>
              <a:ext cx="4740" cy="136"/>
            </a:xfrm>
            <a:prstGeom prst="rect">
              <a:avLst/>
            </a:prstGeom>
            <a:gradFill rotWithShape="1">
              <a:gsLst>
                <a:gs pos="0">
                  <a:srgbClr val="FF33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3086" name="Rectangle 14"/>
            <p:cNvSpPr>
              <a:spLocks noChangeArrowheads="1"/>
            </p:cNvSpPr>
            <p:nvPr/>
          </p:nvSpPr>
          <p:spPr bwMode="auto">
            <a:xfrm>
              <a:off x="0" y="527"/>
              <a:ext cx="4740" cy="136"/>
            </a:xfrm>
            <a:prstGeom prst="rect">
              <a:avLst/>
            </a:prstGeom>
            <a:gradFill rotWithShape="1">
              <a:gsLst>
                <a:gs pos="0">
                  <a:srgbClr val="33CC33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3087" name="Rectangle 15"/>
            <p:cNvSpPr>
              <a:spLocks noChangeArrowheads="1"/>
            </p:cNvSpPr>
            <p:nvPr/>
          </p:nvSpPr>
          <p:spPr bwMode="auto">
            <a:xfrm>
              <a:off x="0" y="663"/>
              <a:ext cx="4740" cy="136"/>
            </a:xfrm>
            <a:prstGeom prst="rect">
              <a:avLst/>
            </a:prstGeom>
            <a:gradFill rotWithShape="1">
              <a:gsLst>
                <a:gs pos="0">
                  <a:srgbClr val="3333CC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</p:grpSp>
      <p:pic>
        <p:nvPicPr>
          <p:cNvPr id="3082" name="Picture 6" descr="Untitled-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12088" y="260350"/>
            <a:ext cx="111442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3" name="Rectangle 16"/>
          <p:cNvSpPr>
            <a:spLocks noChangeArrowheads="1"/>
          </p:cNvSpPr>
          <p:nvPr/>
        </p:nvSpPr>
        <p:spPr bwMode="auto">
          <a:xfrm>
            <a:off x="8604250" y="6308725"/>
            <a:ext cx="311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1</a:t>
            </a:r>
          </a:p>
        </p:txBody>
      </p:sp>
      <p:pic>
        <p:nvPicPr>
          <p:cNvPr id="3084" name="Рисунок 12" descr="ksipt logo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86688" y="214313"/>
            <a:ext cx="1357312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60350"/>
            <a:ext cx="7596188" cy="188913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24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Виды тарифов счётчиков учёта</a:t>
            </a: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6524625"/>
            <a:ext cx="766762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100" dirty="0">
                <a:solidFill>
                  <a:srgbClr val="5F5F5F"/>
                </a:solidFill>
                <a:latin typeface="Times New Roman" pitchFamily="18" charset="0"/>
              </a:rPr>
              <a:t>© Гурушкин В.В., </a:t>
            </a:r>
            <a:r>
              <a:rPr lang="ru-RU" sz="1100" dirty="0" smtClean="0">
                <a:solidFill>
                  <a:srgbClr val="5F5F5F"/>
                </a:solidFill>
                <a:latin typeface="Times New Roman" pitchFamily="18" charset="0"/>
              </a:rPr>
              <a:t>Смирнова Е.В.</a:t>
            </a:r>
            <a:r>
              <a:rPr lang="ru-RU" sz="1100" dirty="0">
                <a:solidFill>
                  <a:srgbClr val="5F5F5F"/>
                </a:solidFill>
                <a:latin typeface="Times New Roman" pitchFamily="18" charset="0"/>
              </a:rPr>
              <a:t>	</a:t>
            </a:r>
            <a:r>
              <a:rPr lang="en-US" sz="1100" dirty="0">
                <a:solidFill>
                  <a:srgbClr val="5F5F5F"/>
                </a:solidFill>
                <a:latin typeface="Times New Roman" pitchFamily="18" charset="0"/>
              </a:rPr>
              <a:t>	</a:t>
            </a:r>
            <a:r>
              <a:rPr lang="ru-RU" sz="1100" dirty="0">
                <a:solidFill>
                  <a:srgbClr val="5F5F5F"/>
                </a:solidFill>
                <a:latin typeface="Times New Roman" pitchFamily="18" charset="0"/>
              </a:rPr>
              <a:t>СПб ГБПОУ КС и ПТ		 </a:t>
            </a:r>
            <a:r>
              <a:rPr lang="ru-RU" sz="1100" dirty="0" smtClean="0">
                <a:solidFill>
                  <a:srgbClr val="5F5F5F"/>
                </a:solidFill>
                <a:latin typeface="Times New Roman" pitchFamily="18" charset="0"/>
              </a:rPr>
              <a:t>апрель 2021</a:t>
            </a:r>
            <a:endParaRPr lang="ru-RU" sz="1100" dirty="0">
              <a:solidFill>
                <a:srgbClr val="5F5F5F"/>
              </a:solidFill>
              <a:latin typeface="Times New Roman" pitchFamily="18" charset="0"/>
            </a:endParaRPr>
          </a:p>
        </p:txBody>
      </p:sp>
      <p:sp>
        <p:nvSpPr>
          <p:cNvPr id="4101" name="Line 5"/>
          <p:cNvSpPr>
            <a:spLocks noChangeShapeType="1"/>
          </p:cNvSpPr>
          <p:nvPr/>
        </p:nvSpPr>
        <p:spPr bwMode="auto">
          <a:xfrm>
            <a:off x="0" y="6764338"/>
            <a:ext cx="91440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2" name="Line 6"/>
          <p:cNvSpPr>
            <a:spLocks noChangeShapeType="1"/>
          </p:cNvSpPr>
          <p:nvPr/>
        </p:nvSpPr>
        <p:spPr bwMode="auto">
          <a:xfrm>
            <a:off x="0" y="6548438"/>
            <a:ext cx="882015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8604250" y="6237288"/>
            <a:ext cx="360363" cy="4318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anchor="ctr" anchorCtr="1"/>
          <a:lstStyle/>
          <a:p>
            <a:pPr algn="ctr"/>
            <a:r>
              <a:rPr lang="ru-RU" sz="1200" dirty="0" smtClean="0">
                <a:latin typeface="Tahoma" pitchFamily="34" charset="0"/>
              </a:rPr>
              <a:t>19</a:t>
            </a:r>
            <a:endParaRPr lang="ru-RU" sz="1200" dirty="0">
              <a:latin typeface="Tahoma" pitchFamily="34" charset="0"/>
            </a:endParaRP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4932363" y="5013325"/>
            <a:ext cx="2555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>
                <a:latin typeface="Tahoma" pitchFamily="34" charset="0"/>
              </a:rPr>
              <a:t> </a:t>
            </a: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0" y="836613"/>
            <a:ext cx="9144000" cy="647700"/>
            <a:chOff x="0" y="391"/>
            <a:chExt cx="4740" cy="408"/>
          </a:xfrm>
        </p:grpSpPr>
        <p:sp>
          <p:nvSpPr>
            <p:cNvPr id="4108" name="Rectangle 10"/>
            <p:cNvSpPr>
              <a:spLocks noChangeArrowheads="1"/>
            </p:cNvSpPr>
            <p:nvPr/>
          </p:nvSpPr>
          <p:spPr bwMode="auto">
            <a:xfrm>
              <a:off x="0" y="391"/>
              <a:ext cx="4740" cy="136"/>
            </a:xfrm>
            <a:prstGeom prst="rect">
              <a:avLst/>
            </a:prstGeom>
            <a:gradFill rotWithShape="1">
              <a:gsLst>
                <a:gs pos="0">
                  <a:srgbClr val="FF33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4109" name="Rectangle 11"/>
            <p:cNvSpPr>
              <a:spLocks noChangeArrowheads="1"/>
            </p:cNvSpPr>
            <p:nvPr/>
          </p:nvSpPr>
          <p:spPr bwMode="auto">
            <a:xfrm>
              <a:off x="0" y="527"/>
              <a:ext cx="4740" cy="136"/>
            </a:xfrm>
            <a:prstGeom prst="rect">
              <a:avLst/>
            </a:prstGeom>
            <a:gradFill rotWithShape="1">
              <a:gsLst>
                <a:gs pos="0">
                  <a:srgbClr val="33CC33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4110" name="Rectangle 12"/>
            <p:cNvSpPr>
              <a:spLocks noChangeArrowheads="1"/>
            </p:cNvSpPr>
            <p:nvPr/>
          </p:nvSpPr>
          <p:spPr bwMode="auto">
            <a:xfrm>
              <a:off x="0" y="663"/>
              <a:ext cx="4740" cy="136"/>
            </a:xfrm>
            <a:prstGeom prst="rect">
              <a:avLst/>
            </a:prstGeom>
            <a:gradFill rotWithShape="1">
              <a:gsLst>
                <a:gs pos="0">
                  <a:srgbClr val="3333CC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</p:grpSp>
      <p:pic>
        <p:nvPicPr>
          <p:cNvPr id="4106" name="Picture 13" descr="Untitled-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12088" y="260350"/>
            <a:ext cx="111442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7" name="Рисунок 12" descr="ksipt logo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86688" y="214313"/>
            <a:ext cx="1357312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Содержимое 16"/>
          <p:cNvSpPr>
            <a:spLocks noGrp="1"/>
          </p:cNvSpPr>
          <p:nvPr>
            <p:ph idx="1"/>
          </p:nvPr>
        </p:nvSpPr>
        <p:spPr>
          <a:xfrm>
            <a:off x="285720" y="1643050"/>
            <a:ext cx="8358246" cy="1285884"/>
          </a:xfrm>
        </p:spPr>
        <p:txBody>
          <a:bodyPr/>
          <a:lstStyle/>
          <a:p>
            <a:pPr algn="just"/>
            <a:r>
              <a:rPr lang="ru-RU" sz="2000" u="sng" dirty="0" err="1" smtClean="0">
                <a:latin typeface="Times New Roman" pitchFamily="18" charset="0"/>
                <a:cs typeface="Times New Roman" pitchFamily="18" charset="0"/>
              </a:rPr>
              <a:t>Однотарифный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бытовой счётчик электроэнергии регистрирует расход ресурса по одинаковому тарифу вне зависимости от времени суток. </a:t>
            </a:r>
            <a:r>
              <a:rPr lang="ru-RU" sz="2000" u="sng" dirty="0" err="1" smtClean="0">
                <a:latin typeface="Times New Roman" pitchFamily="18" charset="0"/>
                <a:cs typeface="Times New Roman" pitchFamily="18" charset="0"/>
              </a:rPr>
              <a:t>Многотарифный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учёт отличается экономичностью — оплачивать потребление электроэнергии можно как по одному, так и по двум или нескольким тарифам. Выгода заключается в изменении стоимости одного киловатта в определённое время, например, ночью цена заметно снижается.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Интенсивное потребление электроэнергии (при отоплении жилища и пр.) подразумевает монтаж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двухтарифного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счётчика, который поспособствует минимизации затрат. Если расход энергоресурса невысок, то применять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многотарифный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план учёта не имеет смысла.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60350"/>
            <a:ext cx="7596188" cy="188913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24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Однофазные и трёхфазные счётчики</a:t>
            </a: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6524625"/>
            <a:ext cx="766762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100" dirty="0">
                <a:solidFill>
                  <a:srgbClr val="5F5F5F"/>
                </a:solidFill>
                <a:latin typeface="Times New Roman" pitchFamily="18" charset="0"/>
              </a:rPr>
              <a:t>© Гурушкин В.В</a:t>
            </a:r>
            <a:r>
              <a:rPr lang="ru-RU" sz="1100">
                <a:solidFill>
                  <a:srgbClr val="5F5F5F"/>
                </a:solidFill>
                <a:latin typeface="Times New Roman" pitchFamily="18" charset="0"/>
              </a:rPr>
              <a:t>., </a:t>
            </a:r>
            <a:r>
              <a:rPr lang="ru-RU" sz="1100" smtClean="0">
                <a:solidFill>
                  <a:srgbClr val="5F5F5F"/>
                </a:solidFill>
                <a:latin typeface="Times New Roman" pitchFamily="18" charset="0"/>
              </a:rPr>
              <a:t>Васильев В.П.</a:t>
            </a:r>
            <a:r>
              <a:rPr lang="ru-RU" sz="1100" dirty="0">
                <a:solidFill>
                  <a:srgbClr val="5F5F5F"/>
                </a:solidFill>
                <a:latin typeface="Times New Roman" pitchFamily="18" charset="0"/>
              </a:rPr>
              <a:t>	</a:t>
            </a:r>
            <a:r>
              <a:rPr lang="en-US" sz="1100" dirty="0">
                <a:solidFill>
                  <a:srgbClr val="5F5F5F"/>
                </a:solidFill>
                <a:latin typeface="Times New Roman" pitchFamily="18" charset="0"/>
              </a:rPr>
              <a:t>	</a:t>
            </a:r>
            <a:r>
              <a:rPr lang="ru-RU" sz="1100" dirty="0">
                <a:solidFill>
                  <a:srgbClr val="5F5F5F"/>
                </a:solidFill>
                <a:latin typeface="Times New Roman" pitchFamily="18" charset="0"/>
              </a:rPr>
              <a:t>СПб ГБПОУ КС и ПТ		 </a:t>
            </a:r>
            <a:r>
              <a:rPr lang="ru-RU" sz="1100" dirty="0" smtClean="0">
                <a:solidFill>
                  <a:srgbClr val="5F5F5F"/>
                </a:solidFill>
                <a:latin typeface="Times New Roman" pitchFamily="18" charset="0"/>
              </a:rPr>
              <a:t>апрель 2021</a:t>
            </a:r>
            <a:endParaRPr lang="ru-RU" sz="1100" dirty="0">
              <a:solidFill>
                <a:srgbClr val="5F5F5F"/>
              </a:solidFill>
              <a:latin typeface="Times New Roman" pitchFamily="18" charset="0"/>
            </a:endParaRPr>
          </a:p>
        </p:txBody>
      </p:sp>
      <p:sp>
        <p:nvSpPr>
          <p:cNvPr id="4101" name="Line 5"/>
          <p:cNvSpPr>
            <a:spLocks noChangeShapeType="1"/>
          </p:cNvSpPr>
          <p:nvPr/>
        </p:nvSpPr>
        <p:spPr bwMode="auto">
          <a:xfrm>
            <a:off x="0" y="6764338"/>
            <a:ext cx="91440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2" name="Line 6"/>
          <p:cNvSpPr>
            <a:spLocks noChangeShapeType="1"/>
          </p:cNvSpPr>
          <p:nvPr/>
        </p:nvSpPr>
        <p:spPr bwMode="auto">
          <a:xfrm>
            <a:off x="0" y="6548438"/>
            <a:ext cx="882015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8604250" y="6237288"/>
            <a:ext cx="360363" cy="4318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anchor="ctr" anchorCtr="1"/>
          <a:lstStyle/>
          <a:p>
            <a:pPr algn="ctr"/>
            <a:r>
              <a:rPr lang="ru-RU" sz="1200" dirty="0" smtClean="0">
                <a:latin typeface="Tahoma" pitchFamily="34" charset="0"/>
              </a:rPr>
              <a:t>20</a:t>
            </a:r>
            <a:endParaRPr lang="ru-RU" sz="1200" dirty="0">
              <a:latin typeface="Tahoma" pitchFamily="34" charset="0"/>
            </a:endParaRP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4932363" y="5013325"/>
            <a:ext cx="2555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>
                <a:latin typeface="Tahoma" pitchFamily="34" charset="0"/>
              </a:rPr>
              <a:t> </a:t>
            </a: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0" y="836613"/>
            <a:ext cx="9144000" cy="647700"/>
            <a:chOff x="0" y="391"/>
            <a:chExt cx="4740" cy="408"/>
          </a:xfrm>
        </p:grpSpPr>
        <p:sp>
          <p:nvSpPr>
            <p:cNvPr id="4108" name="Rectangle 10"/>
            <p:cNvSpPr>
              <a:spLocks noChangeArrowheads="1"/>
            </p:cNvSpPr>
            <p:nvPr/>
          </p:nvSpPr>
          <p:spPr bwMode="auto">
            <a:xfrm>
              <a:off x="0" y="391"/>
              <a:ext cx="4740" cy="136"/>
            </a:xfrm>
            <a:prstGeom prst="rect">
              <a:avLst/>
            </a:prstGeom>
            <a:gradFill rotWithShape="1">
              <a:gsLst>
                <a:gs pos="0">
                  <a:srgbClr val="FF33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4109" name="Rectangle 11"/>
            <p:cNvSpPr>
              <a:spLocks noChangeArrowheads="1"/>
            </p:cNvSpPr>
            <p:nvPr/>
          </p:nvSpPr>
          <p:spPr bwMode="auto">
            <a:xfrm>
              <a:off x="0" y="527"/>
              <a:ext cx="4740" cy="136"/>
            </a:xfrm>
            <a:prstGeom prst="rect">
              <a:avLst/>
            </a:prstGeom>
            <a:gradFill rotWithShape="1">
              <a:gsLst>
                <a:gs pos="0">
                  <a:srgbClr val="33CC33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4110" name="Rectangle 12"/>
            <p:cNvSpPr>
              <a:spLocks noChangeArrowheads="1"/>
            </p:cNvSpPr>
            <p:nvPr/>
          </p:nvSpPr>
          <p:spPr bwMode="auto">
            <a:xfrm>
              <a:off x="0" y="663"/>
              <a:ext cx="4740" cy="136"/>
            </a:xfrm>
            <a:prstGeom prst="rect">
              <a:avLst/>
            </a:prstGeom>
            <a:gradFill rotWithShape="1">
              <a:gsLst>
                <a:gs pos="0">
                  <a:srgbClr val="3333CC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</p:grpSp>
      <p:pic>
        <p:nvPicPr>
          <p:cNvPr id="4106" name="Picture 13" descr="Untitled-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12088" y="260350"/>
            <a:ext cx="111442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7" name="Рисунок 12" descr="ksipt logo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86688" y="214313"/>
            <a:ext cx="1357312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Содержимое 16"/>
          <p:cNvSpPr>
            <a:spLocks noGrp="1"/>
          </p:cNvSpPr>
          <p:nvPr>
            <p:ph idx="1"/>
          </p:nvPr>
        </p:nvSpPr>
        <p:spPr>
          <a:xfrm>
            <a:off x="285720" y="1643050"/>
            <a:ext cx="8358246" cy="1285884"/>
          </a:xfrm>
        </p:spPr>
        <p:txBody>
          <a:bodyPr/>
          <a:lstStyle/>
          <a:p>
            <a:pPr algn="just"/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Однофазные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счётчики чаще устанавливают в жилой недвижимости, офисных зданиях, гаражах. Трёхфазные приборы — на промышленных и торговых предприятиях.</a:t>
            </a:r>
          </a:p>
          <a:p>
            <a:pPr algn="just"/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Трёхфазный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электрический счётчик по точности измерений превосходит однофазный аналог. Подходит для учёта потребляемой энергии в сети на 220 и 380 вольт. В домашних условиях такие устройства эксплуатируются при использовании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энергозатратных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приборов: газовых котлов, водонагревательного оборудования и пр.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Рисунок 14" descr="770921918-schetchik-se-101-s6-145-m6-1f-5-60a-1-klass-tochn-meh-ekran-v-schitok-101001003007789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00166" y="4214282"/>
            <a:ext cx="2928958" cy="2286551"/>
          </a:xfrm>
          <a:prstGeom prst="rect">
            <a:avLst/>
          </a:prstGeom>
        </p:spPr>
      </p:pic>
      <p:pic>
        <p:nvPicPr>
          <p:cNvPr id="16" name="Рисунок 15" descr="a9c7b395d03ed2f4fb4093e162514bea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86380" y="4214818"/>
            <a:ext cx="2643206" cy="228601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60350"/>
            <a:ext cx="7596188" cy="188913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24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Интеллектуальные счётчики</a:t>
            </a: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6524625"/>
            <a:ext cx="766762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100" dirty="0">
                <a:solidFill>
                  <a:srgbClr val="5F5F5F"/>
                </a:solidFill>
                <a:latin typeface="Times New Roman" pitchFamily="18" charset="0"/>
              </a:rPr>
              <a:t>© Гурушкин В.В., </a:t>
            </a:r>
            <a:r>
              <a:rPr lang="ru-RU" sz="1100" dirty="0" smtClean="0">
                <a:solidFill>
                  <a:srgbClr val="5F5F5F"/>
                </a:solidFill>
                <a:latin typeface="Times New Roman" pitchFamily="18" charset="0"/>
              </a:rPr>
              <a:t>Васильев В.П.</a:t>
            </a:r>
            <a:r>
              <a:rPr lang="ru-RU" sz="1100" dirty="0">
                <a:solidFill>
                  <a:srgbClr val="5F5F5F"/>
                </a:solidFill>
                <a:latin typeface="Times New Roman" pitchFamily="18" charset="0"/>
              </a:rPr>
              <a:t>	</a:t>
            </a:r>
            <a:r>
              <a:rPr lang="en-US" sz="1100" dirty="0">
                <a:solidFill>
                  <a:srgbClr val="5F5F5F"/>
                </a:solidFill>
                <a:latin typeface="Times New Roman" pitchFamily="18" charset="0"/>
              </a:rPr>
              <a:t>	</a:t>
            </a:r>
            <a:r>
              <a:rPr lang="ru-RU" sz="1100" dirty="0">
                <a:solidFill>
                  <a:srgbClr val="5F5F5F"/>
                </a:solidFill>
                <a:latin typeface="Times New Roman" pitchFamily="18" charset="0"/>
              </a:rPr>
              <a:t>СПб ГБПОУ КС и ПТ		 </a:t>
            </a:r>
            <a:r>
              <a:rPr lang="ru-RU" sz="1100" dirty="0" smtClean="0">
                <a:solidFill>
                  <a:srgbClr val="5F5F5F"/>
                </a:solidFill>
                <a:latin typeface="Times New Roman" pitchFamily="18" charset="0"/>
              </a:rPr>
              <a:t>апрель 2021</a:t>
            </a:r>
            <a:endParaRPr lang="ru-RU" sz="1100" dirty="0">
              <a:solidFill>
                <a:srgbClr val="5F5F5F"/>
              </a:solidFill>
              <a:latin typeface="Times New Roman" pitchFamily="18" charset="0"/>
            </a:endParaRPr>
          </a:p>
        </p:txBody>
      </p:sp>
      <p:sp>
        <p:nvSpPr>
          <p:cNvPr id="4101" name="Line 5"/>
          <p:cNvSpPr>
            <a:spLocks noChangeShapeType="1"/>
          </p:cNvSpPr>
          <p:nvPr/>
        </p:nvSpPr>
        <p:spPr bwMode="auto">
          <a:xfrm>
            <a:off x="0" y="6764338"/>
            <a:ext cx="91440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2" name="Line 6"/>
          <p:cNvSpPr>
            <a:spLocks noChangeShapeType="1"/>
          </p:cNvSpPr>
          <p:nvPr/>
        </p:nvSpPr>
        <p:spPr bwMode="auto">
          <a:xfrm>
            <a:off x="0" y="6548438"/>
            <a:ext cx="882015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8604250" y="6237288"/>
            <a:ext cx="360363" cy="4318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anchor="ctr" anchorCtr="1"/>
          <a:lstStyle/>
          <a:p>
            <a:pPr algn="ctr"/>
            <a:r>
              <a:rPr lang="ru-RU" sz="1200" dirty="0" smtClean="0">
                <a:latin typeface="Tahoma" pitchFamily="34" charset="0"/>
              </a:rPr>
              <a:t>21</a:t>
            </a:r>
            <a:endParaRPr lang="ru-RU" sz="1200" dirty="0">
              <a:latin typeface="Tahoma" pitchFamily="34" charset="0"/>
            </a:endParaRP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4932363" y="5013325"/>
            <a:ext cx="2555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>
                <a:latin typeface="Tahoma" pitchFamily="34" charset="0"/>
              </a:rPr>
              <a:t> </a:t>
            </a: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0" y="836613"/>
            <a:ext cx="9144000" cy="647700"/>
            <a:chOff x="0" y="391"/>
            <a:chExt cx="4740" cy="408"/>
          </a:xfrm>
        </p:grpSpPr>
        <p:sp>
          <p:nvSpPr>
            <p:cNvPr id="4108" name="Rectangle 10"/>
            <p:cNvSpPr>
              <a:spLocks noChangeArrowheads="1"/>
            </p:cNvSpPr>
            <p:nvPr/>
          </p:nvSpPr>
          <p:spPr bwMode="auto">
            <a:xfrm>
              <a:off x="0" y="391"/>
              <a:ext cx="4740" cy="136"/>
            </a:xfrm>
            <a:prstGeom prst="rect">
              <a:avLst/>
            </a:prstGeom>
            <a:gradFill rotWithShape="1">
              <a:gsLst>
                <a:gs pos="0">
                  <a:srgbClr val="FF33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4109" name="Rectangle 11"/>
            <p:cNvSpPr>
              <a:spLocks noChangeArrowheads="1"/>
            </p:cNvSpPr>
            <p:nvPr/>
          </p:nvSpPr>
          <p:spPr bwMode="auto">
            <a:xfrm>
              <a:off x="0" y="527"/>
              <a:ext cx="4740" cy="136"/>
            </a:xfrm>
            <a:prstGeom prst="rect">
              <a:avLst/>
            </a:prstGeom>
            <a:gradFill rotWithShape="1">
              <a:gsLst>
                <a:gs pos="0">
                  <a:srgbClr val="33CC33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4110" name="Rectangle 12"/>
            <p:cNvSpPr>
              <a:spLocks noChangeArrowheads="1"/>
            </p:cNvSpPr>
            <p:nvPr/>
          </p:nvSpPr>
          <p:spPr bwMode="auto">
            <a:xfrm>
              <a:off x="0" y="663"/>
              <a:ext cx="4740" cy="136"/>
            </a:xfrm>
            <a:prstGeom prst="rect">
              <a:avLst/>
            </a:prstGeom>
            <a:gradFill rotWithShape="1">
              <a:gsLst>
                <a:gs pos="0">
                  <a:srgbClr val="3333CC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</p:grpSp>
      <p:pic>
        <p:nvPicPr>
          <p:cNvPr id="4106" name="Picture 13" descr="Untitled-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12088" y="260350"/>
            <a:ext cx="111442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7" name="Рисунок 12" descr="ksipt logo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86688" y="214313"/>
            <a:ext cx="1357312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Содержимое 16"/>
          <p:cNvSpPr>
            <a:spLocks noGrp="1"/>
          </p:cNvSpPr>
          <p:nvPr>
            <p:ph idx="1"/>
          </p:nvPr>
        </p:nvSpPr>
        <p:spPr>
          <a:xfrm>
            <a:off x="285720" y="1643050"/>
            <a:ext cx="8358246" cy="1285884"/>
          </a:xfrm>
        </p:spPr>
        <p:txBody>
          <a:bodyPr/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Мониторинг, анализ и контроль энергопотребления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Контроль параметров электросети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Беспроводной интерфейс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Wi-Fi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Бесплатный облачный сервер данных</a:t>
            </a:r>
          </a:p>
          <a:p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Дашборд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для визуализации данных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Минутная детализация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Удаленное управление нагрузкой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Управляемый выход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MQTT клиент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API интерфейс для разработчиков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Интервал API запроса 6 секунд</a:t>
            </a:r>
          </a:p>
        </p:txBody>
      </p:sp>
      <p:pic>
        <p:nvPicPr>
          <p:cNvPr id="18" name="Рисунок 17" descr="Новый точечный рисунок.bmp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0562" y="2143116"/>
            <a:ext cx="4500594" cy="392909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60350"/>
            <a:ext cx="7596188" cy="188913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24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Задание для монтажа схемы счётчика учёта</a:t>
            </a: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6524625"/>
            <a:ext cx="766762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100" dirty="0">
                <a:solidFill>
                  <a:srgbClr val="5F5F5F"/>
                </a:solidFill>
                <a:latin typeface="Times New Roman" pitchFamily="18" charset="0"/>
              </a:rPr>
              <a:t>© Гурушкин В.В., </a:t>
            </a:r>
            <a:r>
              <a:rPr lang="ru-RU" sz="1100" dirty="0" smtClean="0">
                <a:solidFill>
                  <a:srgbClr val="5F5F5F"/>
                </a:solidFill>
                <a:latin typeface="Times New Roman" pitchFamily="18" charset="0"/>
              </a:rPr>
              <a:t>Смирнова Е.В.</a:t>
            </a:r>
            <a:r>
              <a:rPr lang="ru-RU" sz="1100" dirty="0">
                <a:solidFill>
                  <a:srgbClr val="5F5F5F"/>
                </a:solidFill>
                <a:latin typeface="Times New Roman" pitchFamily="18" charset="0"/>
              </a:rPr>
              <a:t>	</a:t>
            </a:r>
            <a:r>
              <a:rPr lang="en-US" sz="1100" dirty="0">
                <a:solidFill>
                  <a:srgbClr val="5F5F5F"/>
                </a:solidFill>
                <a:latin typeface="Times New Roman" pitchFamily="18" charset="0"/>
              </a:rPr>
              <a:t>	</a:t>
            </a:r>
            <a:r>
              <a:rPr lang="ru-RU" sz="1100" dirty="0">
                <a:solidFill>
                  <a:srgbClr val="5F5F5F"/>
                </a:solidFill>
                <a:latin typeface="Times New Roman" pitchFamily="18" charset="0"/>
              </a:rPr>
              <a:t>СПб ГБПОУ КС и ПТ		 </a:t>
            </a:r>
            <a:r>
              <a:rPr lang="ru-RU" sz="1100" dirty="0" smtClean="0">
                <a:solidFill>
                  <a:srgbClr val="5F5F5F"/>
                </a:solidFill>
                <a:latin typeface="Times New Roman" pitchFamily="18" charset="0"/>
              </a:rPr>
              <a:t>апрель 2021</a:t>
            </a:r>
            <a:endParaRPr lang="ru-RU" sz="1100" dirty="0">
              <a:solidFill>
                <a:srgbClr val="5F5F5F"/>
              </a:solidFill>
              <a:latin typeface="Times New Roman" pitchFamily="18" charset="0"/>
            </a:endParaRPr>
          </a:p>
        </p:txBody>
      </p:sp>
      <p:sp>
        <p:nvSpPr>
          <p:cNvPr id="4101" name="Line 5"/>
          <p:cNvSpPr>
            <a:spLocks noChangeShapeType="1"/>
          </p:cNvSpPr>
          <p:nvPr/>
        </p:nvSpPr>
        <p:spPr bwMode="auto">
          <a:xfrm>
            <a:off x="0" y="6764338"/>
            <a:ext cx="91440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2" name="Line 6"/>
          <p:cNvSpPr>
            <a:spLocks noChangeShapeType="1"/>
          </p:cNvSpPr>
          <p:nvPr/>
        </p:nvSpPr>
        <p:spPr bwMode="auto">
          <a:xfrm>
            <a:off x="0" y="6548438"/>
            <a:ext cx="882015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8604250" y="6237288"/>
            <a:ext cx="360363" cy="4318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anchor="ctr" anchorCtr="1"/>
          <a:lstStyle/>
          <a:p>
            <a:pPr algn="ctr"/>
            <a:r>
              <a:rPr lang="ru-RU" sz="1200" dirty="0" smtClean="0">
                <a:latin typeface="Tahoma" pitchFamily="34" charset="0"/>
              </a:rPr>
              <a:t>22</a:t>
            </a:r>
            <a:endParaRPr lang="ru-RU" sz="1200" dirty="0">
              <a:latin typeface="Tahoma" pitchFamily="34" charset="0"/>
            </a:endParaRP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4932363" y="5013325"/>
            <a:ext cx="2555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>
                <a:latin typeface="Tahoma" pitchFamily="34" charset="0"/>
              </a:rPr>
              <a:t> </a:t>
            </a: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0" y="836613"/>
            <a:ext cx="9144000" cy="647700"/>
            <a:chOff x="0" y="391"/>
            <a:chExt cx="4740" cy="408"/>
          </a:xfrm>
        </p:grpSpPr>
        <p:sp>
          <p:nvSpPr>
            <p:cNvPr id="4108" name="Rectangle 10"/>
            <p:cNvSpPr>
              <a:spLocks noChangeArrowheads="1"/>
            </p:cNvSpPr>
            <p:nvPr/>
          </p:nvSpPr>
          <p:spPr bwMode="auto">
            <a:xfrm>
              <a:off x="0" y="391"/>
              <a:ext cx="4740" cy="136"/>
            </a:xfrm>
            <a:prstGeom prst="rect">
              <a:avLst/>
            </a:prstGeom>
            <a:gradFill rotWithShape="1">
              <a:gsLst>
                <a:gs pos="0">
                  <a:srgbClr val="FF33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4109" name="Rectangle 11"/>
            <p:cNvSpPr>
              <a:spLocks noChangeArrowheads="1"/>
            </p:cNvSpPr>
            <p:nvPr/>
          </p:nvSpPr>
          <p:spPr bwMode="auto">
            <a:xfrm>
              <a:off x="0" y="527"/>
              <a:ext cx="4740" cy="136"/>
            </a:xfrm>
            <a:prstGeom prst="rect">
              <a:avLst/>
            </a:prstGeom>
            <a:gradFill rotWithShape="1">
              <a:gsLst>
                <a:gs pos="0">
                  <a:srgbClr val="33CC33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4110" name="Rectangle 12"/>
            <p:cNvSpPr>
              <a:spLocks noChangeArrowheads="1"/>
            </p:cNvSpPr>
            <p:nvPr/>
          </p:nvSpPr>
          <p:spPr bwMode="auto">
            <a:xfrm>
              <a:off x="0" y="663"/>
              <a:ext cx="4740" cy="136"/>
            </a:xfrm>
            <a:prstGeom prst="rect">
              <a:avLst/>
            </a:prstGeom>
            <a:gradFill rotWithShape="1">
              <a:gsLst>
                <a:gs pos="0">
                  <a:srgbClr val="3333CC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</p:grpSp>
      <p:pic>
        <p:nvPicPr>
          <p:cNvPr id="4106" name="Picture 13" descr="Untitled-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12088" y="260350"/>
            <a:ext cx="111442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7" name="Рисунок 12" descr="ksipt logo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86688" y="214313"/>
            <a:ext cx="1357312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principialnaja-shema-jelektroshhita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282" y="1857364"/>
            <a:ext cx="4071966" cy="4643470"/>
          </a:xfrm>
          <a:prstGeom prst="rect">
            <a:avLst/>
          </a:prstGeom>
        </p:spPr>
      </p:pic>
      <p:pic>
        <p:nvPicPr>
          <p:cNvPr id="21" name="Рисунок 20" descr="uzo_bez_zazemleniya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57686" y="1714488"/>
            <a:ext cx="4214842" cy="480537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188913"/>
            <a:ext cx="7596188" cy="431800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24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Правила безопасной работы</a:t>
            </a:r>
          </a:p>
        </p:txBody>
      </p:sp>
      <p:sp>
        <p:nvSpPr>
          <p:cNvPr id="5123" name="AutoShape 3"/>
          <p:cNvSpPr>
            <a:spLocks noGrp="1" noChangeAspect="1" noChangeArrowheads="1"/>
          </p:cNvSpPr>
          <p:nvPr>
            <p:ph type="body" idx="1"/>
          </p:nvPr>
        </p:nvSpPr>
        <p:spPr>
          <a:xfrm>
            <a:off x="0" y="1484313"/>
            <a:ext cx="8713788" cy="6119812"/>
          </a:xfrm>
        </p:spPr>
        <p:txBody>
          <a:bodyPr/>
          <a:lstStyle/>
          <a:p>
            <a:pPr algn="just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   Монтаж и разборка всех электрических цепей должны проводиться при отключенном источнике электроэнергии (питании).</a:t>
            </a:r>
          </a:p>
          <a:p>
            <a:pPr algn="just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   Источник переменного тока можно включать только после того, как мастер ПО проверит электрическую цепь, смонтированную обучающимся  и даст соответствующее разрешение.</a:t>
            </a:r>
          </a:p>
          <a:p>
            <a:pPr algn="just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   Запрещается дотрагиваться руками до элементов собранной электрической цепи после включения источника тока, особенно до электродов, подключаемых к выходам источника. </a:t>
            </a:r>
            <a:endParaRPr lang="en-US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   Для выполнения электромонтажных работ применяются электромонтажный инструмент и различные электротехнические материалы (монтажные провода, шнуры, изоляционная лента, трубки и др.). Электромонтажный инструмент при неумелом и неправильном использовании может стать источником серьёзных механических травм и повреждений.</a:t>
            </a:r>
          </a:p>
          <a:p>
            <a:pPr marL="381000" indent="-381000" algn="just" eaLnBrk="1" hangingPunct="1">
              <a:lnSpc>
                <a:spcPct val="80000"/>
              </a:lnSpc>
              <a:buFontTx/>
              <a:buNone/>
            </a:pPr>
            <a:endParaRPr lang="ru-RU" sz="2400" i="1" dirty="0" smtClean="0">
              <a:latin typeface="Times New Roman" pitchFamily="18" charset="0"/>
            </a:endParaRP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6524625"/>
            <a:ext cx="766762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100" dirty="0">
                <a:solidFill>
                  <a:srgbClr val="5F5F5F"/>
                </a:solidFill>
                <a:latin typeface="Times New Roman" pitchFamily="18" charset="0"/>
              </a:rPr>
              <a:t>© Гурушкин В.В., </a:t>
            </a:r>
            <a:r>
              <a:rPr lang="ru-RU" sz="1100" dirty="0" smtClean="0">
                <a:solidFill>
                  <a:srgbClr val="5F5F5F"/>
                </a:solidFill>
                <a:latin typeface="Times New Roman" pitchFamily="18" charset="0"/>
              </a:rPr>
              <a:t>Смирнова Е.В.</a:t>
            </a:r>
            <a:r>
              <a:rPr lang="ru-RU" sz="1100" dirty="0">
                <a:solidFill>
                  <a:srgbClr val="5F5F5F"/>
                </a:solidFill>
                <a:latin typeface="Times New Roman" pitchFamily="18" charset="0"/>
              </a:rPr>
              <a:t>	</a:t>
            </a:r>
            <a:r>
              <a:rPr lang="en-US" sz="1100" dirty="0">
                <a:solidFill>
                  <a:srgbClr val="5F5F5F"/>
                </a:solidFill>
                <a:latin typeface="Times New Roman" pitchFamily="18" charset="0"/>
              </a:rPr>
              <a:t>	</a:t>
            </a:r>
            <a:r>
              <a:rPr lang="ru-RU" sz="1100" dirty="0">
                <a:solidFill>
                  <a:srgbClr val="5F5F5F"/>
                </a:solidFill>
                <a:latin typeface="Times New Roman" pitchFamily="18" charset="0"/>
              </a:rPr>
              <a:t>СПб ГБПОУ КС и ПТ		 </a:t>
            </a:r>
            <a:r>
              <a:rPr lang="ru-RU" sz="1100" dirty="0" smtClean="0">
                <a:solidFill>
                  <a:srgbClr val="5F5F5F"/>
                </a:solidFill>
                <a:latin typeface="Times New Roman" pitchFamily="18" charset="0"/>
              </a:rPr>
              <a:t>апрель 2021</a:t>
            </a:r>
            <a:endParaRPr lang="ru-RU" sz="1100" dirty="0">
              <a:solidFill>
                <a:srgbClr val="5F5F5F"/>
              </a:solidFill>
              <a:latin typeface="Times New Roman" pitchFamily="18" charset="0"/>
            </a:endParaRPr>
          </a:p>
        </p:txBody>
      </p:sp>
      <p:sp>
        <p:nvSpPr>
          <p:cNvPr id="5125" name="Line 5"/>
          <p:cNvSpPr>
            <a:spLocks noChangeShapeType="1"/>
          </p:cNvSpPr>
          <p:nvPr/>
        </p:nvSpPr>
        <p:spPr bwMode="auto">
          <a:xfrm>
            <a:off x="0" y="6764338"/>
            <a:ext cx="91440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6" name="Line 6"/>
          <p:cNvSpPr>
            <a:spLocks noChangeShapeType="1"/>
          </p:cNvSpPr>
          <p:nvPr/>
        </p:nvSpPr>
        <p:spPr bwMode="auto">
          <a:xfrm>
            <a:off x="0" y="6548438"/>
            <a:ext cx="882015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8604250" y="6237288"/>
            <a:ext cx="360363" cy="4318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anchor="ctr" anchorCtr="1"/>
          <a:lstStyle/>
          <a:p>
            <a:pPr algn="ctr"/>
            <a:endParaRPr lang="ru-RU">
              <a:latin typeface="Tahoma" pitchFamily="34" charset="0"/>
            </a:endParaRPr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4932363" y="5013325"/>
            <a:ext cx="2555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>
                <a:latin typeface="Tahoma" pitchFamily="34" charset="0"/>
              </a:rPr>
              <a:t> </a:t>
            </a:r>
          </a:p>
        </p:txBody>
      </p:sp>
      <p:grpSp>
        <p:nvGrpSpPr>
          <p:cNvPr id="5129" name="Group 9"/>
          <p:cNvGrpSpPr>
            <a:grpSpLocks/>
          </p:cNvGrpSpPr>
          <p:nvPr/>
        </p:nvGrpSpPr>
        <p:grpSpPr bwMode="auto">
          <a:xfrm>
            <a:off x="0" y="836613"/>
            <a:ext cx="9144000" cy="647700"/>
            <a:chOff x="0" y="391"/>
            <a:chExt cx="4740" cy="408"/>
          </a:xfrm>
        </p:grpSpPr>
        <p:sp>
          <p:nvSpPr>
            <p:cNvPr id="5134" name="Rectangle 10"/>
            <p:cNvSpPr>
              <a:spLocks noChangeArrowheads="1"/>
            </p:cNvSpPr>
            <p:nvPr/>
          </p:nvSpPr>
          <p:spPr bwMode="auto">
            <a:xfrm>
              <a:off x="0" y="391"/>
              <a:ext cx="4740" cy="136"/>
            </a:xfrm>
            <a:prstGeom prst="rect">
              <a:avLst/>
            </a:prstGeom>
            <a:gradFill rotWithShape="1">
              <a:gsLst>
                <a:gs pos="0">
                  <a:srgbClr val="FF33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5135" name="Rectangle 11"/>
            <p:cNvSpPr>
              <a:spLocks noChangeArrowheads="1"/>
            </p:cNvSpPr>
            <p:nvPr/>
          </p:nvSpPr>
          <p:spPr bwMode="auto">
            <a:xfrm>
              <a:off x="0" y="527"/>
              <a:ext cx="4740" cy="136"/>
            </a:xfrm>
            <a:prstGeom prst="rect">
              <a:avLst/>
            </a:prstGeom>
            <a:gradFill rotWithShape="1">
              <a:gsLst>
                <a:gs pos="0">
                  <a:srgbClr val="33CC33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5136" name="Rectangle 12"/>
            <p:cNvSpPr>
              <a:spLocks noChangeArrowheads="1"/>
            </p:cNvSpPr>
            <p:nvPr/>
          </p:nvSpPr>
          <p:spPr bwMode="auto">
            <a:xfrm>
              <a:off x="0" y="663"/>
              <a:ext cx="4740" cy="136"/>
            </a:xfrm>
            <a:prstGeom prst="rect">
              <a:avLst/>
            </a:prstGeom>
            <a:gradFill rotWithShape="1">
              <a:gsLst>
                <a:gs pos="0">
                  <a:srgbClr val="3333CC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</p:grpSp>
      <p:pic>
        <p:nvPicPr>
          <p:cNvPr id="5130" name="Picture 13" descr="Untitled-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12088" y="260350"/>
            <a:ext cx="111442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31" name="Rectangle 24"/>
          <p:cNvSpPr>
            <a:spLocks noChangeArrowheads="1"/>
          </p:cNvSpPr>
          <p:nvPr/>
        </p:nvSpPr>
        <p:spPr bwMode="auto">
          <a:xfrm>
            <a:off x="8604250" y="6237288"/>
            <a:ext cx="35458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 dirty="0" smtClean="0"/>
              <a:t>23</a:t>
            </a:r>
            <a:endParaRPr lang="ru-RU" sz="1200" dirty="0"/>
          </a:p>
        </p:txBody>
      </p:sp>
      <p:pic>
        <p:nvPicPr>
          <p:cNvPr id="5133" name="Рисунок 12" descr="ksipt logo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86688" y="214313"/>
            <a:ext cx="1357312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323850" y="188913"/>
            <a:ext cx="8085138" cy="404812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24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Организация рабочего места электромонтёра</a:t>
            </a:r>
          </a:p>
        </p:txBody>
      </p:sp>
      <p:sp>
        <p:nvSpPr>
          <p:cNvPr id="11267" name="Rectangle 4"/>
          <p:cNvSpPr>
            <a:spLocks noChangeArrowheads="1"/>
          </p:cNvSpPr>
          <p:nvPr/>
        </p:nvSpPr>
        <p:spPr bwMode="auto">
          <a:xfrm>
            <a:off x="0" y="6524625"/>
            <a:ext cx="766762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100" dirty="0">
                <a:solidFill>
                  <a:srgbClr val="5F5F5F"/>
                </a:solidFill>
                <a:latin typeface="Times New Roman" pitchFamily="18" charset="0"/>
              </a:rPr>
              <a:t>© Гурушкин В.В., </a:t>
            </a:r>
            <a:r>
              <a:rPr lang="ru-RU" sz="1100" dirty="0" smtClean="0">
                <a:solidFill>
                  <a:srgbClr val="5F5F5F"/>
                </a:solidFill>
                <a:latin typeface="Times New Roman" pitchFamily="18" charset="0"/>
              </a:rPr>
              <a:t>Смирнова Е.В.</a:t>
            </a:r>
            <a:r>
              <a:rPr lang="ru-RU" sz="1100" dirty="0">
                <a:solidFill>
                  <a:srgbClr val="5F5F5F"/>
                </a:solidFill>
                <a:latin typeface="Times New Roman" pitchFamily="18" charset="0"/>
              </a:rPr>
              <a:t>	</a:t>
            </a:r>
            <a:r>
              <a:rPr lang="en-US" sz="1100" dirty="0">
                <a:solidFill>
                  <a:srgbClr val="5F5F5F"/>
                </a:solidFill>
                <a:latin typeface="Times New Roman" pitchFamily="18" charset="0"/>
              </a:rPr>
              <a:t>	</a:t>
            </a:r>
            <a:r>
              <a:rPr lang="ru-RU" sz="1100" dirty="0">
                <a:solidFill>
                  <a:srgbClr val="5F5F5F"/>
                </a:solidFill>
                <a:latin typeface="Times New Roman" pitchFamily="18" charset="0"/>
              </a:rPr>
              <a:t>СПб ГБПОУ КС и ПТ		 </a:t>
            </a:r>
            <a:r>
              <a:rPr lang="ru-RU" sz="1100" dirty="0" smtClean="0">
                <a:solidFill>
                  <a:srgbClr val="5F5F5F"/>
                </a:solidFill>
                <a:latin typeface="Times New Roman" pitchFamily="18" charset="0"/>
              </a:rPr>
              <a:t>апрель 2021</a:t>
            </a:r>
            <a:endParaRPr lang="ru-RU" sz="1100" dirty="0">
              <a:solidFill>
                <a:srgbClr val="5F5F5F"/>
              </a:solidFill>
              <a:latin typeface="Times New Roman" pitchFamily="18" charset="0"/>
            </a:endParaRPr>
          </a:p>
        </p:txBody>
      </p:sp>
      <p:sp>
        <p:nvSpPr>
          <p:cNvPr id="11268" name="Line 5"/>
          <p:cNvSpPr>
            <a:spLocks noChangeShapeType="1"/>
          </p:cNvSpPr>
          <p:nvPr/>
        </p:nvSpPr>
        <p:spPr bwMode="auto">
          <a:xfrm>
            <a:off x="0" y="6764338"/>
            <a:ext cx="91440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69" name="Line 6"/>
          <p:cNvSpPr>
            <a:spLocks noChangeShapeType="1"/>
          </p:cNvSpPr>
          <p:nvPr/>
        </p:nvSpPr>
        <p:spPr bwMode="auto">
          <a:xfrm>
            <a:off x="0" y="6548438"/>
            <a:ext cx="882015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70" name="Rectangle 7"/>
          <p:cNvSpPr>
            <a:spLocks noChangeArrowheads="1"/>
          </p:cNvSpPr>
          <p:nvPr/>
        </p:nvSpPr>
        <p:spPr bwMode="auto">
          <a:xfrm>
            <a:off x="8604250" y="6237288"/>
            <a:ext cx="360363" cy="4318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anchor="ctr" anchorCtr="1"/>
          <a:lstStyle/>
          <a:p>
            <a:pPr algn="ctr"/>
            <a:endParaRPr lang="ru-RU">
              <a:latin typeface="Tahoma" pitchFamily="34" charset="0"/>
            </a:endParaRPr>
          </a:p>
        </p:txBody>
      </p:sp>
      <p:sp>
        <p:nvSpPr>
          <p:cNvPr id="11271" name="Rectangle 8"/>
          <p:cNvSpPr>
            <a:spLocks noChangeArrowheads="1"/>
          </p:cNvSpPr>
          <p:nvPr/>
        </p:nvSpPr>
        <p:spPr bwMode="auto">
          <a:xfrm>
            <a:off x="4932363" y="5013325"/>
            <a:ext cx="2555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>
                <a:latin typeface="Tahoma" pitchFamily="34" charset="0"/>
              </a:rPr>
              <a:t> </a:t>
            </a: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0" y="836613"/>
            <a:ext cx="9144000" cy="647700"/>
            <a:chOff x="0" y="391"/>
            <a:chExt cx="4740" cy="408"/>
          </a:xfrm>
        </p:grpSpPr>
        <p:sp>
          <p:nvSpPr>
            <p:cNvPr id="11276" name="Rectangle 10"/>
            <p:cNvSpPr>
              <a:spLocks noChangeArrowheads="1"/>
            </p:cNvSpPr>
            <p:nvPr/>
          </p:nvSpPr>
          <p:spPr bwMode="auto">
            <a:xfrm>
              <a:off x="0" y="391"/>
              <a:ext cx="4740" cy="136"/>
            </a:xfrm>
            <a:prstGeom prst="rect">
              <a:avLst/>
            </a:prstGeom>
            <a:gradFill rotWithShape="1">
              <a:gsLst>
                <a:gs pos="0">
                  <a:srgbClr val="FF33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11277" name="Rectangle 11"/>
            <p:cNvSpPr>
              <a:spLocks noChangeArrowheads="1"/>
            </p:cNvSpPr>
            <p:nvPr/>
          </p:nvSpPr>
          <p:spPr bwMode="auto">
            <a:xfrm>
              <a:off x="0" y="527"/>
              <a:ext cx="4740" cy="136"/>
            </a:xfrm>
            <a:prstGeom prst="rect">
              <a:avLst/>
            </a:prstGeom>
            <a:gradFill rotWithShape="1">
              <a:gsLst>
                <a:gs pos="0">
                  <a:srgbClr val="33CC33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11278" name="Rectangle 12"/>
            <p:cNvSpPr>
              <a:spLocks noChangeArrowheads="1"/>
            </p:cNvSpPr>
            <p:nvPr/>
          </p:nvSpPr>
          <p:spPr bwMode="auto">
            <a:xfrm>
              <a:off x="0" y="663"/>
              <a:ext cx="4740" cy="136"/>
            </a:xfrm>
            <a:prstGeom prst="rect">
              <a:avLst/>
            </a:prstGeom>
            <a:gradFill rotWithShape="1">
              <a:gsLst>
                <a:gs pos="0">
                  <a:srgbClr val="3333CC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</p:grpSp>
      <p:sp>
        <p:nvSpPr>
          <p:cNvPr id="11273" name="Rectangle 23"/>
          <p:cNvSpPr>
            <a:spLocks noChangeArrowheads="1"/>
          </p:cNvSpPr>
          <p:nvPr/>
        </p:nvSpPr>
        <p:spPr bwMode="auto">
          <a:xfrm>
            <a:off x="8604250" y="6237288"/>
            <a:ext cx="35458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 dirty="0" smtClean="0"/>
              <a:t>24</a:t>
            </a:r>
            <a:endParaRPr lang="ru-RU" sz="1200" dirty="0"/>
          </a:p>
        </p:txBody>
      </p:sp>
      <p:sp>
        <p:nvSpPr>
          <p:cNvPr id="11274" name="Rectangle 27"/>
          <p:cNvSpPr>
            <a:spLocks noChangeArrowheads="1"/>
          </p:cNvSpPr>
          <p:nvPr/>
        </p:nvSpPr>
        <p:spPr bwMode="auto">
          <a:xfrm>
            <a:off x="500063" y="1643063"/>
            <a:ext cx="8307387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>
              <a:buFontTx/>
              <a:buAutoNum type="arabicPeriod"/>
            </a:pPr>
            <a:r>
              <a:rPr lang="ru-RU" sz="1600" i="1" dirty="0">
                <a:latin typeface="Times New Roman" pitchFamily="18" charset="0"/>
              </a:rPr>
              <a:t>Правильно одеть и привести в порядок рабочую одежду, заправить её так, чтобы не было свисающих концов, убрать волосы под головной убор и приготовить средства индивидуальной защиты (перчатки, защитные очки);</a:t>
            </a:r>
          </a:p>
          <a:p>
            <a:pPr marL="342900" indent="-342900" algn="just"/>
            <a:r>
              <a:rPr lang="ru-RU" sz="1600" i="1" dirty="0">
                <a:latin typeface="Times New Roman" pitchFamily="18" charset="0"/>
              </a:rPr>
              <a:t>2. Организовать своё рабочее место так, чтобы при необходимости весь инструмент и приспособления находились рядом, проверить достаточность освещения рабочего места;</a:t>
            </a:r>
          </a:p>
          <a:p>
            <a:pPr marL="342900" indent="-342900" algn="just"/>
            <a:r>
              <a:rPr lang="ru-RU" sz="1600" i="1" dirty="0">
                <a:latin typeface="Times New Roman" pitchFamily="18" charset="0"/>
              </a:rPr>
              <a:t>3. Подготовить необходимый рабочий </a:t>
            </a:r>
            <a:r>
              <a:rPr lang="ru-RU" sz="1600" i="1" dirty="0" smtClean="0">
                <a:latin typeface="Times New Roman" pitchFamily="18" charset="0"/>
              </a:rPr>
              <a:t>инструмент, оборудование и компоненты.</a:t>
            </a:r>
            <a:endParaRPr lang="ru-RU" sz="1600" i="1" dirty="0">
              <a:latin typeface="Times New Roman" pitchFamily="18" charset="0"/>
            </a:endParaRPr>
          </a:p>
          <a:p>
            <a:pPr marL="342900" indent="-342900"/>
            <a:r>
              <a:rPr lang="ru-RU" sz="1600" i="1" dirty="0">
                <a:latin typeface="Times New Roman" pitchFamily="18" charset="0"/>
              </a:rPr>
              <a:t> </a:t>
            </a:r>
          </a:p>
          <a:p>
            <a:pPr marL="342900" indent="-342900"/>
            <a:endParaRPr lang="ru-RU" sz="1600" i="1" dirty="0">
              <a:latin typeface="Times New Roman" pitchFamily="18" charset="0"/>
            </a:endParaRPr>
          </a:p>
        </p:txBody>
      </p:sp>
      <p:pic>
        <p:nvPicPr>
          <p:cNvPr id="11275" name="Рисунок 12" descr="ksipt logo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29563" y="214313"/>
            <a:ext cx="1214437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/>
          <p:cNvSpPr>
            <a:spLocks noChangeArrowheads="1"/>
          </p:cNvSpPr>
          <p:nvPr/>
        </p:nvSpPr>
        <p:spPr bwMode="auto">
          <a:xfrm>
            <a:off x="0" y="6524625"/>
            <a:ext cx="766762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100" dirty="0">
                <a:solidFill>
                  <a:srgbClr val="5F5F5F"/>
                </a:solidFill>
                <a:latin typeface="Times New Roman" pitchFamily="18" charset="0"/>
              </a:rPr>
              <a:t>© Гурушкин В.В., </a:t>
            </a:r>
            <a:r>
              <a:rPr lang="ru-RU" sz="1100" dirty="0" smtClean="0">
                <a:solidFill>
                  <a:srgbClr val="5F5F5F"/>
                </a:solidFill>
                <a:latin typeface="Times New Roman" pitchFamily="18" charset="0"/>
              </a:rPr>
              <a:t>Смирнова Е.В.</a:t>
            </a:r>
            <a:r>
              <a:rPr lang="ru-RU" sz="1100" dirty="0">
                <a:solidFill>
                  <a:srgbClr val="5F5F5F"/>
                </a:solidFill>
                <a:latin typeface="Times New Roman" pitchFamily="18" charset="0"/>
              </a:rPr>
              <a:t>	</a:t>
            </a:r>
            <a:r>
              <a:rPr lang="en-US" sz="1100" dirty="0">
                <a:solidFill>
                  <a:srgbClr val="5F5F5F"/>
                </a:solidFill>
                <a:latin typeface="Times New Roman" pitchFamily="18" charset="0"/>
              </a:rPr>
              <a:t>	</a:t>
            </a:r>
            <a:r>
              <a:rPr lang="ru-RU" sz="1100" dirty="0">
                <a:solidFill>
                  <a:srgbClr val="5F5F5F"/>
                </a:solidFill>
                <a:latin typeface="Times New Roman" pitchFamily="18" charset="0"/>
              </a:rPr>
              <a:t>СПб ГБПОУ КС и ПТ		 </a:t>
            </a:r>
            <a:r>
              <a:rPr lang="ru-RU" sz="1100" dirty="0" smtClean="0">
                <a:solidFill>
                  <a:srgbClr val="5F5F5F"/>
                </a:solidFill>
                <a:latin typeface="Times New Roman" pitchFamily="18" charset="0"/>
              </a:rPr>
              <a:t>апрель 2021</a:t>
            </a:r>
            <a:endParaRPr lang="ru-RU" sz="1100" dirty="0">
              <a:solidFill>
                <a:srgbClr val="5F5F5F"/>
              </a:solidFill>
              <a:latin typeface="Times New Roman" pitchFamily="18" charset="0"/>
            </a:endParaRPr>
          </a:p>
        </p:txBody>
      </p:sp>
      <p:sp>
        <p:nvSpPr>
          <p:cNvPr id="19459" name="Line 5"/>
          <p:cNvSpPr>
            <a:spLocks noChangeShapeType="1"/>
          </p:cNvSpPr>
          <p:nvPr/>
        </p:nvSpPr>
        <p:spPr bwMode="auto">
          <a:xfrm>
            <a:off x="0" y="6764338"/>
            <a:ext cx="91440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60" name="Line 6"/>
          <p:cNvSpPr>
            <a:spLocks noChangeShapeType="1"/>
          </p:cNvSpPr>
          <p:nvPr/>
        </p:nvSpPr>
        <p:spPr bwMode="auto">
          <a:xfrm>
            <a:off x="0" y="6548438"/>
            <a:ext cx="882015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61" name="Rectangle 7"/>
          <p:cNvSpPr>
            <a:spLocks noChangeArrowheads="1"/>
          </p:cNvSpPr>
          <p:nvPr/>
        </p:nvSpPr>
        <p:spPr bwMode="auto">
          <a:xfrm>
            <a:off x="8604250" y="6237288"/>
            <a:ext cx="360363" cy="4318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anchor="ctr" anchorCtr="1"/>
          <a:lstStyle/>
          <a:p>
            <a:pPr algn="ctr"/>
            <a:endParaRPr lang="ru-RU">
              <a:latin typeface="Tahoma" pitchFamily="34" charset="0"/>
            </a:endParaRPr>
          </a:p>
        </p:txBody>
      </p:sp>
      <p:sp>
        <p:nvSpPr>
          <p:cNvPr id="19462" name="Rectangle 8"/>
          <p:cNvSpPr>
            <a:spLocks noChangeArrowheads="1"/>
          </p:cNvSpPr>
          <p:nvPr/>
        </p:nvSpPr>
        <p:spPr bwMode="auto">
          <a:xfrm>
            <a:off x="4932363" y="5013325"/>
            <a:ext cx="2555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>
                <a:latin typeface="Tahoma" pitchFamily="34" charset="0"/>
              </a:rPr>
              <a:t> </a:t>
            </a:r>
          </a:p>
        </p:txBody>
      </p:sp>
      <p:grpSp>
        <p:nvGrpSpPr>
          <p:cNvPr id="19463" name="Group 9"/>
          <p:cNvGrpSpPr>
            <a:grpSpLocks/>
          </p:cNvGrpSpPr>
          <p:nvPr/>
        </p:nvGrpSpPr>
        <p:grpSpPr bwMode="auto">
          <a:xfrm>
            <a:off x="0" y="836613"/>
            <a:ext cx="9144000" cy="647700"/>
            <a:chOff x="0" y="391"/>
            <a:chExt cx="4740" cy="408"/>
          </a:xfrm>
        </p:grpSpPr>
        <p:sp>
          <p:nvSpPr>
            <p:cNvPr id="19468" name="Rectangle 10"/>
            <p:cNvSpPr>
              <a:spLocks noChangeArrowheads="1"/>
            </p:cNvSpPr>
            <p:nvPr/>
          </p:nvSpPr>
          <p:spPr bwMode="auto">
            <a:xfrm>
              <a:off x="0" y="391"/>
              <a:ext cx="4740" cy="136"/>
            </a:xfrm>
            <a:prstGeom prst="rect">
              <a:avLst/>
            </a:prstGeom>
            <a:gradFill rotWithShape="1">
              <a:gsLst>
                <a:gs pos="0">
                  <a:srgbClr val="FF33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19469" name="Rectangle 11"/>
            <p:cNvSpPr>
              <a:spLocks noChangeArrowheads="1"/>
            </p:cNvSpPr>
            <p:nvPr/>
          </p:nvSpPr>
          <p:spPr bwMode="auto">
            <a:xfrm>
              <a:off x="0" y="527"/>
              <a:ext cx="4740" cy="136"/>
            </a:xfrm>
            <a:prstGeom prst="rect">
              <a:avLst/>
            </a:prstGeom>
            <a:gradFill rotWithShape="1">
              <a:gsLst>
                <a:gs pos="0">
                  <a:srgbClr val="33CC33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19470" name="Rectangle 12"/>
            <p:cNvSpPr>
              <a:spLocks noChangeArrowheads="1"/>
            </p:cNvSpPr>
            <p:nvPr/>
          </p:nvSpPr>
          <p:spPr bwMode="auto">
            <a:xfrm>
              <a:off x="0" y="663"/>
              <a:ext cx="4740" cy="136"/>
            </a:xfrm>
            <a:prstGeom prst="rect">
              <a:avLst/>
            </a:prstGeom>
            <a:gradFill rotWithShape="1">
              <a:gsLst>
                <a:gs pos="0">
                  <a:srgbClr val="3333CC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</p:grpSp>
      <p:sp>
        <p:nvSpPr>
          <p:cNvPr id="19464" name="Rectangle 20"/>
          <p:cNvSpPr>
            <a:spLocks noChangeArrowheads="1"/>
          </p:cNvSpPr>
          <p:nvPr/>
        </p:nvSpPr>
        <p:spPr bwMode="auto">
          <a:xfrm>
            <a:off x="214282" y="3143248"/>
            <a:ext cx="8208963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just">
              <a:buFont typeface="Arial" pitchFamily="34" charset="0"/>
              <a:buChar char="•"/>
            </a:pPr>
            <a:r>
              <a:rPr lang="ru-RU" sz="2000" i="1" dirty="0" smtClean="0">
                <a:solidFill>
                  <a:srgbClr val="1F2610"/>
                </a:solidFill>
                <a:latin typeface="Times New Roman" pitchFamily="18" charset="0"/>
                <a:cs typeface="Times New Roman" pitchFamily="18" charset="0"/>
              </a:rPr>
              <a:t>   Во время работы на монтажной панели должны находиться только те материалы или детали, которые монтируются.</a:t>
            </a:r>
          </a:p>
          <a:p>
            <a:pPr algn="just">
              <a:buFont typeface="Arial" pitchFamily="34" charset="0"/>
              <a:buChar char="•"/>
            </a:pPr>
            <a:r>
              <a:rPr lang="ru-RU" sz="2000" i="1" dirty="0" smtClean="0">
                <a:solidFill>
                  <a:srgbClr val="1F2610"/>
                </a:solidFill>
                <a:latin typeface="Times New Roman" pitchFamily="18" charset="0"/>
                <a:cs typeface="Times New Roman" pitchFamily="18" charset="0"/>
              </a:rPr>
              <a:t>   Монтажные инструменты должны иметь изолированные ручки. </a:t>
            </a:r>
          </a:p>
          <a:p>
            <a:pPr algn="just">
              <a:buFont typeface="Arial" pitchFamily="34" charset="0"/>
              <a:buChar char="•"/>
            </a:pPr>
            <a:r>
              <a:rPr lang="ru-RU" sz="2000" i="1" dirty="0" smtClean="0">
                <a:solidFill>
                  <a:srgbClr val="1F2610"/>
                </a:solidFill>
                <a:latin typeface="Times New Roman" pitchFamily="18" charset="0"/>
                <a:cs typeface="Times New Roman" pitchFamily="18" charset="0"/>
              </a:rPr>
              <a:t>   Работать можно только исправным инструментом. Подавать инструмент надо ручкой от себя, а класть на стол – ручкой к себе.</a:t>
            </a:r>
          </a:p>
          <a:p>
            <a:pPr algn="just">
              <a:buFont typeface="Arial" pitchFamily="34" charset="0"/>
              <a:buChar char="•"/>
            </a:pPr>
            <a:r>
              <a:rPr lang="ru-RU" sz="2000" i="1" dirty="0" smtClean="0">
                <a:solidFill>
                  <a:srgbClr val="1F2610"/>
                </a:solidFill>
                <a:latin typeface="Times New Roman" pitchFamily="18" charset="0"/>
                <a:cs typeface="Times New Roman" pitchFamily="18" charset="0"/>
              </a:rPr>
              <a:t>   Необходимо бережно обращаться с инструментом и материалами, не ронять их на пол. Использовать электромонтажные инструменты следует только по назначению.</a:t>
            </a:r>
          </a:p>
          <a:p>
            <a:pPr algn="just">
              <a:buFont typeface="Arial" pitchFamily="34" charset="0"/>
              <a:buChar char="•"/>
            </a:pPr>
            <a:r>
              <a:rPr lang="ru-RU" sz="2000" i="1" dirty="0" smtClean="0">
                <a:solidFill>
                  <a:srgbClr val="1F2610"/>
                </a:solidFill>
                <a:latin typeface="Times New Roman" pitchFamily="18" charset="0"/>
                <a:cs typeface="Times New Roman" pitchFamily="18" charset="0"/>
              </a:rPr>
              <a:t>   Шлиц отвертки должно плотно входить в шлиц винта. Работать отверткой на весу запрещается.</a:t>
            </a:r>
          </a:p>
          <a:p>
            <a:pPr algn="just">
              <a:buFont typeface="Arial" pitchFamily="34" charset="0"/>
              <a:buChar char="•"/>
            </a:pPr>
            <a:r>
              <a:rPr lang="ru-RU" sz="2000" i="1" dirty="0" smtClean="0">
                <a:solidFill>
                  <a:srgbClr val="1F2610"/>
                </a:solidFill>
                <a:latin typeface="Times New Roman" pitchFamily="18" charset="0"/>
                <a:cs typeface="Times New Roman" pitchFamily="18" charset="0"/>
              </a:rPr>
              <a:t>   На рабочем месте надо соблюдать порядок. Инструменты и материалы должны находиться в определенных для них местах.</a:t>
            </a:r>
          </a:p>
          <a:p>
            <a:pPr algn="just">
              <a:buFont typeface="Arial" charset="0"/>
              <a:buChar char="•"/>
            </a:pPr>
            <a:endParaRPr lang="ru-RU" sz="2000" i="1" dirty="0">
              <a:latin typeface="Times New Roman" pitchFamily="18" charset="0"/>
            </a:endParaRPr>
          </a:p>
        </p:txBody>
      </p:sp>
      <p:sp>
        <p:nvSpPr>
          <p:cNvPr id="19465" name="Rectangle 23"/>
          <p:cNvSpPr>
            <a:spLocks noChangeArrowheads="1"/>
          </p:cNvSpPr>
          <p:nvPr/>
        </p:nvSpPr>
        <p:spPr bwMode="auto">
          <a:xfrm>
            <a:off x="8532813" y="6237288"/>
            <a:ext cx="35458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 dirty="0" smtClean="0"/>
              <a:t>25</a:t>
            </a:r>
            <a:endParaRPr lang="ru-RU" sz="1200" dirty="0"/>
          </a:p>
        </p:txBody>
      </p:sp>
      <p:sp>
        <p:nvSpPr>
          <p:cNvPr id="133144" name="Rectangle 24"/>
          <p:cNvSpPr>
            <a:spLocks noChangeArrowheads="1"/>
          </p:cNvSpPr>
          <p:nvPr/>
        </p:nvSpPr>
        <p:spPr bwMode="auto">
          <a:xfrm>
            <a:off x="250825" y="0"/>
            <a:ext cx="73628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Техника безопасности во время работы</a:t>
            </a:r>
            <a:endParaRPr lang="ru-RU" sz="2400" b="1" dirty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19467" name="Рисунок 12" descr="ksipt logo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29563" y="214313"/>
            <a:ext cx="1214437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ChangeArrowheads="1"/>
          </p:cNvSpPr>
          <p:nvPr/>
        </p:nvSpPr>
        <p:spPr bwMode="auto">
          <a:xfrm>
            <a:off x="0" y="6524625"/>
            <a:ext cx="766762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100" dirty="0">
                <a:solidFill>
                  <a:srgbClr val="5F5F5F"/>
                </a:solidFill>
                <a:latin typeface="Times New Roman" pitchFamily="18" charset="0"/>
              </a:rPr>
              <a:t>© Гурушкин В.В., </a:t>
            </a:r>
            <a:r>
              <a:rPr lang="ru-RU" sz="1100" dirty="0" smtClean="0">
                <a:solidFill>
                  <a:srgbClr val="5F5F5F"/>
                </a:solidFill>
                <a:latin typeface="Times New Roman" pitchFamily="18" charset="0"/>
              </a:rPr>
              <a:t>Смирнова Е.В.</a:t>
            </a:r>
            <a:r>
              <a:rPr lang="ru-RU" sz="1100" dirty="0">
                <a:solidFill>
                  <a:srgbClr val="5F5F5F"/>
                </a:solidFill>
                <a:latin typeface="Times New Roman" pitchFamily="18" charset="0"/>
              </a:rPr>
              <a:t>	</a:t>
            </a:r>
            <a:r>
              <a:rPr lang="en-US" sz="1100" dirty="0">
                <a:solidFill>
                  <a:srgbClr val="5F5F5F"/>
                </a:solidFill>
                <a:latin typeface="Times New Roman" pitchFamily="18" charset="0"/>
              </a:rPr>
              <a:t>	</a:t>
            </a:r>
            <a:r>
              <a:rPr lang="ru-RU" sz="1100" dirty="0">
                <a:solidFill>
                  <a:srgbClr val="5F5F5F"/>
                </a:solidFill>
                <a:latin typeface="Times New Roman" pitchFamily="18" charset="0"/>
              </a:rPr>
              <a:t>СПб ГБПОУ КС и ПТ		 </a:t>
            </a:r>
            <a:r>
              <a:rPr lang="ru-RU" sz="1100" dirty="0" smtClean="0">
                <a:solidFill>
                  <a:srgbClr val="5F5F5F"/>
                </a:solidFill>
                <a:latin typeface="Times New Roman" pitchFamily="18" charset="0"/>
              </a:rPr>
              <a:t>апрель 2021</a:t>
            </a:r>
            <a:endParaRPr lang="ru-RU" sz="1100" dirty="0">
              <a:solidFill>
                <a:srgbClr val="5F5F5F"/>
              </a:solidFill>
              <a:latin typeface="Times New Roman" pitchFamily="18" charset="0"/>
            </a:endParaRPr>
          </a:p>
        </p:txBody>
      </p:sp>
      <p:sp>
        <p:nvSpPr>
          <p:cNvPr id="20483" name="Line 4"/>
          <p:cNvSpPr>
            <a:spLocks noChangeShapeType="1"/>
          </p:cNvSpPr>
          <p:nvPr/>
        </p:nvSpPr>
        <p:spPr bwMode="auto">
          <a:xfrm>
            <a:off x="0" y="6764338"/>
            <a:ext cx="91440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84" name="Line 5"/>
          <p:cNvSpPr>
            <a:spLocks noChangeShapeType="1"/>
          </p:cNvSpPr>
          <p:nvPr/>
        </p:nvSpPr>
        <p:spPr bwMode="auto">
          <a:xfrm>
            <a:off x="0" y="6548438"/>
            <a:ext cx="882015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85" name="Rectangle 6"/>
          <p:cNvSpPr>
            <a:spLocks noChangeArrowheads="1"/>
          </p:cNvSpPr>
          <p:nvPr/>
        </p:nvSpPr>
        <p:spPr bwMode="auto">
          <a:xfrm>
            <a:off x="8604250" y="6237288"/>
            <a:ext cx="360363" cy="4318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anchor="ctr" anchorCtr="1"/>
          <a:lstStyle/>
          <a:p>
            <a:pPr algn="ctr"/>
            <a:endParaRPr lang="ru-RU">
              <a:latin typeface="Tahoma" pitchFamily="34" charset="0"/>
            </a:endParaRPr>
          </a:p>
        </p:txBody>
      </p:sp>
      <p:sp>
        <p:nvSpPr>
          <p:cNvPr id="20486" name="Rectangle 7"/>
          <p:cNvSpPr>
            <a:spLocks noChangeArrowheads="1"/>
          </p:cNvSpPr>
          <p:nvPr/>
        </p:nvSpPr>
        <p:spPr bwMode="auto">
          <a:xfrm>
            <a:off x="4932363" y="5013325"/>
            <a:ext cx="2555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>
                <a:latin typeface="Tahoma" pitchFamily="34" charset="0"/>
              </a:rPr>
              <a:t> </a:t>
            </a:r>
          </a:p>
        </p:txBody>
      </p:sp>
      <p:grpSp>
        <p:nvGrpSpPr>
          <p:cNvPr id="20487" name="Group 8"/>
          <p:cNvGrpSpPr>
            <a:grpSpLocks/>
          </p:cNvGrpSpPr>
          <p:nvPr/>
        </p:nvGrpSpPr>
        <p:grpSpPr bwMode="auto">
          <a:xfrm>
            <a:off x="0" y="836613"/>
            <a:ext cx="9144000" cy="647700"/>
            <a:chOff x="0" y="391"/>
            <a:chExt cx="4740" cy="408"/>
          </a:xfrm>
        </p:grpSpPr>
        <p:sp>
          <p:nvSpPr>
            <p:cNvPr id="20493" name="Rectangle 9"/>
            <p:cNvSpPr>
              <a:spLocks noChangeArrowheads="1"/>
            </p:cNvSpPr>
            <p:nvPr/>
          </p:nvSpPr>
          <p:spPr bwMode="auto">
            <a:xfrm>
              <a:off x="0" y="391"/>
              <a:ext cx="4740" cy="136"/>
            </a:xfrm>
            <a:prstGeom prst="rect">
              <a:avLst/>
            </a:prstGeom>
            <a:gradFill rotWithShape="1">
              <a:gsLst>
                <a:gs pos="0">
                  <a:srgbClr val="FF33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20494" name="Rectangle 10"/>
            <p:cNvSpPr>
              <a:spLocks noChangeArrowheads="1"/>
            </p:cNvSpPr>
            <p:nvPr/>
          </p:nvSpPr>
          <p:spPr bwMode="auto">
            <a:xfrm>
              <a:off x="0" y="527"/>
              <a:ext cx="4740" cy="136"/>
            </a:xfrm>
            <a:prstGeom prst="rect">
              <a:avLst/>
            </a:prstGeom>
            <a:gradFill rotWithShape="1">
              <a:gsLst>
                <a:gs pos="0">
                  <a:srgbClr val="33CC33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20495" name="Rectangle 11"/>
            <p:cNvSpPr>
              <a:spLocks noChangeArrowheads="1"/>
            </p:cNvSpPr>
            <p:nvPr/>
          </p:nvSpPr>
          <p:spPr bwMode="auto">
            <a:xfrm>
              <a:off x="0" y="663"/>
              <a:ext cx="4740" cy="136"/>
            </a:xfrm>
            <a:prstGeom prst="rect">
              <a:avLst/>
            </a:prstGeom>
            <a:gradFill rotWithShape="1">
              <a:gsLst>
                <a:gs pos="0">
                  <a:srgbClr val="3333CC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</p:grpSp>
      <p:sp>
        <p:nvSpPr>
          <p:cNvPr id="20488" name="Rectangle 16"/>
          <p:cNvSpPr>
            <a:spLocks noChangeArrowheads="1"/>
          </p:cNvSpPr>
          <p:nvPr/>
        </p:nvSpPr>
        <p:spPr bwMode="auto">
          <a:xfrm>
            <a:off x="0" y="1700213"/>
            <a:ext cx="9144000" cy="367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ru-RU" sz="4400">
              <a:solidFill>
                <a:schemeClr val="tx2"/>
              </a:solidFill>
            </a:endParaRPr>
          </a:p>
        </p:txBody>
      </p:sp>
      <p:sp>
        <p:nvSpPr>
          <p:cNvPr id="20489" name="Rectangle 22"/>
          <p:cNvSpPr>
            <a:spLocks noChangeArrowheads="1"/>
          </p:cNvSpPr>
          <p:nvPr/>
        </p:nvSpPr>
        <p:spPr bwMode="auto">
          <a:xfrm>
            <a:off x="8532813" y="6237288"/>
            <a:ext cx="35458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 dirty="0" smtClean="0"/>
              <a:t>26</a:t>
            </a:r>
            <a:endParaRPr lang="ru-RU" sz="1200" dirty="0"/>
          </a:p>
        </p:txBody>
      </p:sp>
      <p:sp>
        <p:nvSpPr>
          <p:cNvPr id="141335" name="Rectangle 23"/>
          <p:cNvSpPr>
            <a:spLocks noChangeArrowheads="1"/>
          </p:cNvSpPr>
          <p:nvPr/>
        </p:nvSpPr>
        <p:spPr bwMode="auto">
          <a:xfrm>
            <a:off x="214313" y="214313"/>
            <a:ext cx="75612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Техника безопасности во время работы</a:t>
            </a:r>
            <a:endParaRPr lang="ru-RU" sz="2400" b="1" dirty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0491" name="Rectangle 24"/>
          <p:cNvSpPr>
            <a:spLocks noChangeArrowheads="1"/>
          </p:cNvSpPr>
          <p:nvPr/>
        </p:nvSpPr>
        <p:spPr bwMode="auto">
          <a:xfrm>
            <a:off x="0" y="1484313"/>
            <a:ext cx="9144000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dirty="0">
                <a:latin typeface="Times New Roman" pitchFamily="18" charset="0"/>
              </a:rPr>
              <a:t>    </a:t>
            </a:r>
            <a:r>
              <a:rPr lang="ru-RU" sz="2000" b="1" u="sng" dirty="0">
                <a:latin typeface="Times New Roman" pitchFamily="18" charset="0"/>
              </a:rPr>
              <a:t>Во время выполнения задания на своём рабочем месте необходимо соблюдать порядок:</a:t>
            </a:r>
          </a:p>
          <a:p>
            <a:pPr algn="just">
              <a:buFont typeface="Arial" charset="0"/>
              <a:buChar char="•"/>
            </a:pPr>
            <a:r>
              <a:rPr lang="ru-RU" sz="2000" dirty="0">
                <a:latin typeface="Times New Roman" pitchFamily="18" charset="0"/>
              </a:rPr>
              <a:t> </a:t>
            </a:r>
            <a:r>
              <a:rPr lang="ru-RU" sz="2000" i="1" dirty="0">
                <a:latin typeface="Times New Roman" pitchFamily="18" charset="0"/>
              </a:rPr>
              <a:t>измерительный инструмент нужно отдельно складывать от рабочего на планшетку;</a:t>
            </a:r>
          </a:p>
          <a:p>
            <a:pPr algn="just">
              <a:buFont typeface="Arial" charset="0"/>
              <a:buChar char="•"/>
            </a:pPr>
            <a:r>
              <a:rPr lang="ru-RU" sz="2000" i="1" dirty="0">
                <a:latin typeface="Times New Roman" pitchFamily="18" charset="0"/>
              </a:rPr>
              <a:t> чаще используемы инструмент необходимо располагать ближе по отношению к себе, реже используемый – дальше;</a:t>
            </a:r>
          </a:p>
          <a:p>
            <a:pPr algn="just">
              <a:buFont typeface="Arial" charset="0"/>
              <a:buChar char="•"/>
            </a:pPr>
            <a:r>
              <a:rPr lang="ru-RU" sz="2000" i="1" dirty="0">
                <a:latin typeface="Times New Roman" pitchFamily="18" charset="0"/>
              </a:rPr>
              <a:t> нужно делать разграничение инструмента используемого правой и левой рукой и так же его располагать на рабочем пространстве;</a:t>
            </a:r>
          </a:p>
          <a:p>
            <a:pPr algn="just">
              <a:buFont typeface="Arial" charset="0"/>
              <a:buChar char="•"/>
            </a:pPr>
            <a:r>
              <a:rPr lang="ru-RU" sz="2000" i="1" dirty="0">
                <a:latin typeface="Times New Roman" pitchFamily="18" charset="0"/>
              </a:rPr>
              <a:t> нужно приучить себя брать инструмент без предварительного его просмотра и поиска. Для этого необходимо каждый предмет располагать на одном и том же месте;</a:t>
            </a:r>
          </a:p>
          <a:p>
            <a:pPr algn="just">
              <a:buFont typeface="Arial" charset="0"/>
              <a:buChar char="•"/>
            </a:pPr>
            <a:r>
              <a:rPr lang="ru-RU" sz="2000" i="1" dirty="0">
                <a:latin typeface="Times New Roman" pitchFamily="18" charset="0"/>
              </a:rPr>
              <a:t> при выполнении работы необходимо складывать детали в определённое место и в соответствующем порядке.</a:t>
            </a:r>
          </a:p>
          <a:p>
            <a:pPr>
              <a:buFont typeface="Arial" charset="0"/>
              <a:buChar char="•"/>
            </a:pPr>
            <a:endParaRPr lang="ru-RU" sz="2000" dirty="0">
              <a:latin typeface="Times New Roman" pitchFamily="18" charset="0"/>
            </a:endParaRPr>
          </a:p>
        </p:txBody>
      </p:sp>
      <p:pic>
        <p:nvPicPr>
          <p:cNvPr id="20492" name="Рисунок 12" descr="ksipt logo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29563" y="214313"/>
            <a:ext cx="1214437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260350"/>
            <a:ext cx="7632700" cy="260350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24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Техника безопасности при аварийных ситуациях и по окончанию выполнения работ</a:t>
            </a:r>
          </a:p>
        </p:txBody>
      </p:sp>
      <p:sp>
        <p:nvSpPr>
          <p:cNvPr id="13315" name="Rectangle 4"/>
          <p:cNvSpPr>
            <a:spLocks noChangeArrowheads="1"/>
          </p:cNvSpPr>
          <p:nvPr/>
        </p:nvSpPr>
        <p:spPr bwMode="auto">
          <a:xfrm>
            <a:off x="0" y="6524625"/>
            <a:ext cx="766762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100" dirty="0">
                <a:solidFill>
                  <a:srgbClr val="5F5F5F"/>
                </a:solidFill>
                <a:latin typeface="Times New Roman" pitchFamily="18" charset="0"/>
              </a:rPr>
              <a:t>© Гурушкин В.В., </a:t>
            </a:r>
            <a:r>
              <a:rPr lang="ru-RU" sz="1100" dirty="0" smtClean="0">
                <a:solidFill>
                  <a:srgbClr val="5F5F5F"/>
                </a:solidFill>
                <a:latin typeface="Times New Roman" pitchFamily="18" charset="0"/>
              </a:rPr>
              <a:t>Смирнова Е.В.</a:t>
            </a:r>
            <a:r>
              <a:rPr lang="ru-RU" sz="1100" dirty="0">
                <a:solidFill>
                  <a:srgbClr val="5F5F5F"/>
                </a:solidFill>
                <a:latin typeface="Times New Roman" pitchFamily="18" charset="0"/>
              </a:rPr>
              <a:t>	</a:t>
            </a:r>
            <a:r>
              <a:rPr lang="en-US" sz="1100" dirty="0">
                <a:solidFill>
                  <a:srgbClr val="5F5F5F"/>
                </a:solidFill>
                <a:latin typeface="Times New Roman" pitchFamily="18" charset="0"/>
              </a:rPr>
              <a:t>	</a:t>
            </a:r>
            <a:r>
              <a:rPr lang="ru-RU" sz="1100" dirty="0">
                <a:solidFill>
                  <a:srgbClr val="5F5F5F"/>
                </a:solidFill>
                <a:latin typeface="Times New Roman" pitchFamily="18" charset="0"/>
              </a:rPr>
              <a:t>СПб ГБПОУ КС и ПТ		 </a:t>
            </a:r>
            <a:r>
              <a:rPr lang="ru-RU" sz="1100" dirty="0" smtClean="0">
                <a:solidFill>
                  <a:srgbClr val="5F5F5F"/>
                </a:solidFill>
                <a:latin typeface="Times New Roman" pitchFamily="18" charset="0"/>
              </a:rPr>
              <a:t>апрель 2021</a:t>
            </a:r>
            <a:endParaRPr lang="ru-RU" sz="1100" dirty="0">
              <a:solidFill>
                <a:srgbClr val="5F5F5F"/>
              </a:solidFill>
              <a:latin typeface="Times New Roman" pitchFamily="18" charset="0"/>
            </a:endParaRPr>
          </a:p>
        </p:txBody>
      </p:sp>
      <p:sp>
        <p:nvSpPr>
          <p:cNvPr id="13316" name="Line 5"/>
          <p:cNvSpPr>
            <a:spLocks noChangeShapeType="1"/>
          </p:cNvSpPr>
          <p:nvPr/>
        </p:nvSpPr>
        <p:spPr bwMode="auto">
          <a:xfrm>
            <a:off x="0" y="6764338"/>
            <a:ext cx="91440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17" name="Line 6"/>
          <p:cNvSpPr>
            <a:spLocks noChangeShapeType="1"/>
          </p:cNvSpPr>
          <p:nvPr/>
        </p:nvSpPr>
        <p:spPr bwMode="auto">
          <a:xfrm>
            <a:off x="0" y="6548438"/>
            <a:ext cx="882015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18" name="Rectangle 7"/>
          <p:cNvSpPr>
            <a:spLocks noChangeArrowheads="1"/>
          </p:cNvSpPr>
          <p:nvPr/>
        </p:nvSpPr>
        <p:spPr bwMode="auto">
          <a:xfrm>
            <a:off x="8604250" y="6237288"/>
            <a:ext cx="360363" cy="4318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anchor="ctr" anchorCtr="1"/>
          <a:lstStyle/>
          <a:p>
            <a:pPr algn="ctr"/>
            <a:endParaRPr lang="ru-RU">
              <a:latin typeface="Tahoma" pitchFamily="34" charset="0"/>
            </a:endParaRPr>
          </a:p>
        </p:txBody>
      </p:sp>
      <p:sp>
        <p:nvSpPr>
          <p:cNvPr id="13319" name="Rectangle 8"/>
          <p:cNvSpPr>
            <a:spLocks noChangeArrowheads="1"/>
          </p:cNvSpPr>
          <p:nvPr/>
        </p:nvSpPr>
        <p:spPr bwMode="auto">
          <a:xfrm>
            <a:off x="4932363" y="5013325"/>
            <a:ext cx="2555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>
                <a:latin typeface="Tahoma" pitchFamily="34" charset="0"/>
              </a:rPr>
              <a:t> </a:t>
            </a: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0" y="836613"/>
            <a:ext cx="9144000" cy="647700"/>
            <a:chOff x="0" y="391"/>
            <a:chExt cx="4740" cy="408"/>
          </a:xfrm>
        </p:grpSpPr>
        <p:sp>
          <p:nvSpPr>
            <p:cNvPr id="13324" name="Rectangle 10"/>
            <p:cNvSpPr>
              <a:spLocks noChangeArrowheads="1"/>
            </p:cNvSpPr>
            <p:nvPr/>
          </p:nvSpPr>
          <p:spPr bwMode="auto">
            <a:xfrm>
              <a:off x="0" y="391"/>
              <a:ext cx="4740" cy="136"/>
            </a:xfrm>
            <a:prstGeom prst="rect">
              <a:avLst/>
            </a:prstGeom>
            <a:gradFill rotWithShape="1">
              <a:gsLst>
                <a:gs pos="0">
                  <a:srgbClr val="FF33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13325" name="Rectangle 11"/>
            <p:cNvSpPr>
              <a:spLocks noChangeArrowheads="1"/>
            </p:cNvSpPr>
            <p:nvPr/>
          </p:nvSpPr>
          <p:spPr bwMode="auto">
            <a:xfrm>
              <a:off x="0" y="527"/>
              <a:ext cx="4740" cy="136"/>
            </a:xfrm>
            <a:prstGeom prst="rect">
              <a:avLst/>
            </a:prstGeom>
            <a:gradFill rotWithShape="1">
              <a:gsLst>
                <a:gs pos="0">
                  <a:srgbClr val="33CC33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13326" name="Rectangle 12"/>
            <p:cNvSpPr>
              <a:spLocks noChangeArrowheads="1"/>
            </p:cNvSpPr>
            <p:nvPr/>
          </p:nvSpPr>
          <p:spPr bwMode="auto">
            <a:xfrm>
              <a:off x="0" y="663"/>
              <a:ext cx="4740" cy="136"/>
            </a:xfrm>
            <a:prstGeom prst="rect">
              <a:avLst/>
            </a:prstGeom>
            <a:gradFill rotWithShape="1">
              <a:gsLst>
                <a:gs pos="0">
                  <a:srgbClr val="3333CC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</p:grpSp>
      <p:sp>
        <p:nvSpPr>
          <p:cNvPr id="13321" name="Rectangle 19"/>
          <p:cNvSpPr>
            <a:spLocks noChangeArrowheads="1"/>
          </p:cNvSpPr>
          <p:nvPr/>
        </p:nvSpPr>
        <p:spPr bwMode="auto">
          <a:xfrm>
            <a:off x="8532813" y="6237288"/>
            <a:ext cx="35458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 dirty="0" smtClean="0"/>
              <a:t>27</a:t>
            </a:r>
            <a:endParaRPr lang="ru-RU" sz="1200" dirty="0"/>
          </a:p>
        </p:txBody>
      </p:sp>
      <p:sp>
        <p:nvSpPr>
          <p:cNvPr id="13322" name="Rectangle 32"/>
          <p:cNvSpPr>
            <a:spLocks noChangeArrowheads="1"/>
          </p:cNvSpPr>
          <p:nvPr/>
        </p:nvSpPr>
        <p:spPr bwMode="auto">
          <a:xfrm>
            <a:off x="214313" y="1643063"/>
            <a:ext cx="8521700" cy="449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u="sng" dirty="0">
                <a:latin typeface="Times New Roman" pitchFamily="18" charset="0"/>
              </a:rPr>
              <a:t>В аварийных ситуациях:</a:t>
            </a:r>
          </a:p>
          <a:p>
            <a:pPr>
              <a:buFont typeface="Arial" charset="0"/>
              <a:buChar char="•"/>
            </a:pPr>
            <a:r>
              <a:rPr lang="ru-RU" dirty="0">
                <a:latin typeface="Times New Roman" pitchFamily="18" charset="0"/>
              </a:rPr>
              <a:t> </a:t>
            </a:r>
            <a:r>
              <a:rPr lang="ru-RU" i="1" dirty="0">
                <a:latin typeface="Times New Roman" pitchFamily="18" charset="0"/>
              </a:rPr>
              <a:t>при обнаружении неисправности инструмента или оборудования необходимо немедленно прекратить работы и сообщить об этом  мастеру;</a:t>
            </a:r>
          </a:p>
          <a:p>
            <a:pPr>
              <a:buFont typeface="Arial" charset="0"/>
              <a:buChar char="•"/>
            </a:pPr>
            <a:r>
              <a:rPr lang="ru-RU" i="1" dirty="0">
                <a:latin typeface="Times New Roman" pitchFamily="18" charset="0"/>
              </a:rPr>
              <a:t> при получении травмы необходимо срочно сообщить мастеру и обратиться в медицинский пункт учебного заведения.</a:t>
            </a:r>
          </a:p>
          <a:p>
            <a:endParaRPr lang="ru-RU" i="1" dirty="0">
              <a:latin typeface="Times New Roman" pitchFamily="18" charset="0"/>
            </a:endParaRPr>
          </a:p>
          <a:p>
            <a:r>
              <a:rPr lang="ru-RU" b="1" u="sng" dirty="0">
                <a:latin typeface="Times New Roman" pitchFamily="18" charset="0"/>
              </a:rPr>
              <a:t>По окончанию работы:</a:t>
            </a:r>
          </a:p>
          <a:p>
            <a:pPr>
              <a:buFont typeface="Arial" charset="0"/>
              <a:buChar char="•"/>
            </a:pPr>
            <a:r>
              <a:rPr lang="ru-RU" dirty="0">
                <a:latin typeface="Times New Roman" pitchFamily="18" charset="0"/>
              </a:rPr>
              <a:t> </a:t>
            </a:r>
            <a:r>
              <a:rPr lang="ru-RU" i="1" dirty="0">
                <a:latin typeface="Times New Roman" pitchFamily="18" charset="0"/>
              </a:rPr>
              <a:t>проверить наличие инструмента, убрать его в шкафчик или сдать мастеру;</a:t>
            </a:r>
          </a:p>
          <a:p>
            <a:pPr>
              <a:buFont typeface="Arial" charset="0"/>
              <a:buChar char="•"/>
            </a:pPr>
            <a:r>
              <a:rPr lang="ru-RU" i="1" dirty="0">
                <a:latin typeface="Times New Roman" pitchFamily="18" charset="0"/>
              </a:rPr>
              <a:t> убрать </a:t>
            </a:r>
            <a:r>
              <a:rPr lang="ru-RU" i="1" dirty="0" smtClean="0">
                <a:latin typeface="Times New Roman" pitchFamily="18" charset="0"/>
              </a:rPr>
              <a:t>со стола инструмент и оборудование и </a:t>
            </a:r>
            <a:r>
              <a:rPr lang="ru-RU" i="1" dirty="0">
                <a:latin typeface="Times New Roman" pitchFamily="18" charset="0"/>
              </a:rPr>
              <a:t>уложить их в установленное для них место;</a:t>
            </a:r>
          </a:p>
          <a:p>
            <a:pPr>
              <a:buFont typeface="Arial" charset="0"/>
              <a:buChar char="•"/>
            </a:pPr>
            <a:r>
              <a:rPr lang="ru-RU" i="1" dirty="0">
                <a:latin typeface="Times New Roman" pitchFamily="18" charset="0"/>
              </a:rPr>
              <a:t> убрать </a:t>
            </a:r>
            <a:r>
              <a:rPr lang="ru-RU" i="1" dirty="0" smtClean="0">
                <a:latin typeface="Times New Roman" pitchFamily="18" charset="0"/>
              </a:rPr>
              <a:t>остатки изоляции и пр. мусор, </a:t>
            </a:r>
            <a:r>
              <a:rPr lang="ru-RU" i="1" dirty="0">
                <a:latin typeface="Times New Roman" pitchFamily="18" charset="0"/>
              </a:rPr>
              <a:t>пыль в специальную </a:t>
            </a:r>
            <a:r>
              <a:rPr lang="ru-RU" i="1" dirty="0" smtClean="0">
                <a:latin typeface="Times New Roman" pitchFamily="18" charset="0"/>
              </a:rPr>
              <a:t>тару. Сделать уборку </a:t>
            </a:r>
            <a:r>
              <a:rPr lang="ru-RU" i="1" dirty="0">
                <a:latin typeface="Times New Roman" pitchFamily="18" charset="0"/>
              </a:rPr>
              <a:t>щёткой </a:t>
            </a:r>
            <a:r>
              <a:rPr lang="ru-RU" i="1" dirty="0" smtClean="0">
                <a:latin typeface="Times New Roman" pitchFamily="18" charset="0"/>
              </a:rPr>
              <a:t>смёткой с монтажного стола в специализированную тару;</a:t>
            </a:r>
            <a:endParaRPr lang="ru-RU" i="1" dirty="0">
              <a:latin typeface="Times New Roman" pitchFamily="18" charset="0"/>
            </a:endParaRPr>
          </a:p>
          <a:p>
            <a:pPr>
              <a:buFont typeface="Arial" charset="0"/>
              <a:buChar char="•"/>
            </a:pPr>
            <a:r>
              <a:rPr lang="ru-RU" i="1" dirty="0">
                <a:latin typeface="Times New Roman" pitchFamily="18" charset="0"/>
              </a:rPr>
              <a:t> произвести уборку помещения мастерской, удалить отходы производства;</a:t>
            </a:r>
          </a:p>
          <a:p>
            <a:pPr>
              <a:buFont typeface="Arial" charset="0"/>
              <a:buChar char="•"/>
            </a:pPr>
            <a:r>
              <a:rPr lang="ru-RU" i="1" dirty="0">
                <a:latin typeface="Times New Roman" pitchFamily="18" charset="0"/>
              </a:rPr>
              <a:t> обо всех замечаниях и неисправностях сообщить мастеру;</a:t>
            </a:r>
          </a:p>
          <a:p>
            <a:pPr>
              <a:buFont typeface="Arial" charset="0"/>
              <a:buChar char="•"/>
            </a:pPr>
            <a:r>
              <a:rPr lang="ru-RU" i="1" dirty="0">
                <a:latin typeface="Times New Roman" pitchFamily="18" charset="0"/>
              </a:rPr>
              <a:t> вымыть руки тёплой водой с мылом.</a:t>
            </a:r>
          </a:p>
          <a:p>
            <a:endParaRPr lang="ru-RU" sz="1600" dirty="0">
              <a:latin typeface="Times New Roman" pitchFamily="18" charset="0"/>
            </a:endParaRPr>
          </a:p>
        </p:txBody>
      </p:sp>
      <p:pic>
        <p:nvPicPr>
          <p:cNvPr id="13323" name="Рисунок 12" descr="ksipt logo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29563" y="214313"/>
            <a:ext cx="1214437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ChangeArrowheads="1"/>
          </p:cNvSpPr>
          <p:nvPr/>
        </p:nvSpPr>
        <p:spPr bwMode="auto">
          <a:xfrm>
            <a:off x="0" y="6524625"/>
            <a:ext cx="766762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100" dirty="0">
                <a:solidFill>
                  <a:srgbClr val="5F5F5F"/>
                </a:solidFill>
                <a:latin typeface="Times New Roman" pitchFamily="18" charset="0"/>
              </a:rPr>
              <a:t>© Гурушкин В.В., </a:t>
            </a:r>
            <a:r>
              <a:rPr lang="ru-RU" sz="1100" dirty="0" smtClean="0">
                <a:solidFill>
                  <a:srgbClr val="5F5F5F"/>
                </a:solidFill>
                <a:latin typeface="Times New Roman" pitchFamily="18" charset="0"/>
              </a:rPr>
              <a:t>Смирнова Е.В.</a:t>
            </a:r>
            <a:r>
              <a:rPr lang="ru-RU" sz="1100" dirty="0">
                <a:solidFill>
                  <a:srgbClr val="5F5F5F"/>
                </a:solidFill>
                <a:latin typeface="Times New Roman" pitchFamily="18" charset="0"/>
              </a:rPr>
              <a:t>	</a:t>
            </a:r>
            <a:r>
              <a:rPr lang="en-US" sz="1100" dirty="0">
                <a:solidFill>
                  <a:srgbClr val="5F5F5F"/>
                </a:solidFill>
                <a:latin typeface="Times New Roman" pitchFamily="18" charset="0"/>
              </a:rPr>
              <a:t>	</a:t>
            </a:r>
            <a:r>
              <a:rPr lang="ru-RU" sz="1100" dirty="0">
                <a:solidFill>
                  <a:srgbClr val="5F5F5F"/>
                </a:solidFill>
                <a:latin typeface="Times New Roman" pitchFamily="18" charset="0"/>
              </a:rPr>
              <a:t>СПб ГБПОУ КС и ПТ		 </a:t>
            </a:r>
            <a:r>
              <a:rPr lang="ru-RU" sz="1100" dirty="0" smtClean="0">
                <a:solidFill>
                  <a:srgbClr val="5F5F5F"/>
                </a:solidFill>
                <a:latin typeface="Times New Roman" pitchFamily="18" charset="0"/>
              </a:rPr>
              <a:t>апрель 2021</a:t>
            </a:r>
            <a:endParaRPr lang="ru-RU" sz="1100" dirty="0">
              <a:solidFill>
                <a:srgbClr val="5F5F5F"/>
              </a:solidFill>
              <a:latin typeface="Times New Roman" pitchFamily="18" charset="0"/>
            </a:endParaRPr>
          </a:p>
        </p:txBody>
      </p:sp>
      <p:sp>
        <p:nvSpPr>
          <p:cNvPr id="20483" name="Line 4"/>
          <p:cNvSpPr>
            <a:spLocks noChangeShapeType="1"/>
          </p:cNvSpPr>
          <p:nvPr/>
        </p:nvSpPr>
        <p:spPr bwMode="auto">
          <a:xfrm>
            <a:off x="0" y="6764338"/>
            <a:ext cx="91440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84" name="Line 5"/>
          <p:cNvSpPr>
            <a:spLocks noChangeShapeType="1"/>
          </p:cNvSpPr>
          <p:nvPr/>
        </p:nvSpPr>
        <p:spPr bwMode="auto">
          <a:xfrm>
            <a:off x="0" y="6548438"/>
            <a:ext cx="882015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85" name="Rectangle 6"/>
          <p:cNvSpPr>
            <a:spLocks noChangeArrowheads="1"/>
          </p:cNvSpPr>
          <p:nvPr/>
        </p:nvSpPr>
        <p:spPr bwMode="auto">
          <a:xfrm>
            <a:off x="8604250" y="6237288"/>
            <a:ext cx="360363" cy="4318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anchor="ctr" anchorCtr="1"/>
          <a:lstStyle/>
          <a:p>
            <a:pPr algn="ctr"/>
            <a:endParaRPr lang="ru-RU">
              <a:latin typeface="Tahoma" pitchFamily="34" charset="0"/>
            </a:endParaRPr>
          </a:p>
        </p:txBody>
      </p:sp>
      <p:sp>
        <p:nvSpPr>
          <p:cNvPr id="20486" name="Rectangle 7"/>
          <p:cNvSpPr>
            <a:spLocks noChangeArrowheads="1"/>
          </p:cNvSpPr>
          <p:nvPr/>
        </p:nvSpPr>
        <p:spPr bwMode="auto">
          <a:xfrm>
            <a:off x="4932363" y="5013325"/>
            <a:ext cx="2555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>
                <a:latin typeface="Tahoma" pitchFamily="34" charset="0"/>
              </a:rPr>
              <a:t> </a:t>
            </a: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0" y="836613"/>
            <a:ext cx="9144000" cy="647700"/>
            <a:chOff x="0" y="391"/>
            <a:chExt cx="4740" cy="408"/>
          </a:xfrm>
        </p:grpSpPr>
        <p:sp>
          <p:nvSpPr>
            <p:cNvPr id="20493" name="Rectangle 9"/>
            <p:cNvSpPr>
              <a:spLocks noChangeArrowheads="1"/>
            </p:cNvSpPr>
            <p:nvPr/>
          </p:nvSpPr>
          <p:spPr bwMode="auto">
            <a:xfrm>
              <a:off x="0" y="391"/>
              <a:ext cx="4740" cy="136"/>
            </a:xfrm>
            <a:prstGeom prst="rect">
              <a:avLst/>
            </a:prstGeom>
            <a:gradFill rotWithShape="1">
              <a:gsLst>
                <a:gs pos="0">
                  <a:srgbClr val="FF33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20494" name="Rectangle 10"/>
            <p:cNvSpPr>
              <a:spLocks noChangeArrowheads="1"/>
            </p:cNvSpPr>
            <p:nvPr/>
          </p:nvSpPr>
          <p:spPr bwMode="auto">
            <a:xfrm>
              <a:off x="0" y="527"/>
              <a:ext cx="4740" cy="136"/>
            </a:xfrm>
            <a:prstGeom prst="rect">
              <a:avLst/>
            </a:prstGeom>
            <a:gradFill rotWithShape="1">
              <a:gsLst>
                <a:gs pos="0">
                  <a:srgbClr val="33CC33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20495" name="Rectangle 11"/>
            <p:cNvSpPr>
              <a:spLocks noChangeArrowheads="1"/>
            </p:cNvSpPr>
            <p:nvPr/>
          </p:nvSpPr>
          <p:spPr bwMode="auto">
            <a:xfrm>
              <a:off x="0" y="663"/>
              <a:ext cx="4740" cy="136"/>
            </a:xfrm>
            <a:prstGeom prst="rect">
              <a:avLst/>
            </a:prstGeom>
            <a:gradFill rotWithShape="1">
              <a:gsLst>
                <a:gs pos="0">
                  <a:srgbClr val="3333CC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</p:grpSp>
      <p:sp>
        <p:nvSpPr>
          <p:cNvPr id="20488" name="Rectangle 16"/>
          <p:cNvSpPr>
            <a:spLocks noChangeArrowheads="1"/>
          </p:cNvSpPr>
          <p:nvPr/>
        </p:nvSpPr>
        <p:spPr bwMode="auto">
          <a:xfrm>
            <a:off x="0" y="1700213"/>
            <a:ext cx="9144000" cy="367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ru-RU" sz="4400">
              <a:solidFill>
                <a:schemeClr val="tx2"/>
              </a:solidFill>
            </a:endParaRPr>
          </a:p>
        </p:txBody>
      </p:sp>
      <p:sp>
        <p:nvSpPr>
          <p:cNvPr id="20489" name="Rectangle 22"/>
          <p:cNvSpPr>
            <a:spLocks noChangeArrowheads="1"/>
          </p:cNvSpPr>
          <p:nvPr/>
        </p:nvSpPr>
        <p:spPr bwMode="auto">
          <a:xfrm>
            <a:off x="8532813" y="6237288"/>
            <a:ext cx="35458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200" dirty="0" smtClean="0"/>
              <a:t>28</a:t>
            </a:r>
            <a:endParaRPr lang="ru-RU" sz="1200" dirty="0"/>
          </a:p>
        </p:txBody>
      </p:sp>
      <p:sp>
        <p:nvSpPr>
          <p:cNvPr id="141335" name="Rectangle 23"/>
          <p:cNvSpPr>
            <a:spLocks noChangeArrowheads="1"/>
          </p:cNvSpPr>
          <p:nvPr/>
        </p:nvSpPr>
        <p:spPr bwMode="auto">
          <a:xfrm>
            <a:off x="214313" y="214313"/>
            <a:ext cx="756126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Обеспечение порядка на рабочем месте</a:t>
            </a:r>
          </a:p>
        </p:txBody>
      </p:sp>
      <p:sp>
        <p:nvSpPr>
          <p:cNvPr id="20491" name="Rectangle 24"/>
          <p:cNvSpPr>
            <a:spLocks noChangeArrowheads="1"/>
          </p:cNvSpPr>
          <p:nvPr/>
        </p:nvSpPr>
        <p:spPr bwMode="auto">
          <a:xfrm>
            <a:off x="0" y="1484313"/>
            <a:ext cx="9144000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dirty="0">
                <a:latin typeface="Times New Roman" pitchFamily="18" charset="0"/>
              </a:rPr>
              <a:t>    </a:t>
            </a:r>
            <a:r>
              <a:rPr lang="ru-RU" sz="2000" b="1" u="sng" dirty="0">
                <a:latin typeface="Times New Roman" pitchFamily="18" charset="0"/>
              </a:rPr>
              <a:t>Во время выполнения задания на своём рабочем месте необходимо соблюдать порядок:</a:t>
            </a:r>
          </a:p>
          <a:p>
            <a:pPr algn="just">
              <a:buFont typeface="Arial" charset="0"/>
              <a:buChar char="•"/>
            </a:pPr>
            <a:r>
              <a:rPr lang="ru-RU" sz="2000" dirty="0">
                <a:latin typeface="Times New Roman" pitchFamily="18" charset="0"/>
              </a:rPr>
              <a:t> </a:t>
            </a:r>
            <a:r>
              <a:rPr lang="ru-RU" sz="2000" i="1" dirty="0">
                <a:latin typeface="Times New Roman" pitchFamily="18" charset="0"/>
              </a:rPr>
              <a:t>измерительный инструмент нужно отдельно складывать от рабочего на планшетку;</a:t>
            </a:r>
          </a:p>
          <a:p>
            <a:pPr algn="just">
              <a:buFont typeface="Arial" charset="0"/>
              <a:buChar char="•"/>
            </a:pPr>
            <a:r>
              <a:rPr lang="ru-RU" sz="2000" i="1" dirty="0">
                <a:latin typeface="Times New Roman" pitchFamily="18" charset="0"/>
              </a:rPr>
              <a:t> чаще используемы инструмент необходимо располагать ближе по отношению к себе, реже используемый – дальше;</a:t>
            </a:r>
          </a:p>
          <a:p>
            <a:pPr algn="just">
              <a:buFont typeface="Arial" charset="0"/>
              <a:buChar char="•"/>
            </a:pPr>
            <a:r>
              <a:rPr lang="ru-RU" sz="2000" i="1" dirty="0">
                <a:latin typeface="Times New Roman" pitchFamily="18" charset="0"/>
              </a:rPr>
              <a:t> нужно делать разграничение инструмента используемого правой и левой рукой и так же его располагать на рабочем пространстве;</a:t>
            </a:r>
          </a:p>
          <a:p>
            <a:pPr algn="just">
              <a:buFont typeface="Arial" charset="0"/>
              <a:buChar char="•"/>
            </a:pPr>
            <a:r>
              <a:rPr lang="ru-RU" sz="2000" i="1" dirty="0">
                <a:latin typeface="Times New Roman" pitchFamily="18" charset="0"/>
              </a:rPr>
              <a:t> нужно приучить себя брать инструмент без предварительного его просмотра и поиска. Для этого необходимо каждый предмет располагать на одном и том же месте;</a:t>
            </a:r>
          </a:p>
          <a:p>
            <a:pPr algn="just">
              <a:buFont typeface="Arial" charset="0"/>
              <a:buChar char="•"/>
            </a:pPr>
            <a:r>
              <a:rPr lang="ru-RU" sz="2000" i="1" dirty="0">
                <a:latin typeface="Times New Roman" pitchFamily="18" charset="0"/>
              </a:rPr>
              <a:t> при выполнении работы необходимо складывать </a:t>
            </a:r>
            <a:r>
              <a:rPr lang="ru-RU" sz="2000" i="1" dirty="0" smtClean="0">
                <a:latin typeface="Times New Roman" pitchFamily="18" charset="0"/>
              </a:rPr>
              <a:t>компоненты в </a:t>
            </a:r>
            <a:r>
              <a:rPr lang="ru-RU" sz="2000" i="1" dirty="0">
                <a:latin typeface="Times New Roman" pitchFamily="18" charset="0"/>
              </a:rPr>
              <a:t>определённое место и в соответствующем порядке.</a:t>
            </a:r>
          </a:p>
          <a:p>
            <a:pPr>
              <a:buFont typeface="Arial" charset="0"/>
              <a:buChar char="•"/>
            </a:pPr>
            <a:endParaRPr lang="ru-RU" sz="2000" dirty="0">
              <a:latin typeface="Times New Roman" pitchFamily="18" charset="0"/>
            </a:endParaRPr>
          </a:p>
        </p:txBody>
      </p:sp>
      <p:pic>
        <p:nvPicPr>
          <p:cNvPr id="20492" name="Рисунок 12" descr="ksipt logo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29563" y="214313"/>
            <a:ext cx="1214437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60350"/>
            <a:ext cx="7596188" cy="188913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24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Назначение электросчётчиков</a:t>
            </a:r>
          </a:p>
        </p:txBody>
      </p:sp>
      <p:sp>
        <p:nvSpPr>
          <p:cNvPr id="4099" name="AutoShape 3"/>
          <p:cNvSpPr>
            <a:spLocks noGrp="1" noChangeAspect="1" noChangeArrowheads="1"/>
          </p:cNvSpPr>
          <p:nvPr>
            <p:ph type="body" idx="1"/>
          </p:nvPr>
        </p:nvSpPr>
        <p:spPr>
          <a:xfrm>
            <a:off x="0" y="1714488"/>
            <a:ext cx="8785225" cy="4133850"/>
          </a:xfrm>
        </p:spPr>
        <p:txBody>
          <a:bodyPr/>
          <a:lstStyle/>
          <a:p>
            <a:pPr algn="just">
              <a:buNone/>
            </a:pP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Счётчик электрической энергии (электрический счётчик) — </a:t>
            </a:r>
            <a:r>
              <a:rPr lang="ru-RU" sz="2000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прибор для</a:t>
            </a:r>
            <a:r>
              <a:rPr lang="en-US" sz="2000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измерения расхода электроэнергии переменного или постоянного тока </a:t>
            </a:r>
            <a:r>
              <a:rPr lang="en-US" sz="2000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Назначение у электросчетчика учитывать количество потребляемой пользователями активной и реактивной электроэнергии переменного тока, как одно-, так и трехфазного. </a:t>
            </a:r>
          </a:p>
          <a:p>
            <a:pPr algn="just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Как правило, учет количества потребляемой электроэнергии становится возможным благодаря тому, что в электросчетчик вмонтированы специальные счетные механизмы. Эти счетные механизмы могут быть как механического действия . вращающиеся диски, так и электронного . микропроцессоры.</a:t>
            </a:r>
          </a:p>
          <a:p>
            <a:pPr algn="just">
              <a:buNone/>
            </a:pPr>
            <a:endParaRPr lang="ru-RU" sz="2000" u="sng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6524625"/>
            <a:ext cx="766762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100" dirty="0">
                <a:solidFill>
                  <a:srgbClr val="5F5F5F"/>
                </a:solidFill>
                <a:latin typeface="Times New Roman" pitchFamily="18" charset="0"/>
              </a:rPr>
              <a:t>© Гурушкин В.В., </a:t>
            </a:r>
            <a:r>
              <a:rPr lang="ru-RU" sz="1100" dirty="0" smtClean="0">
                <a:solidFill>
                  <a:srgbClr val="5F5F5F"/>
                </a:solidFill>
                <a:latin typeface="Times New Roman" pitchFamily="18" charset="0"/>
              </a:rPr>
              <a:t>Васильев В.П.</a:t>
            </a:r>
            <a:r>
              <a:rPr lang="ru-RU" sz="1100" dirty="0">
                <a:solidFill>
                  <a:srgbClr val="5F5F5F"/>
                </a:solidFill>
                <a:latin typeface="Times New Roman" pitchFamily="18" charset="0"/>
              </a:rPr>
              <a:t>	</a:t>
            </a:r>
            <a:r>
              <a:rPr lang="en-US" sz="1100" dirty="0">
                <a:solidFill>
                  <a:srgbClr val="5F5F5F"/>
                </a:solidFill>
                <a:latin typeface="Times New Roman" pitchFamily="18" charset="0"/>
              </a:rPr>
              <a:t>	</a:t>
            </a:r>
            <a:r>
              <a:rPr lang="ru-RU" sz="1100" dirty="0">
                <a:solidFill>
                  <a:srgbClr val="5F5F5F"/>
                </a:solidFill>
                <a:latin typeface="Times New Roman" pitchFamily="18" charset="0"/>
              </a:rPr>
              <a:t>СПб ГБПОУ КС и ПТ		 </a:t>
            </a:r>
            <a:r>
              <a:rPr lang="ru-RU" sz="1100" dirty="0" smtClean="0">
                <a:solidFill>
                  <a:srgbClr val="5F5F5F"/>
                </a:solidFill>
                <a:latin typeface="Times New Roman" pitchFamily="18" charset="0"/>
              </a:rPr>
              <a:t>апрель 2021</a:t>
            </a:r>
            <a:endParaRPr lang="ru-RU" sz="1100" dirty="0">
              <a:solidFill>
                <a:srgbClr val="5F5F5F"/>
              </a:solidFill>
              <a:latin typeface="Times New Roman" pitchFamily="18" charset="0"/>
            </a:endParaRPr>
          </a:p>
        </p:txBody>
      </p:sp>
      <p:sp>
        <p:nvSpPr>
          <p:cNvPr id="4101" name="Line 5"/>
          <p:cNvSpPr>
            <a:spLocks noChangeShapeType="1"/>
          </p:cNvSpPr>
          <p:nvPr/>
        </p:nvSpPr>
        <p:spPr bwMode="auto">
          <a:xfrm>
            <a:off x="0" y="6764338"/>
            <a:ext cx="91440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2" name="Line 6"/>
          <p:cNvSpPr>
            <a:spLocks noChangeShapeType="1"/>
          </p:cNvSpPr>
          <p:nvPr/>
        </p:nvSpPr>
        <p:spPr bwMode="auto">
          <a:xfrm>
            <a:off x="0" y="6548438"/>
            <a:ext cx="882015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8604250" y="6237288"/>
            <a:ext cx="360363" cy="4318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anchor="ctr" anchorCtr="1"/>
          <a:lstStyle/>
          <a:p>
            <a:pPr algn="ctr"/>
            <a:r>
              <a:rPr lang="ru-RU">
                <a:latin typeface="Tahoma" pitchFamily="34" charset="0"/>
              </a:rPr>
              <a:t>2</a:t>
            </a: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4932363" y="5013325"/>
            <a:ext cx="2555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>
                <a:latin typeface="Tahoma" pitchFamily="34" charset="0"/>
              </a:rPr>
              <a:t> </a:t>
            </a:r>
          </a:p>
        </p:txBody>
      </p:sp>
      <p:grpSp>
        <p:nvGrpSpPr>
          <p:cNvPr id="4105" name="Group 9"/>
          <p:cNvGrpSpPr>
            <a:grpSpLocks/>
          </p:cNvGrpSpPr>
          <p:nvPr/>
        </p:nvGrpSpPr>
        <p:grpSpPr bwMode="auto">
          <a:xfrm>
            <a:off x="0" y="836613"/>
            <a:ext cx="9144000" cy="647700"/>
            <a:chOff x="0" y="391"/>
            <a:chExt cx="4740" cy="408"/>
          </a:xfrm>
        </p:grpSpPr>
        <p:sp>
          <p:nvSpPr>
            <p:cNvPr id="4108" name="Rectangle 10"/>
            <p:cNvSpPr>
              <a:spLocks noChangeArrowheads="1"/>
            </p:cNvSpPr>
            <p:nvPr/>
          </p:nvSpPr>
          <p:spPr bwMode="auto">
            <a:xfrm>
              <a:off x="0" y="391"/>
              <a:ext cx="4740" cy="136"/>
            </a:xfrm>
            <a:prstGeom prst="rect">
              <a:avLst/>
            </a:prstGeom>
            <a:gradFill rotWithShape="1">
              <a:gsLst>
                <a:gs pos="0">
                  <a:srgbClr val="FF33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4109" name="Rectangle 11"/>
            <p:cNvSpPr>
              <a:spLocks noChangeArrowheads="1"/>
            </p:cNvSpPr>
            <p:nvPr/>
          </p:nvSpPr>
          <p:spPr bwMode="auto">
            <a:xfrm>
              <a:off x="0" y="527"/>
              <a:ext cx="4740" cy="136"/>
            </a:xfrm>
            <a:prstGeom prst="rect">
              <a:avLst/>
            </a:prstGeom>
            <a:gradFill rotWithShape="1">
              <a:gsLst>
                <a:gs pos="0">
                  <a:srgbClr val="33CC33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4110" name="Rectangle 12"/>
            <p:cNvSpPr>
              <a:spLocks noChangeArrowheads="1"/>
            </p:cNvSpPr>
            <p:nvPr/>
          </p:nvSpPr>
          <p:spPr bwMode="auto">
            <a:xfrm>
              <a:off x="0" y="663"/>
              <a:ext cx="4740" cy="136"/>
            </a:xfrm>
            <a:prstGeom prst="rect">
              <a:avLst/>
            </a:prstGeom>
            <a:gradFill rotWithShape="1">
              <a:gsLst>
                <a:gs pos="0">
                  <a:srgbClr val="3333CC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</p:grpSp>
      <p:pic>
        <p:nvPicPr>
          <p:cNvPr id="4106" name="Picture 13" descr="Untitled-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12088" y="260350"/>
            <a:ext cx="111442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7" name="Рисунок 12" descr="ksipt logo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86688" y="214313"/>
            <a:ext cx="1357312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56015073-schetchik-se-101-r5-145-1f-5-60a-1-klass-tochn-er-10100100300947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8992" y="4714884"/>
            <a:ext cx="2357454" cy="178595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Line 8"/>
          <p:cNvSpPr>
            <a:spLocks noChangeShapeType="1"/>
          </p:cNvSpPr>
          <p:nvPr/>
        </p:nvSpPr>
        <p:spPr bwMode="auto">
          <a:xfrm>
            <a:off x="0" y="5373688"/>
            <a:ext cx="9144000" cy="0"/>
          </a:xfrm>
          <a:prstGeom prst="line">
            <a:avLst/>
          </a:prstGeom>
          <a:noFill/>
          <a:ln w="9525">
            <a:solidFill>
              <a:srgbClr val="DDDDDD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07" name="Line 9"/>
          <p:cNvSpPr>
            <a:spLocks noChangeShapeType="1"/>
          </p:cNvSpPr>
          <p:nvPr/>
        </p:nvSpPr>
        <p:spPr bwMode="auto">
          <a:xfrm>
            <a:off x="0" y="6669088"/>
            <a:ext cx="8820150" cy="0"/>
          </a:xfrm>
          <a:prstGeom prst="line">
            <a:avLst/>
          </a:prstGeom>
          <a:noFill/>
          <a:ln w="9525">
            <a:solidFill>
              <a:srgbClr val="DDDDDD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08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55650" y="1844675"/>
            <a:ext cx="7772400" cy="1462088"/>
          </a:xfrm>
        </p:spPr>
        <p:txBody>
          <a:bodyPr/>
          <a:lstStyle/>
          <a:p>
            <a:pPr eaLnBrk="1" hangingPunct="1"/>
            <a:r>
              <a:rPr lang="ru-RU" sz="4500" b="1" smtClean="0">
                <a:latin typeface="Times New Roman" pitchFamily="18" charset="0"/>
              </a:rPr>
              <a:t>Благодарю за внимание!</a:t>
            </a:r>
          </a:p>
        </p:txBody>
      </p:sp>
      <p:sp>
        <p:nvSpPr>
          <p:cNvPr id="21509" name="Rectangle 12"/>
          <p:cNvSpPr>
            <a:spLocks noChangeArrowheads="1"/>
          </p:cNvSpPr>
          <p:nvPr/>
        </p:nvSpPr>
        <p:spPr bwMode="auto">
          <a:xfrm>
            <a:off x="611188" y="5273675"/>
            <a:ext cx="8713787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1500" b="1">
              <a:solidFill>
                <a:schemeClr val="tx2"/>
              </a:solidFill>
            </a:endParaRPr>
          </a:p>
        </p:txBody>
      </p:sp>
      <p:grpSp>
        <p:nvGrpSpPr>
          <p:cNvPr id="21510" name="Group 14"/>
          <p:cNvGrpSpPr>
            <a:grpSpLocks/>
          </p:cNvGrpSpPr>
          <p:nvPr/>
        </p:nvGrpSpPr>
        <p:grpSpPr bwMode="auto">
          <a:xfrm>
            <a:off x="0" y="765175"/>
            <a:ext cx="7524750" cy="647700"/>
            <a:chOff x="0" y="391"/>
            <a:chExt cx="4740" cy="408"/>
          </a:xfrm>
        </p:grpSpPr>
        <p:sp>
          <p:nvSpPr>
            <p:cNvPr id="21514" name="Rectangle 15"/>
            <p:cNvSpPr>
              <a:spLocks noChangeArrowheads="1"/>
            </p:cNvSpPr>
            <p:nvPr/>
          </p:nvSpPr>
          <p:spPr bwMode="auto">
            <a:xfrm>
              <a:off x="0" y="391"/>
              <a:ext cx="4740" cy="136"/>
            </a:xfrm>
            <a:prstGeom prst="rect">
              <a:avLst/>
            </a:prstGeom>
            <a:gradFill rotWithShape="1">
              <a:gsLst>
                <a:gs pos="0">
                  <a:srgbClr val="FF33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21515" name="Rectangle 16"/>
            <p:cNvSpPr>
              <a:spLocks noChangeArrowheads="1"/>
            </p:cNvSpPr>
            <p:nvPr/>
          </p:nvSpPr>
          <p:spPr bwMode="auto">
            <a:xfrm>
              <a:off x="0" y="527"/>
              <a:ext cx="4740" cy="136"/>
            </a:xfrm>
            <a:prstGeom prst="rect">
              <a:avLst/>
            </a:prstGeom>
            <a:gradFill rotWithShape="1">
              <a:gsLst>
                <a:gs pos="0">
                  <a:srgbClr val="33CC33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21516" name="Rectangle 17"/>
            <p:cNvSpPr>
              <a:spLocks noChangeArrowheads="1"/>
            </p:cNvSpPr>
            <p:nvPr/>
          </p:nvSpPr>
          <p:spPr bwMode="auto">
            <a:xfrm>
              <a:off x="0" y="663"/>
              <a:ext cx="4740" cy="136"/>
            </a:xfrm>
            <a:prstGeom prst="rect">
              <a:avLst/>
            </a:prstGeom>
            <a:gradFill rotWithShape="1">
              <a:gsLst>
                <a:gs pos="0">
                  <a:srgbClr val="3333CC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</p:grpSp>
      <p:sp>
        <p:nvSpPr>
          <p:cNvPr id="50194" name="Rectangle 18"/>
          <p:cNvSpPr>
            <a:spLocks noChangeArrowheads="1"/>
          </p:cNvSpPr>
          <p:nvPr/>
        </p:nvSpPr>
        <p:spPr bwMode="auto">
          <a:xfrm>
            <a:off x="2286000" y="5857875"/>
            <a:ext cx="7667625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1500" b="1" dirty="0">
                <a:solidFill>
                  <a:srgbClr val="5F5F5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Разработали: Гурушкин В.В., </a:t>
            </a:r>
            <a:r>
              <a:rPr lang="ru-RU" sz="1500" b="1" dirty="0" smtClean="0">
                <a:solidFill>
                  <a:srgbClr val="5F5F5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Васильев В.П.</a:t>
            </a:r>
            <a:endParaRPr lang="ru-RU" sz="1500" b="1" dirty="0">
              <a:solidFill>
                <a:srgbClr val="5F5F5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1512" name="Рисунок 12" descr="ksipt logo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15250" y="500063"/>
            <a:ext cx="12144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3" name="Рисунок 13" descr="Безымянный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643563"/>
            <a:ext cx="200025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60350"/>
            <a:ext cx="7596188" cy="188913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24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Основные части и их назначение</a:t>
            </a:r>
          </a:p>
        </p:txBody>
      </p:sp>
      <p:sp>
        <p:nvSpPr>
          <p:cNvPr id="4099" name="AutoShape 3"/>
          <p:cNvSpPr>
            <a:spLocks noGrp="1" noChangeAspect="1" noChangeArrowheads="1"/>
          </p:cNvSpPr>
          <p:nvPr>
            <p:ph type="body" idx="1"/>
          </p:nvPr>
        </p:nvSpPr>
        <p:spPr>
          <a:xfrm>
            <a:off x="0" y="1571612"/>
            <a:ext cx="8785225" cy="4133850"/>
          </a:xfrm>
        </p:spPr>
        <p:txBody>
          <a:bodyPr/>
          <a:lstStyle/>
          <a:p>
            <a:pPr algn="just"/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Электронный электросчётчик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это устройство измерения электрической мощности с преобразованием её в аналоговый сигнал, который далее преобразуется в импульсный сигнал, пропорциональный потребляемой мощности.</a:t>
            </a:r>
          </a:p>
          <a:p>
            <a:pPr algn="just"/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Преобразователь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преобразует аналоговый сигнал в цифровой импульсный, пропорциональный потребляемой мощности.</a:t>
            </a:r>
          </a:p>
          <a:p>
            <a:pPr algn="just"/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Микроконтроллер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главная часть электросчётчика, анализирует этот сигнал, рассчитывая количество потребляемой электроэнергии и осуществляет передачу информации на устройства вывода, на электромеханическое устройство или на дисплей – если используется жидкокристаллическая матрица, где и показывается количество потребляемой электроэнергии.</a:t>
            </a:r>
          </a:p>
          <a:p>
            <a:pPr algn="just">
              <a:buNone/>
            </a:pPr>
            <a:endParaRPr lang="ru-RU" sz="2000" u="sng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6524625"/>
            <a:ext cx="766762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100" dirty="0">
                <a:solidFill>
                  <a:srgbClr val="5F5F5F"/>
                </a:solidFill>
                <a:latin typeface="Times New Roman" pitchFamily="18" charset="0"/>
              </a:rPr>
              <a:t>© Гурушкин В.В., </a:t>
            </a:r>
            <a:r>
              <a:rPr lang="ru-RU" sz="1100" dirty="0" smtClean="0">
                <a:solidFill>
                  <a:srgbClr val="5F5F5F"/>
                </a:solidFill>
                <a:latin typeface="Times New Roman" pitchFamily="18" charset="0"/>
              </a:rPr>
              <a:t>Васильев В.П.</a:t>
            </a:r>
            <a:r>
              <a:rPr lang="ru-RU" sz="1100" dirty="0">
                <a:solidFill>
                  <a:srgbClr val="5F5F5F"/>
                </a:solidFill>
                <a:latin typeface="Times New Roman" pitchFamily="18" charset="0"/>
              </a:rPr>
              <a:t>	</a:t>
            </a:r>
            <a:r>
              <a:rPr lang="en-US" sz="1100" dirty="0">
                <a:solidFill>
                  <a:srgbClr val="5F5F5F"/>
                </a:solidFill>
                <a:latin typeface="Times New Roman" pitchFamily="18" charset="0"/>
              </a:rPr>
              <a:t>	</a:t>
            </a:r>
            <a:r>
              <a:rPr lang="ru-RU" sz="1100" dirty="0">
                <a:solidFill>
                  <a:srgbClr val="5F5F5F"/>
                </a:solidFill>
                <a:latin typeface="Times New Roman" pitchFamily="18" charset="0"/>
              </a:rPr>
              <a:t>СПб ГБПОУ КС и ПТ		 </a:t>
            </a:r>
            <a:r>
              <a:rPr lang="ru-RU" sz="1100" dirty="0" smtClean="0">
                <a:solidFill>
                  <a:srgbClr val="5F5F5F"/>
                </a:solidFill>
                <a:latin typeface="Times New Roman" pitchFamily="18" charset="0"/>
              </a:rPr>
              <a:t>апрель 2021</a:t>
            </a:r>
            <a:endParaRPr lang="ru-RU" sz="1100" dirty="0">
              <a:solidFill>
                <a:srgbClr val="5F5F5F"/>
              </a:solidFill>
              <a:latin typeface="Times New Roman" pitchFamily="18" charset="0"/>
            </a:endParaRPr>
          </a:p>
        </p:txBody>
      </p:sp>
      <p:sp>
        <p:nvSpPr>
          <p:cNvPr id="4101" name="Line 5"/>
          <p:cNvSpPr>
            <a:spLocks noChangeShapeType="1"/>
          </p:cNvSpPr>
          <p:nvPr/>
        </p:nvSpPr>
        <p:spPr bwMode="auto">
          <a:xfrm>
            <a:off x="0" y="6764338"/>
            <a:ext cx="91440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2" name="Line 6"/>
          <p:cNvSpPr>
            <a:spLocks noChangeShapeType="1"/>
          </p:cNvSpPr>
          <p:nvPr/>
        </p:nvSpPr>
        <p:spPr bwMode="auto">
          <a:xfrm>
            <a:off x="0" y="6548438"/>
            <a:ext cx="882015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8604250" y="6237288"/>
            <a:ext cx="360363" cy="4318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anchor="ctr" anchorCtr="1"/>
          <a:lstStyle/>
          <a:p>
            <a:pPr algn="ctr"/>
            <a:r>
              <a:rPr lang="ru-RU" dirty="0">
                <a:latin typeface="Tahoma" pitchFamily="34" charset="0"/>
              </a:rPr>
              <a:t>3</a:t>
            </a: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4932363" y="5013325"/>
            <a:ext cx="2555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>
                <a:latin typeface="Tahoma" pitchFamily="34" charset="0"/>
              </a:rPr>
              <a:t> </a:t>
            </a: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0" y="836613"/>
            <a:ext cx="9144000" cy="647700"/>
            <a:chOff x="0" y="391"/>
            <a:chExt cx="4740" cy="408"/>
          </a:xfrm>
        </p:grpSpPr>
        <p:sp>
          <p:nvSpPr>
            <p:cNvPr id="4108" name="Rectangle 10"/>
            <p:cNvSpPr>
              <a:spLocks noChangeArrowheads="1"/>
            </p:cNvSpPr>
            <p:nvPr/>
          </p:nvSpPr>
          <p:spPr bwMode="auto">
            <a:xfrm>
              <a:off x="0" y="391"/>
              <a:ext cx="4740" cy="136"/>
            </a:xfrm>
            <a:prstGeom prst="rect">
              <a:avLst/>
            </a:prstGeom>
            <a:gradFill rotWithShape="1">
              <a:gsLst>
                <a:gs pos="0">
                  <a:srgbClr val="FF33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4109" name="Rectangle 11"/>
            <p:cNvSpPr>
              <a:spLocks noChangeArrowheads="1"/>
            </p:cNvSpPr>
            <p:nvPr/>
          </p:nvSpPr>
          <p:spPr bwMode="auto">
            <a:xfrm>
              <a:off x="0" y="527"/>
              <a:ext cx="4740" cy="136"/>
            </a:xfrm>
            <a:prstGeom prst="rect">
              <a:avLst/>
            </a:prstGeom>
            <a:gradFill rotWithShape="1">
              <a:gsLst>
                <a:gs pos="0">
                  <a:srgbClr val="33CC33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4110" name="Rectangle 12"/>
            <p:cNvSpPr>
              <a:spLocks noChangeArrowheads="1"/>
            </p:cNvSpPr>
            <p:nvPr/>
          </p:nvSpPr>
          <p:spPr bwMode="auto">
            <a:xfrm>
              <a:off x="0" y="663"/>
              <a:ext cx="4740" cy="136"/>
            </a:xfrm>
            <a:prstGeom prst="rect">
              <a:avLst/>
            </a:prstGeom>
            <a:gradFill rotWithShape="1">
              <a:gsLst>
                <a:gs pos="0">
                  <a:srgbClr val="3333CC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</p:grpSp>
      <p:pic>
        <p:nvPicPr>
          <p:cNvPr id="4106" name="Picture 13" descr="Untitled-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12088" y="260350"/>
            <a:ext cx="111442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7" name="Рисунок 12" descr="ksipt logo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86688" y="214313"/>
            <a:ext cx="1357312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ypktoj2hjwhfdklmrjs6lcacqec-1024x768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00496" y="5143512"/>
            <a:ext cx="2214578" cy="135732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60350"/>
            <a:ext cx="7596188" cy="188913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24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Основные части и их назначение</a:t>
            </a: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6524625"/>
            <a:ext cx="766762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100" dirty="0">
                <a:solidFill>
                  <a:srgbClr val="5F5F5F"/>
                </a:solidFill>
                <a:latin typeface="Times New Roman" pitchFamily="18" charset="0"/>
              </a:rPr>
              <a:t>© Гурушкин В.В., </a:t>
            </a:r>
            <a:r>
              <a:rPr lang="ru-RU" sz="1100" dirty="0" smtClean="0">
                <a:solidFill>
                  <a:srgbClr val="5F5F5F"/>
                </a:solidFill>
                <a:latin typeface="Times New Roman" pitchFamily="18" charset="0"/>
              </a:rPr>
              <a:t>Смирнова Е.В.</a:t>
            </a:r>
            <a:r>
              <a:rPr lang="ru-RU" sz="1100" dirty="0">
                <a:solidFill>
                  <a:srgbClr val="5F5F5F"/>
                </a:solidFill>
                <a:latin typeface="Times New Roman" pitchFamily="18" charset="0"/>
              </a:rPr>
              <a:t>	</a:t>
            </a:r>
            <a:r>
              <a:rPr lang="en-US" sz="1100" dirty="0">
                <a:solidFill>
                  <a:srgbClr val="5F5F5F"/>
                </a:solidFill>
                <a:latin typeface="Times New Roman" pitchFamily="18" charset="0"/>
              </a:rPr>
              <a:t>	</a:t>
            </a:r>
            <a:r>
              <a:rPr lang="ru-RU" sz="1100" dirty="0">
                <a:solidFill>
                  <a:srgbClr val="5F5F5F"/>
                </a:solidFill>
                <a:latin typeface="Times New Roman" pitchFamily="18" charset="0"/>
              </a:rPr>
              <a:t>СПб ГБПОУ КС и ПТ		 </a:t>
            </a:r>
            <a:r>
              <a:rPr lang="ru-RU" sz="1100" dirty="0" smtClean="0">
                <a:solidFill>
                  <a:srgbClr val="5F5F5F"/>
                </a:solidFill>
                <a:latin typeface="Times New Roman" pitchFamily="18" charset="0"/>
              </a:rPr>
              <a:t>апрель 2021</a:t>
            </a:r>
            <a:endParaRPr lang="ru-RU" sz="1100" dirty="0">
              <a:solidFill>
                <a:srgbClr val="5F5F5F"/>
              </a:solidFill>
              <a:latin typeface="Times New Roman" pitchFamily="18" charset="0"/>
            </a:endParaRPr>
          </a:p>
        </p:txBody>
      </p:sp>
      <p:sp>
        <p:nvSpPr>
          <p:cNvPr id="4101" name="Line 5"/>
          <p:cNvSpPr>
            <a:spLocks noChangeShapeType="1"/>
          </p:cNvSpPr>
          <p:nvPr/>
        </p:nvSpPr>
        <p:spPr bwMode="auto">
          <a:xfrm>
            <a:off x="0" y="6764338"/>
            <a:ext cx="91440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2" name="Line 6"/>
          <p:cNvSpPr>
            <a:spLocks noChangeShapeType="1"/>
          </p:cNvSpPr>
          <p:nvPr/>
        </p:nvSpPr>
        <p:spPr bwMode="auto">
          <a:xfrm>
            <a:off x="0" y="6548438"/>
            <a:ext cx="882015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8604250" y="6237288"/>
            <a:ext cx="360363" cy="4318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anchor="ctr" anchorCtr="1"/>
          <a:lstStyle/>
          <a:p>
            <a:pPr algn="ctr"/>
            <a:r>
              <a:rPr lang="ru-RU" dirty="0">
                <a:latin typeface="Tahoma" pitchFamily="34" charset="0"/>
              </a:rPr>
              <a:t>4</a:t>
            </a: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4932363" y="5013325"/>
            <a:ext cx="2555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>
                <a:latin typeface="Tahoma" pitchFamily="34" charset="0"/>
              </a:rPr>
              <a:t> </a:t>
            </a: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0" y="836613"/>
            <a:ext cx="9144000" cy="647700"/>
            <a:chOff x="0" y="391"/>
            <a:chExt cx="4740" cy="408"/>
          </a:xfrm>
        </p:grpSpPr>
        <p:sp>
          <p:nvSpPr>
            <p:cNvPr id="4108" name="Rectangle 10"/>
            <p:cNvSpPr>
              <a:spLocks noChangeArrowheads="1"/>
            </p:cNvSpPr>
            <p:nvPr/>
          </p:nvSpPr>
          <p:spPr bwMode="auto">
            <a:xfrm>
              <a:off x="0" y="391"/>
              <a:ext cx="4740" cy="136"/>
            </a:xfrm>
            <a:prstGeom prst="rect">
              <a:avLst/>
            </a:prstGeom>
            <a:gradFill rotWithShape="1">
              <a:gsLst>
                <a:gs pos="0">
                  <a:srgbClr val="FF33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4109" name="Rectangle 11"/>
            <p:cNvSpPr>
              <a:spLocks noChangeArrowheads="1"/>
            </p:cNvSpPr>
            <p:nvPr/>
          </p:nvSpPr>
          <p:spPr bwMode="auto">
            <a:xfrm>
              <a:off x="0" y="527"/>
              <a:ext cx="4740" cy="136"/>
            </a:xfrm>
            <a:prstGeom prst="rect">
              <a:avLst/>
            </a:prstGeom>
            <a:gradFill rotWithShape="1">
              <a:gsLst>
                <a:gs pos="0">
                  <a:srgbClr val="33CC33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4110" name="Rectangle 12"/>
            <p:cNvSpPr>
              <a:spLocks noChangeArrowheads="1"/>
            </p:cNvSpPr>
            <p:nvPr/>
          </p:nvSpPr>
          <p:spPr bwMode="auto">
            <a:xfrm>
              <a:off x="0" y="663"/>
              <a:ext cx="4740" cy="136"/>
            </a:xfrm>
            <a:prstGeom prst="rect">
              <a:avLst/>
            </a:prstGeom>
            <a:gradFill rotWithShape="1">
              <a:gsLst>
                <a:gs pos="0">
                  <a:srgbClr val="3333CC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</p:grpSp>
      <p:pic>
        <p:nvPicPr>
          <p:cNvPr id="4106" name="Picture 13" descr="Untitled-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12088" y="260350"/>
            <a:ext cx="111442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7" name="Рисунок 12" descr="ksipt logo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86688" y="214313"/>
            <a:ext cx="1357312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>
            <a:extLst>
              <a:ext uri="{FF2B5EF4-FFF2-40B4-BE49-F238E27FC236}">
                <a16:creationId xmlns="" xmlns:a16="http://schemas.microsoft.com/office/drawing/2014/main" id="{0D8F1FC3-8ACB-1C4B-A9E6-346A45A038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596" y="1500174"/>
            <a:ext cx="7572429" cy="500066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60350"/>
            <a:ext cx="7596188" cy="188913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24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Устройство индукционного счётчика</a:t>
            </a: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6524625"/>
            <a:ext cx="766762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100" dirty="0">
                <a:solidFill>
                  <a:srgbClr val="5F5F5F"/>
                </a:solidFill>
                <a:latin typeface="Times New Roman" pitchFamily="18" charset="0"/>
              </a:rPr>
              <a:t>© Гурушкин В.В., </a:t>
            </a:r>
            <a:r>
              <a:rPr lang="ru-RU" sz="1100" dirty="0" smtClean="0">
                <a:solidFill>
                  <a:srgbClr val="5F5F5F"/>
                </a:solidFill>
                <a:latin typeface="Times New Roman" pitchFamily="18" charset="0"/>
              </a:rPr>
              <a:t>Смирнова Е.В.</a:t>
            </a:r>
            <a:r>
              <a:rPr lang="ru-RU" sz="1100" dirty="0">
                <a:solidFill>
                  <a:srgbClr val="5F5F5F"/>
                </a:solidFill>
                <a:latin typeface="Times New Roman" pitchFamily="18" charset="0"/>
              </a:rPr>
              <a:t>	</a:t>
            </a:r>
            <a:r>
              <a:rPr lang="en-US" sz="1100" dirty="0">
                <a:solidFill>
                  <a:srgbClr val="5F5F5F"/>
                </a:solidFill>
                <a:latin typeface="Times New Roman" pitchFamily="18" charset="0"/>
              </a:rPr>
              <a:t>	</a:t>
            </a:r>
            <a:r>
              <a:rPr lang="ru-RU" sz="1100" dirty="0">
                <a:solidFill>
                  <a:srgbClr val="5F5F5F"/>
                </a:solidFill>
                <a:latin typeface="Times New Roman" pitchFamily="18" charset="0"/>
              </a:rPr>
              <a:t>СПб ГБПОУ КС и ПТ		 </a:t>
            </a:r>
            <a:r>
              <a:rPr lang="ru-RU" sz="1100" dirty="0" smtClean="0">
                <a:solidFill>
                  <a:srgbClr val="5F5F5F"/>
                </a:solidFill>
                <a:latin typeface="Times New Roman" pitchFamily="18" charset="0"/>
              </a:rPr>
              <a:t>апрель 2021</a:t>
            </a:r>
            <a:endParaRPr lang="ru-RU" sz="1100" dirty="0">
              <a:solidFill>
                <a:srgbClr val="5F5F5F"/>
              </a:solidFill>
              <a:latin typeface="Times New Roman" pitchFamily="18" charset="0"/>
            </a:endParaRPr>
          </a:p>
        </p:txBody>
      </p:sp>
      <p:sp>
        <p:nvSpPr>
          <p:cNvPr id="4101" name="Line 5"/>
          <p:cNvSpPr>
            <a:spLocks noChangeShapeType="1"/>
          </p:cNvSpPr>
          <p:nvPr/>
        </p:nvSpPr>
        <p:spPr bwMode="auto">
          <a:xfrm>
            <a:off x="0" y="6764338"/>
            <a:ext cx="91440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2" name="Line 6"/>
          <p:cNvSpPr>
            <a:spLocks noChangeShapeType="1"/>
          </p:cNvSpPr>
          <p:nvPr/>
        </p:nvSpPr>
        <p:spPr bwMode="auto">
          <a:xfrm>
            <a:off x="0" y="6548438"/>
            <a:ext cx="882015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8604250" y="6237288"/>
            <a:ext cx="360363" cy="4318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anchor="ctr" anchorCtr="1"/>
          <a:lstStyle/>
          <a:p>
            <a:pPr algn="ctr"/>
            <a:r>
              <a:rPr lang="ru-RU" dirty="0">
                <a:latin typeface="Tahoma" pitchFamily="34" charset="0"/>
              </a:rPr>
              <a:t>5</a:t>
            </a: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4932363" y="5013325"/>
            <a:ext cx="2555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>
                <a:latin typeface="Tahoma" pitchFamily="34" charset="0"/>
              </a:rPr>
              <a:t> </a:t>
            </a: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0" y="836613"/>
            <a:ext cx="9144000" cy="647700"/>
            <a:chOff x="0" y="391"/>
            <a:chExt cx="4740" cy="408"/>
          </a:xfrm>
        </p:grpSpPr>
        <p:sp>
          <p:nvSpPr>
            <p:cNvPr id="4108" name="Rectangle 10"/>
            <p:cNvSpPr>
              <a:spLocks noChangeArrowheads="1"/>
            </p:cNvSpPr>
            <p:nvPr/>
          </p:nvSpPr>
          <p:spPr bwMode="auto">
            <a:xfrm>
              <a:off x="0" y="391"/>
              <a:ext cx="4740" cy="136"/>
            </a:xfrm>
            <a:prstGeom prst="rect">
              <a:avLst/>
            </a:prstGeom>
            <a:gradFill rotWithShape="1">
              <a:gsLst>
                <a:gs pos="0">
                  <a:srgbClr val="FF33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4109" name="Rectangle 11"/>
            <p:cNvSpPr>
              <a:spLocks noChangeArrowheads="1"/>
            </p:cNvSpPr>
            <p:nvPr/>
          </p:nvSpPr>
          <p:spPr bwMode="auto">
            <a:xfrm>
              <a:off x="0" y="527"/>
              <a:ext cx="4740" cy="136"/>
            </a:xfrm>
            <a:prstGeom prst="rect">
              <a:avLst/>
            </a:prstGeom>
            <a:gradFill rotWithShape="1">
              <a:gsLst>
                <a:gs pos="0">
                  <a:srgbClr val="33CC33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4110" name="Rectangle 12"/>
            <p:cNvSpPr>
              <a:spLocks noChangeArrowheads="1"/>
            </p:cNvSpPr>
            <p:nvPr/>
          </p:nvSpPr>
          <p:spPr bwMode="auto">
            <a:xfrm>
              <a:off x="0" y="663"/>
              <a:ext cx="4740" cy="136"/>
            </a:xfrm>
            <a:prstGeom prst="rect">
              <a:avLst/>
            </a:prstGeom>
            <a:gradFill rotWithShape="1">
              <a:gsLst>
                <a:gs pos="0">
                  <a:srgbClr val="3333CC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</p:grpSp>
      <p:pic>
        <p:nvPicPr>
          <p:cNvPr id="4106" name="Picture 13" descr="Untitled-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12088" y="260350"/>
            <a:ext cx="111442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7" name="Рисунок 12" descr="ksipt logo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86688" y="214313"/>
            <a:ext cx="1357312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500174"/>
            <a:ext cx="2445910" cy="5000660"/>
          </a:xfrm>
          <a:prstGeom prst="rect">
            <a:avLst/>
          </a:prstGeom>
        </p:spPr>
      </p:pic>
      <p:sp>
        <p:nvSpPr>
          <p:cNvPr id="16" name="Объект 2"/>
          <p:cNvSpPr>
            <a:spLocks noGrp="1"/>
          </p:cNvSpPr>
          <p:nvPr>
            <p:ph idx="1"/>
          </p:nvPr>
        </p:nvSpPr>
        <p:spPr>
          <a:xfrm>
            <a:off x="2571736" y="1643050"/>
            <a:ext cx="6215106" cy="4429156"/>
          </a:xfrm>
        </p:spPr>
        <p:txBody>
          <a:bodyPr>
            <a:noAutofit/>
          </a:bodyPr>
          <a:lstStyle/>
          <a:p>
            <a:pPr algn="just"/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Основные части индукционного электросчётчика это: токовая катушка 1, катушка напряжения 2, алюминиевый диск 3, счётный механизм с червячной и зубчатой передачей 4 и постоянный магнит 5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Токовая 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катушка включена в сеть последовательно и создаёт переменный магнитный поток, пропорциональный току, а катушка напряжения – параллельно, создавая переменный магнитный поток, пропорциональный напряжению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Эти магнитные потоки пронизывают алюминиевый диск, причём, переменные магнитные потоки токовой обмотки – дважды, в связи с U-образной формой её </a:t>
            </a:r>
            <a:r>
              <a:rPr lang="ru-RU" sz="1700" dirty="0" err="1" smtClean="0">
                <a:latin typeface="Times New Roman" pitchFamily="18" charset="0"/>
                <a:cs typeface="Times New Roman" pitchFamily="18" charset="0"/>
              </a:rPr>
              <a:t>магнитопровода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, наводя в нём ЭДС.</a:t>
            </a:r>
          </a:p>
          <a:p>
            <a:pPr algn="just"/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Таким образом, возникают электромеханические силы, создающие крутящий момент – вращение диска, ось которого связана со счётным механизмом червячной и зубчатой передачей, производя передачу движения оси диска на цифровые барабаны.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60350"/>
            <a:ext cx="7596188" cy="188913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24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Устройство индукционного счётчика</a:t>
            </a: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6524625"/>
            <a:ext cx="766762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100" dirty="0">
                <a:solidFill>
                  <a:srgbClr val="5F5F5F"/>
                </a:solidFill>
                <a:latin typeface="Times New Roman" pitchFamily="18" charset="0"/>
              </a:rPr>
              <a:t>© Гурушкин В.В., </a:t>
            </a:r>
            <a:r>
              <a:rPr lang="ru-RU" sz="1100" dirty="0" smtClean="0">
                <a:solidFill>
                  <a:srgbClr val="5F5F5F"/>
                </a:solidFill>
                <a:latin typeface="Times New Roman" pitchFamily="18" charset="0"/>
              </a:rPr>
              <a:t>Смирнова Е.В.</a:t>
            </a:r>
            <a:r>
              <a:rPr lang="ru-RU" sz="1100" dirty="0">
                <a:solidFill>
                  <a:srgbClr val="5F5F5F"/>
                </a:solidFill>
                <a:latin typeface="Times New Roman" pitchFamily="18" charset="0"/>
              </a:rPr>
              <a:t>	</a:t>
            </a:r>
            <a:r>
              <a:rPr lang="en-US" sz="1100" dirty="0">
                <a:solidFill>
                  <a:srgbClr val="5F5F5F"/>
                </a:solidFill>
                <a:latin typeface="Times New Roman" pitchFamily="18" charset="0"/>
              </a:rPr>
              <a:t>	</a:t>
            </a:r>
            <a:r>
              <a:rPr lang="ru-RU" sz="1100" dirty="0">
                <a:solidFill>
                  <a:srgbClr val="5F5F5F"/>
                </a:solidFill>
                <a:latin typeface="Times New Roman" pitchFamily="18" charset="0"/>
              </a:rPr>
              <a:t>СПб ГБПОУ КС и ПТ		 </a:t>
            </a:r>
            <a:r>
              <a:rPr lang="ru-RU" sz="1100" dirty="0" smtClean="0">
                <a:solidFill>
                  <a:srgbClr val="5F5F5F"/>
                </a:solidFill>
                <a:latin typeface="Times New Roman" pitchFamily="18" charset="0"/>
              </a:rPr>
              <a:t>апрель 2021</a:t>
            </a:r>
            <a:endParaRPr lang="ru-RU" sz="1100" dirty="0">
              <a:solidFill>
                <a:srgbClr val="5F5F5F"/>
              </a:solidFill>
              <a:latin typeface="Times New Roman" pitchFamily="18" charset="0"/>
            </a:endParaRPr>
          </a:p>
        </p:txBody>
      </p:sp>
      <p:sp>
        <p:nvSpPr>
          <p:cNvPr id="4101" name="Line 5"/>
          <p:cNvSpPr>
            <a:spLocks noChangeShapeType="1"/>
          </p:cNvSpPr>
          <p:nvPr/>
        </p:nvSpPr>
        <p:spPr bwMode="auto">
          <a:xfrm>
            <a:off x="0" y="6764338"/>
            <a:ext cx="91440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2" name="Line 6"/>
          <p:cNvSpPr>
            <a:spLocks noChangeShapeType="1"/>
          </p:cNvSpPr>
          <p:nvPr/>
        </p:nvSpPr>
        <p:spPr bwMode="auto">
          <a:xfrm>
            <a:off x="0" y="6548438"/>
            <a:ext cx="882015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8604250" y="6237288"/>
            <a:ext cx="360363" cy="4318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anchor="ctr" anchorCtr="1"/>
          <a:lstStyle/>
          <a:p>
            <a:pPr algn="ctr"/>
            <a:r>
              <a:rPr lang="ru-RU" dirty="0">
                <a:latin typeface="Tahoma" pitchFamily="34" charset="0"/>
              </a:rPr>
              <a:t>6</a:t>
            </a: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4932363" y="5013325"/>
            <a:ext cx="2555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>
                <a:latin typeface="Tahoma" pitchFamily="34" charset="0"/>
              </a:rPr>
              <a:t> </a:t>
            </a: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0" y="836613"/>
            <a:ext cx="9144000" cy="647700"/>
            <a:chOff x="0" y="391"/>
            <a:chExt cx="4740" cy="408"/>
          </a:xfrm>
        </p:grpSpPr>
        <p:sp>
          <p:nvSpPr>
            <p:cNvPr id="4108" name="Rectangle 10"/>
            <p:cNvSpPr>
              <a:spLocks noChangeArrowheads="1"/>
            </p:cNvSpPr>
            <p:nvPr/>
          </p:nvSpPr>
          <p:spPr bwMode="auto">
            <a:xfrm>
              <a:off x="0" y="391"/>
              <a:ext cx="4740" cy="136"/>
            </a:xfrm>
            <a:prstGeom prst="rect">
              <a:avLst/>
            </a:prstGeom>
            <a:gradFill rotWithShape="1">
              <a:gsLst>
                <a:gs pos="0">
                  <a:srgbClr val="FF33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4109" name="Rectangle 11"/>
            <p:cNvSpPr>
              <a:spLocks noChangeArrowheads="1"/>
            </p:cNvSpPr>
            <p:nvPr/>
          </p:nvSpPr>
          <p:spPr bwMode="auto">
            <a:xfrm>
              <a:off x="0" y="527"/>
              <a:ext cx="4740" cy="136"/>
            </a:xfrm>
            <a:prstGeom prst="rect">
              <a:avLst/>
            </a:prstGeom>
            <a:gradFill rotWithShape="1">
              <a:gsLst>
                <a:gs pos="0">
                  <a:srgbClr val="33CC33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4110" name="Rectangle 12"/>
            <p:cNvSpPr>
              <a:spLocks noChangeArrowheads="1"/>
            </p:cNvSpPr>
            <p:nvPr/>
          </p:nvSpPr>
          <p:spPr bwMode="auto">
            <a:xfrm>
              <a:off x="0" y="663"/>
              <a:ext cx="4740" cy="136"/>
            </a:xfrm>
            <a:prstGeom prst="rect">
              <a:avLst/>
            </a:prstGeom>
            <a:gradFill rotWithShape="1">
              <a:gsLst>
                <a:gs pos="0">
                  <a:srgbClr val="3333CC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</p:grpSp>
      <p:pic>
        <p:nvPicPr>
          <p:cNvPr id="4106" name="Picture 13" descr="Untitled-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12088" y="260350"/>
            <a:ext cx="111442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7" name="Рисунок 12" descr="ksipt logo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86688" y="214313"/>
            <a:ext cx="1357312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500174"/>
            <a:ext cx="2445910" cy="5000660"/>
          </a:xfrm>
          <a:prstGeom prst="rect">
            <a:avLst/>
          </a:prstGeom>
        </p:spPr>
      </p:pic>
      <p:sp>
        <p:nvSpPr>
          <p:cNvPr id="16" name="Объект 2"/>
          <p:cNvSpPr>
            <a:spLocks noGrp="1"/>
          </p:cNvSpPr>
          <p:nvPr>
            <p:ph idx="1"/>
          </p:nvPr>
        </p:nvSpPr>
        <p:spPr>
          <a:xfrm>
            <a:off x="2571736" y="1643050"/>
            <a:ext cx="6357982" cy="3929090"/>
          </a:xfrm>
        </p:spPr>
        <p:txBody>
          <a:bodyPr>
            <a:no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Крутящий момент, создающий вращение диска пропорционален мощности сети; выше мощность – сильнее крутящий момент, диск крутится по оси быстрее.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Для выравнивания и успокоения колебаний частоты вращения в устройство электросчётчика входит постоянный магнит, поток которого, взаимодействуя с вихревыми токами диска, создаёт электромеханическую силу с направлением, обратным движению диска.</a:t>
            </a: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60350"/>
            <a:ext cx="7596188" cy="188913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24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Принцип действия электросчётчика</a:t>
            </a: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6524625"/>
            <a:ext cx="766762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100" dirty="0">
                <a:solidFill>
                  <a:srgbClr val="5F5F5F"/>
                </a:solidFill>
                <a:latin typeface="Times New Roman" pitchFamily="18" charset="0"/>
              </a:rPr>
              <a:t>© Гурушкин В.В., </a:t>
            </a:r>
            <a:r>
              <a:rPr lang="ru-RU" sz="1100" dirty="0" smtClean="0">
                <a:solidFill>
                  <a:srgbClr val="5F5F5F"/>
                </a:solidFill>
                <a:latin typeface="Times New Roman" pitchFamily="18" charset="0"/>
              </a:rPr>
              <a:t>Смирнова Е.В.</a:t>
            </a:r>
            <a:r>
              <a:rPr lang="ru-RU" sz="1100" dirty="0">
                <a:solidFill>
                  <a:srgbClr val="5F5F5F"/>
                </a:solidFill>
                <a:latin typeface="Times New Roman" pitchFamily="18" charset="0"/>
              </a:rPr>
              <a:t>	</a:t>
            </a:r>
            <a:r>
              <a:rPr lang="en-US" sz="1100" dirty="0">
                <a:solidFill>
                  <a:srgbClr val="5F5F5F"/>
                </a:solidFill>
                <a:latin typeface="Times New Roman" pitchFamily="18" charset="0"/>
              </a:rPr>
              <a:t>	</a:t>
            </a:r>
            <a:r>
              <a:rPr lang="ru-RU" sz="1100" dirty="0">
                <a:solidFill>
                  <a:srgbClr val="5F5F5F"/>
                </a:solidFill>
                <a:latin typeface="Times New Roman" pitchFamily="18" charset="0"/>
              </a:rPr>
              <a:t>СПб ГБПОУ КС и ПТ		 </a:t>
            </a:r>
            <a:r>
              <a:rPr lang="ru-RU" sz="1100" dirty="0" smtClean="0">
                <a:solidFill>
                  <a:srgbClr val="5F5F5F"/>
                </a:solidFill>
                <a:latin typeface="Times New Roman" pitchFamily="18" charset="0"/>
              </a:rPr>
              <a:t>апрель 2021</a:t>
            </a:r>
            <a:endParaRPr lang="ru-RU" sz="1100" dirty="0">
              <a:solidFill>
                <a:srgbClr val="5F5F5F"/>
              </a:solidFill>
              <a:latin typeface="Times New Roman" pitchFamily="18" charset="0"/>
            </a:endParaRPr>
          </a:p>
        </p:txBody>
      </p:sp>
      <p:sp>
        <p:nvSpPr>
          <p:cNvPr id="4101" name="Line 5"/>
          <p:cNvSpPr>
            <a:spLocks noChangeShapeType="1"/>
          </p:cNvSpPr>
          <p:nvPr/>
        </p:nvSpPr>
        <p:spPr bwMode="auto">
          <a:xfrm>
            <a:off x="0" y="6764338"/>
            <a:ext cx="91440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2" name="Line 6"/>
          <p:cNvSpPr>
            <a:spLocks noChangeShapeType="1"/>
          </p:cNvSpPr>
          <p:nvPr/>
        </p:nvSpPr>
        <p:spPr bwMode="auto">
          <a:xfrm>
            <a:off x="0" y="6548438"/>
            <a:ext cx="882015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8604250" y="6237288"/>
            <a:ext cx="360363" cy="4318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anchor="ctr" anchorCtr="1"/>
          <a:lstStyle/>
          <a:p>
            <a:pPr algn="ctr"/>
            <a:r>
              <a:rPr lang="ru-RU" dirty="0">
                <a:latin typeface="Tahoma" pitchFamily="34" charset="0"/>
              </a:rPr>
              <a:t>7</a:t>
            </a: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4932363" y="5013325"/>
            <a:ext cx="2555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>
                <a:latin typeface="Tahoma" pitchFamily="34" charset="0"/>
              </a:rPr>
              <a:t> </a:t>
            </a: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0" y="836613"/>
            <a:ext cx="9144000" cy="647700"/>
            <a:chOff x="0" y="391"/>
            <a:chExt cx="4740" cy="408"/>
          </a:xfrm>
        </p:grpSpPr>
        <p:sp>
          <p:nvSpPr>
            <p:cNvPr id="4108" name="Rectangle 10"/>
            <p:cNvSpPr>
              <a:spLocks noChangeArrowheads="1"/>
            </p:cNvSpPr>
            <p:nvPr/>
          </p:nvSpPr>
          <p:spPr bwMode="auto">
            <a:xfrm>
              <a:off x="0" y="391"/>
              <a:ext cx="4740" cy="136"/>
            </a:xfrm>
            <a:prstGeom prst="rect">
              <a:avLst/>
            </a:prstGeom>
            <a:gradFill rotWithShape="1">
              <a:gsLst>
                <a:gs pos="0">
                  <a:srgbClr val="FF33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4109" name="Rectangle 11"/>
            <p:cNvSpPr>
              <a:spLocks noChangeArrowheads="1"/>
            </p:cNvSpPr>
            <p:nvPr/>
          </p:nvSpPr>
          <p:spPr bwMode="auto">
            <a:xfrm>
              <a:off x="0" y="527"/>
              <a:ext cx="4740" cy="136"/>
            </a:xfrm>
            <a:prstGeom prst="rect">
              <a:avLst/>
            </a:prstGeom>
            <a:gradFill rotWithShape="1">
              <a:gsLst>
                <a:gs pos="0">
                  <a:srgbClr val="33CC33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4110" name="Rectangle 12"/>
            <p:cNvSpPr>
              <a:spLocks noChangeArrowheads="1"/>
            </p:cNvSpPr>
            <p:nvPr/>
          </p:nvSpPr>
          <p:spPr bwMode="auto">
            <a:xfrm>
              <a:off x="0" y="663"/>
              <a:ext cx="4740" cy="136"/>
            </a:xfrm>
            <a:prstGeom prst="rect">
              <a:avLst/>
            </a:prstGeom>
            <a:gradFill rotWithShape="1">
              <a:gsLst>
                <a:gs pos="0">
                  <a:srgbClr val="3333CC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</p:grpSp>
      <p:pic>
        <p:nvPicPr>
          <p:cNvPr id="4106" name="Picture 13" descr="Untitled-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12088" y="260350"/>
            <a:ext cx="111442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7" name="Рисунок 12" descr="ksipt logo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86688" y="214313"/>
            <a:ext cx="1357312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Объект 2"/>
          <p:cNvSpPr>
            <a:spLocks noGrp="1"/>
          </p:cNvSpPr>
          <p:nvPr>
            <p:ph idx="1"/>
          </p:nvPr>
        </p:nvSpPr>
        <p:spPr>
          <a:xfrm>
            <a:off x="4357686" y="1571612"/>
            <a:ext cx="4786314" cy="4500594"/>
          </a:xfrm>
        </p:spPr>
        <p:txBody>
          <a:bodyPr>
            <a:no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Индукционные электрические счетчики оснащены диском, изготовленным из алюминия, при потреблении ресурса этот подвижный элемент вращается из-за вихревых потоков, созданных индукционными катушками. В данном случае встречаются две разные силы – магнитное поле индукционных катушек и магнитное поле вихревых токов. Образованные в результате токи протекают в цепи параллельной нагрузки. </a:t>
            </a: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571612"/>
            <a:ext cx="4349930" cy="492922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60350"/>
            <a:ext cx="7596188" cy="188913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2400" b="1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Принцип действия электросчётчика</a:t>
            </a: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6524625"/>
            <a:ext cx="766762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100" dirty="0">
                <a:solidFill>
                  <a:srgbClr val="5F5F5F"/>
                </a:solidFill>
                <a:latin typeface="Times New Roman" pitchFamily="18" charset="0"/>
              </a:rPr>
              <a:t>© Гурушкин В.В., </a:t>
            </a:r>
            <a:r>
              <a:rPr lang="ru-RU" sz="1100" dirty="0" smtClean="0">
                <a:solidFill>
                  <a:srgbClr val="5F5F5F"/>
                </a:solidFill>
                <a:latin typeface="Times New Roman" pitchFamily="18" charset="0"/>
              </a:rPr>
              <a:t>Смирнова Е.В.</a:t>
            </a:r>
            <a:r>
              <a:rPr lang="ru-RU" sz="1100" dirty="0">
                <a:solidFill>
                  <a:srgbClr val="5F5F5F"/>
                </a:solidFill>
                <a:latin typeface="Times New Roman" pitchFamily="18" charset="0"/>
              </a:rPr>
              <a:t>	</a:t>
            </a:r>
            <a:r>
              <a:rPr lang="en-US" sz="1100" dirty="0">
                <a:solidFill>
                  <a:srgbClr val="5F5F5F"/>
                </a:solidFill>
                <a:latin typeface="Times New Roman" pitchFamily="18" charset="0"/>
              </a:rPr>
              <a:t>	</a:t>
            </a:r>
            <a:r>
              <a:rPr lang="ru-RU" sz="1100" dirty="0">
                <a:solidFill>
                  <a:srgbClr val="5F5F5F"/>
                </a:solidFill>
                <a:latin typeface="Times New Roman" pitchFamily="18" charset="0"/>
              </a:rPr>
              <a:t>СПб ГБПОУ КС и ПТ		 </a:t>
            </a:r>
            <a:r>
              <a:rPr lang="ru-RU" sz="1100" dirty="0" smtClean="0">
                <a:solidFill>
                  <a:srgbClr val="5F5F5F"/>
                </a:solidFill>
                <a:latin typeface="Times New Roman" pitchFamily="18" charset="0"/>
              </a:rPr>
              <a:t>апрель 2021</a:t>
            </a:r>
            <a:endParaRPr lang="ru-RU" sz="1100" dirty="0">
              <a:solidFill>
                <a:srgbClr val="5F5F5F"/>
              </a:solidFill>
              <a:latin typeface="Times New Roman" pitchFamily="18" charset="0"/>
            </a:endParaRPr>
          </a:p>
        </p:txBody>
      </p:sp>
      <p:sp>
        <p:nvSpPr>
          <p:cNvPr id="4101" name="Line 5"/>
          <p:cNvSpPr>
            <a:spLocks noChangeShapeType="1"/>
          </p:cNvSpPr>
          <p:nvPr/>
        </p:nvSpPr>
        <p:spPr bwMode="auto">
          <a:xfrm>
            <a:off x="0" y="6764338"/>
            <a:ext cx="91440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2" name="Line 6"/>
          <p:cNvSpPr>
            <a:spLocks noChangeShapeType="1"/>
          </p:cNvSpPr>
          <p:nvPr/>
        </p:nvSpPr>
        <p:spPr bwMode="auto">
          <a:xfrm>
            <a:off x="0" y="6548438"/>
            <a:ext cx="882015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8604250" y="6237288"/>
            <a:ext cx="360363" cy="431800"/>
          </a:xfrm>
          <a:prstGeom prst="rect">
            <a:avLst/>
          </a:prstGeom>
          <a:solidFill>
            <a:schemeClr val="bg1"/>
          </a:solidFill>
          <a:ln w="9525">
            <a:solidFill>
              <a:schemeClr val="bg2"/>
            </a:solidFill>
            <a:miter lim="800000"/>
            <a:headEnd/>
            <a:tailEnd/>
          </a:ln>
        </p:spPr>
        <p:txBody>
          <a:bodyPr anchor="ctr" anchorCtr="1"/>
          <a:lstStyle/>
          <a:p>
            <a:pPr algn="ctr"/>
            <a:r>
              <a:rPr lang="ru-RU" dirty="0">
                <a:latin typeface="Tahoma" pitchFamily="34" charset="0"/>
              </a:rPr>
              <a:t>8</a:t>
            </a: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4932363" y="5013325"/>
            <a:ext cx="2555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>
                <a:latin typeface="Tahoma" pitchFamily="34" charset="0"/>
              </a:rPr>
              <a:t> </a:t>
            </a: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0" y="836613"/>
            <a:ext cx="9144000" cy="647700"/>
            <a:chOff x="0" y="391"/>
            <a:chExt cx="4740" cy="408"/>
          </a:xfrm>
        </p:grpSpPr>
        <p:sp>
          <p:nvSpPr>
            <p:cNvPr id="4108" name="Rectangle 10"/>
            <p:cNvSpPr>
              <a:spLocks noChangeArrowheads="1"/>
            </p:cNvSpPr>
            <p:nvPr/>
          </p:nvSpPr>
          <p:spPr bwMode="auto">
            <a:xfrm>
              <a:off x="0" y="391"/>
              <a:ext cx="4740" cy="136"/>
            </a:xfrm>
            <a:prstGeom prst="rect">
              <a:avLst/>
            </a:prstGeom>
            <a:gradFill rotWithShape="1">
              <a:gsLst>
                <a:gs pos="0">
                  <a:srgbClr val="FF3300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4109" name="Rectangle 11"/>
            <p:cNvSpPr>
              <a:spLocks noChangeArrowheads="1"/>
            </p:cNvSpPr>
            <p:nvPr/>
          </p:nvSpPr>
          <p:spPr bwMode="auto">
            <a:xfrm>
              <a:off x="0" y="527"/>
              <a:ext cx="4740" cy="136"/>
            </a:xfrm>
            <a:prstGeom prst="rect">
              <a:avLst/>
            </a:prstGeom>
            <a:gradFill rotWithShape="1">
              <a:gsLst>
                <a:gs pos="0">
                  <a:srgbClr val="33CC33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  <p:sp>
          <p:nvSpPr>
            <p:cNvPr id="4110" name="Rectangle 12"/>
            <p:cNvSpPr>
              <a:spLocks noChangeArrowheads="1"/>
            </p:cNvSpPr>
            <p:nvPr/>
          </p:nvSpPr>
          <p:spPr bwMode="auto">
            <a:xfrm>
              <a:off x="0" y="663"/>
              <a:ext cx="4740" cy="136"/>
            </a:xfrm>
            <a:prstGeom prst="rect">
              <a:avLst/>
            </a:prstGeom>
            <a:gradFill rotWithShape="1">
              <a:gsLst>
                <a:gs pos="0">
                  <a:srgbClr val="3333CC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endParaRPr lang="ru-RU"/>
            </a:p>
          </p:txBody>
        </p:sp>
      </p:grpSp>
      <p:pic>
        <p:nvPicPr>
          <p:cNvPr id="4106" name="Picture 13" descr="Untitled-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12088" y="260350"/>
            <a:ext cx="111442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7" name="Рисунок 12" descr="ksipt logo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86688" y="214313"/>
            <a:ext cx="1357312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Объект 2"/>
          <p:cNvSpPr>
            <a:spLocks noGrp="1"/>
          </p:cNvSpPr>
          <p:nvPr>
            <p:ph idx="1"/>
          </p:nvPr>
        </p:nvSpPr>
        <p:spPr>
          <a:xfrm>
            <a:off x="4357686" y="1571612"/>
            <a:ext cx="4786314" cy="4286280"/>
          </a:xfrm>
        </p:spPr>
        <p:txBody>
          <a:bodyPr>
            <a:noAutofit/>
          </a:bodyPr>
          <a:lstStyle/>
          <a:p>
            <a:pPr algn="just"/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Каждая катушка оснащена сердечником, который намагничивается переменным током. Воздействие непрерывного переменного тока приводит к тому, что полюса электромагнитов постоянно изменяются. Это приводит к прохождению между ними магнитного поля. Именно оно тянет за собой алюминиевый диск, образуя вращение. </a:t>
            </a:r>
          </a:p>
          <a:p>
            <a:pPr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571612"/>
            <a:ext cx="4349930" cy="492922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1985</TotalTime>
  <Words>2477</Words>
  <Application>Microsoft Office PowerPoint</Application>
  <PresentationFormat>Экран (4:3)</PresentationFormat>
  <Paragraphs>221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Оформление по умолчанию</vt:lpstr>
      <vt:lpstr>                                                                                                                СПб ГПОУ                                         «КОЛЛЕДЖ СУДОСТРОЕНИЯ И ПРИКЛАДНЫХ                                                                         ТЕХНОЛОГИЙ»                                 Специализация: «Электромонтёр по ремонту и обслуживанию                       электрооборудования»                                                                                                                      Методическая разработка к открытому уроку на тему                                  «Монтаж электросчётчиков. Прозвонка и                       маркировка, сборка простейших схем учёта электроэнергии» </vt:lpstr>
      <vt:lpstr>Цель настоящего урока</vt:lpstr>
      <vt:lpstr>Назначение электросчётчиков</vt:lpstr>
      <vt:lpstr>Основные части и их назначение</vt:lpstr>
      <vt:lpstr>Основные части и их назначение</vt:lpstr>
      <vt:lpstr>Устройство индукционного счётчика</vt:lpstr>
      <vt:lpstr>Устройство индукционного счётчика</vt:lpstr>
      <vt:lpstr>Принцип действия электросчётчика</vt:lpstr>
      <vt:lpstr>Принцип действия электросчётчика</vt:lpstr>
      <vt:lpstr>Принцип действия электросчётчика</vt:lpstr>
      <vt:lpstr>Принцип действия электросчётчика</vt:lpstr>
      <vt:lpstr>Правила использования счётчика</vt:lpstr>
      <vt:lpstr>Правила при замене счётчика</vt:lpstr>
      <vt:lpstr>Область применения</vt:lpstr>
      <vt:lpstr>Область применения</vt:lpstr>
      <vt:lpstr>Область применения</vt:lpstr>
      <vt:lpstr>Одно и многотарифные счётчики</vt:lpstr>
      <vt:lpstr>Разновидности счётчиков</vt:lpstr>
      <vt:lpstr>Разновидности счётчиков</vt:lpstr>
      <vt:lpstr>Виды тарифов счётчиков учёта</vt:lpstr>
      <vt:lpstr>Однофазные и трёхфазные счётчики</vt:lpstr>
      <vt:lpstr>Интеллектуальные счётчики</vt:lpstr>
      <vt:lpstr>Задание для монтажа схемы счётчика учёта</vt:lpstr>
      <vt:lpstr>Правила безопасной работы</vt:lpstr>
      <vt:lpstr>Организация рабочего места электромонтёра</vt:lpstr>
      <vt:lpstr>Слайд 26</vt:lpstr>
      <vt:lpstr>Слайд 27</vt:lpstr>
      <vt:lpstr>Техника безопасности при аварийных ситуациях и по окончанию выполнения работ</vt:lpstr>
      <vt:lpstr>Слайд 29</vt:lpstr>
      <vt:lpstr>Благодарю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Переменная акустика</dc:title>
  <dc:creator>Daoloth</dc:creator>
  <cp:lastModifiedBy>Windows User</cp:lastModifiedBy>
  <cp:revision>218</cp:revision>
  <dcterms:created xsi:type="dcterms:W3CDTF">2006-12-13T14:52:52Z</dcterms:created>
  <dcterms:modified xsi:type="dcterms:W3CDTF">2021-06-02T11:27:42Z</dcterms:modified>
</cp:coreProperties>
</file>