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8" r:id="rId1"/>
  </p:sldMasterIdLst>
  <p:notesMasterIdLst>
    <p:notesMasterId r:id="rId14"/>
  </p:notesMasterIdLst>
  <p:sldIdLst>
    <p:sldId id="257" r:id="rId2"/>
    <p:sldId id="261" r:id="rId3"/>
    <p:sldId id="262" r:id="rId4"/>
    <p:sldId id="263" r:id="rId5"/>
    <p:sldId id="264" r:id="rId6"/>
    <p:sldId id="268" r:id="rId7"/>
    <p:sldId id="269" r:id="rId8"/>
    <p:sldId id="265" r:id="rId9"/>
    <p:sldId id="266" r:id="rId10"/>
    <p:sldId id="267" r:id="rId11"/>
    <p:sldId id="270" r:id="rId12"/>
    <p:sldId id="27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2" d="100"/>
          <a:sy n="82" d="100"/>
        </p:scale>
        <p:origin x="691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ED8D81-F0DC-4934-9023-03AB3E912D9A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DC47E0-CB28-4CFB-A52E-4CF694A0036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2119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DC47E0-CB28-4CFB-A52E-4CF694A0036B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20891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fld id="{36E4009C-A99E-411F-ABF6-2C7A2D67B576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745A699A-317E-4699-A87F-77470D0F8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55224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4009C-A99E-411F-ABF6-2C7A2D67B576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699A-317E-4699-A87F-77470D0F8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7028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4009C-A99E-411F-ABF6-2C7A2D67B576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699A-317E-4699-A87F-77470D0F8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52362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4009C-A99E-411F-ABF6-2C7A2D67B576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699A-317E-4699-A87F-77470D0F8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4178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4009C-A99E-411F-ABF6-2C7A2D67B576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699A-317E-4699-A87F-77470D0F8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59173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4009C-A99E-411F-ABF6-2C7A2D67B576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699A-317E-4699-A87F-77470D0F8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179141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4009C-A99E-411F-ABF6-2C7A2D67B576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699A-317E-4699-A87F-77470D0F8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30244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fld id="{36E4009C-A99E-411F-ABF6-2C7A2D67B576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699A-317E-4699-A87F-77470D0F8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975703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fld id="{36E4009C-A99E-411F-ABF6-2C7A2D67B576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699A-317E-4699-A87F-77470D0F8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6785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4009C-A99E-411F-ABF6-2C7A2D67B576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699A-317E-4699-A87F-77470D0F8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20532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4009C-A99E-411F-ABF6-2C7A2D67B576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699A-317E-4699-A87F-77470D0F8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85072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4009C-A99E-411F-ABF6-2C7A2D67B576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699A-317E-4699-A87F-77470D0F8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755328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4009C-A99E-411F-ABF6-2C7A2D67B576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699A-317E-4699-A87F-77470D0F8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615585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4009C-A99E-411F-ABF6-2C7A2D67B576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699A-317E-4699-A87F-77470D0F8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856519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4009C-A99E-411F-ABF6-2C7A2D67B576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699A-317E-4699-A87F-77470D0F8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8705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4009C-A99E-411F-ABF6-2C7A2D67B576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699A-317E-4699-A87F-77470D0F8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5325981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E4009C-A99E-411F-ABF6-2C7A2D67B576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5A699A-317E-4699-A87F-77470D0F8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1739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6E4009C-A99E-411F-ABF6-2C7A2D67B576}" type="datetimeFigureOut">
              <a:rPr lang="ru-RU" smtClean="0"/>
              <a:t>17.04.2021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45A699A-317E-4699-A87F-77470D0F808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42628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9" r:id="rId1"/>
    <p:sldLayoutId id="2147483800" r:id="rId2"/>
    <p:sldLayoutId id="2147483801" r:id="rId3"/>
    <p:sldLayoutId id="2147483802" r:id="rId4"/>
    <p:sldLayoutId id="2147483803" r:id="rId5"/>
    <p:sldLayoutId id="2147483804" r:id="rId6"/>
    <p:sldLayoutId id="2147483805" r:id="rId7"/>
    <p:sldLayoutId id="2147483806" r:id="rId8"/>
    <p:sldLayoutId id="2147483807" r:id="rId9"/>
    <p:sldLayoutId id="2147483808" r:id="rId10"/>
    <p:sldLayoutId id="2147483809" r:id="rId11"/>
    <p:sldLayoutId id="2147483810" r:id="rId12"/>
    <p:sldLayoutId id="2147483811" r:id="rId13"/>
    <p:sldLayoutId id="2147483812" r:id="rId14"/>
    <p:sldLayoutId id="2147483813" r:id="rId15"/>
    <p:sldLayoutId id="2147483814" r:id="rId16"/>
    <p:sldLayoutId id="214748381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cyberleninka.ru/article/n/uchebnaya-deyatelnost-shkolnikov-iz-praktiki-motivatsii/viewer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6935" y="249432"/>
            <a:ext cx="8325133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Теория решения изобретательских задач (ТРИЗ)</a:t>
            </a:r>
          </a:p>
        </p:txBody>
      </p:sp>
      <p:pic>
        <p:nvPicPr>
          <p:cNvPr id="1026" name="Picture 2" descr="http://rk.karelia.ru/wp-content/uploads/2019/07/nkc4colng2ogsswsw4o-1280x182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84230" y="1311261"/>
            <a:ext cx="3600835" cy="5134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2090333" y="3271638"/>
            <a:ext cx="524074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>
                <a:latin typeface="Verdana" panose="020B0604030504040204" pitchFamily="34" charset="0"/>
                <a:ea typeface="Verdana" panose="020B0604030504040204" pitchFamily="34" charset="0"/>
              </a:rPr>
              <a:t>Генрих </a:t>
            </a:r>
            <a:r>
              <a:rPr lang="ru-RU" sz="4400" dirty="0" err="1">
                <a:latin typeface="Verdana" panose="020B0604030504040204" pitchFamily="34" charset="0"/>
                <a:ea typeface="Verdana" panose="020B0604030504040204" pitchFamily="34" charset="0"/>
              </a:rPr>
              <a:t>Саулович</a:t>
            </a:r>
            <a:r>
              <a:rPr lang="ru-RU" sz="4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4400" dirty="0" err="1">
                <a:latin typeface="Verdana" panose="020B0604030504040204" pitchFamily="34" charset="0"/>
                <a:ea typeface="Verdana" panose="020B0604030504040204" pitchFamily="34" charset="0"/>
              </a:rPr>
              <a:t>Альтшуллер</a:t>
            </a:r>
            <a:endParaRPr lang="ru-RU" sz="4400" dirty="0">
              <a:latin typeface="Verdana" panose="020B0604030504040204" pitchFamily="34" charset="0"/>
              <a:ea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56138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39047" y="0"/>
            <a:ext cx="506741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Рекомендации: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1EDB9407-607F-4B0D-B6F5-EC38CA001924}"/>
              </a:ext>
            </a:extLst>
          </p:cNvPr>
          <p:cNvSpPr/>
          <p:nvPr/>
        </p:nvSpPr>
        <p:spPr>
          <a:xfrm>
            <a:off x="0" y="1055610"/>
            <a:ext cx="797526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1.    </a:t>
            </a:r>
            <a:r>
              <a:rPr lang="ru-RU" sz="2400" dirty="0">
                <a:latin typeface="Verdana" panose="020B0604030504040204" pitchFamily="34" charset="0"/>
                <a:ea typeface="Verdana" panose="020B0604030504040204" pitchFamily="34" charset="0"/>
              </a:rPr>
              <a:t>Интересуйтесь школьной жизнью ребенка; 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65256707-A2DA-46E6-AF57-C02D35FFFB79}"/>
              </a:ext>
            </a:extLst>
          </p:cNvPr>
          <p:cNvSpPr/>
          <p:nvPr/>
        </p:nvSpPr>
        <p:spPr>
          <a:xfrm>
            <a:off x="0" y="1741888"/>
            <a:ext cx="112840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2.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   </a:t>
            </a:r>
            <a:r>
              <a:rPr lang="ru-RU" sz="2400" dirty="0">
                <a:latin typeface="Verdana" panose="020B0604030504040204" pitchFamily="34" charset="0"/>
                <a:ea typeface="Verdana" panose="020B0604030504040204" pitchFamily="34" charset="0"/>
              </a:rPr>
              <a:t>Предложите  помощь  в выполнении  какого-либо задания;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37709013-3FAA-426A-8D1C-98C98802B873}"/>
              </a:ext>
            </a:extLst>
          </p:cNvPr>
          <p:cNvSpPr/>
          <p:nvPr/>
        </p:nvSpPr>
        <p:spPr>
          <a:xfrm>
            <a:off x="0" y="2359117"/>
            <a:ext cx="519244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3</a:t>
            </a:r>
            <a:r>
              <a:rPr lang="ru-RU" sz="24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.    </a:t>
            </a:r>
            <a:r>
              <a:rPr lang="ru-RU" sz="2400" dirty="0">
                <a:latin typeface="Verdana" panose="020B0604030504040204" pitchFamily="34" charset="0"/>
                <a:ea typeface="Verdana" panose="020B0604030504040204" pitchFamily="34" charset="0"/>
              </a:rPr>
              <a:t>Учитесь вместе с детьми;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AD924E35-9703-4B67-949D-E13C7C53EA1E}"/>
              </a:ext>
            </a:extLst>
          </p:cNvPr>
          <p:cNvSpPr/>
          <p:nvPr/>
        </p:nvSpPr>
        <p:spPr>
          <a:xfrm>
            <a:off x="0" y="2883611"/>
            <a:ext cx="1201366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4.    </a:t>
            </a:r>
            <a:r>
              <a:rPr lang="ru-RU" sz="2400" dirty="0">
                <a:latin typeface="Verdana" panose="020B0604030504040204" pitchFamily="34" charset="0"/>
                <a:ea typeface="Verdana" panose="020B0604030504040204" pitchFamily="34" charset="0"/>
              </a:rPr>
              <a:t>Старайтесь правильно оценивать знания  и достижения ребёнка;</a:t>
            </a:r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9218B3B6-8DF6-43F6-92B3-88D4450E12BB}"/>
              </a:ext>
            </a:extLst>
          </p:cNvPr>
          <p:cNvSpPr/>
          <p:nvPr/>
        </p:nvSpPr>
        <p:spPr>
          <a:xfrm>
            <a:off x="-434503" y="3335312"/>
            <a:ext cx="12311975" cy="5716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0215" marR="71755" algn="just">
              <a:lnSpc>
                <a:spcPct val="150000"/>
              </a:lnSpc>
              <a:spcAft>
                <a:spcPts val="0"/>
              </a:spcAft>
            </a:pP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5.    </a:t>
            </a:r>
            <a:r>
              <a:rPr lang="ru-RU" sz="2400" dirty="0">
                <a:latin typeface="Verdana" panose="020B0604030504040204" pitchFamily="34" charset="0"/>
                <a:ea typeface="Verdana" panose="020B0604030504040204" pitchFamily="34" charset="0"/>
                <a:cs typeface="Times New Roman" panose="02020603050405020304" pitchFamily="18" charset="0"/>
              </a:rPr>
              <a:t>Допускайте мысль о том, что на ошибках люди учатся; </a:t>
            </a:r>
            <a:endParaRPr lang="ru-RU" dirty="0">
              <a:effectLst/>
              <a:latin typeface="Verdana" panose="020B0604030504040204" pitchFamily="34" charset="0"/>
              <a:ea typeface="Verdan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202275BB-ED21-4AA5-B1E0-C00F6BAAB726}"/>
              </a:ext>
            </a:extLst>
          </p:cNvPr>
          <p:cNvSpPr/>
          <p:nvPr/>
        </p:nvSpPr>
        <p:spPr>
          <a:xfrm>
            <a:off x="0" y="4046161"/>
            <a:ext cx="911980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6.    </a:t>
            </a:r>
            <a:r>
              <a:rPr lang="ru-RU" sz="2400" dirty="0">
                <a:latin typeface="Verdana" panose="020B0604030504040204" pitchFamily="34" charset="0"/>
                <a:ea typeface="Verdana" panose="020B0604030504040204" pitchFamily="34" charset="0"/>
              </a:rPr>
              <a:t>Старайтесь быть для ребёнка примером человека;</a:t>
            </a:r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12604170-2B95-40FC-A7FE-516566715A25}"/>
              </a:ext>
            </a:extLst>
          </p:cNvPr>
          <p:cNvSpPr/>
          <p:nvPr/>
        </p:nvSpPr>
        <p:spPr>
          <a:xfrm>
            <a:off x="0" y="4679642"/>
            <a:ext cx="1080418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7.    </a:t>
            </a:r>
            <a:r>
              <a:rPr lang="ru-RU" sz="2400" dirty="0">
                <a:latin typeface="Verdana" panose="020B0604030504040204" pitchFamily="34" charset="0"/>
                <a:ea typeface="Verdana" panose="020B0604030504040204" pitchFamily="34" charset="0"/>
              </a:rPr>
              <a:t>Рассказывайте о своей школьной жизни своему ребёнку;</a:t>
            </a:r>
          </a:p>
        </p:txBody>
      </p:sp>
      <p:sp>
        <p:nvSpPr>
          <p:cNvPr id="14" name="Прямоугольник 13">
            <a:extLst>
              <a:ext uri="{FF2B5EF4-FFF2-40B4-BE49-F238E27FC236}">
                <a16:creationId xmlns:a16="http://schemas.microsoft.com/office/drawing/2014/main" id="{AEBCF4B0-7B0C-49DA-B3FF-13611621EE7C}"/>
              </a:ext>
            </a:extLst>
          </p:cNvPr>
          <p:cNvSpPr/>
          <p:nvPr/>
        </p:nvSpPr>
        <p:spPr>
          <a:xfrm>
            <a:off x="0" y="5340725"/>
            <a:ext cx="87350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8.   </a:t>
            </a:r>
            <a:r>
              <a:rPr lang="ru-RU" sz="2400" dirty="0">
                <a:latin typeface="Verdana" panose="020B0604030504040204" pitchFamily="34" charset="0"/>
                <a:ea typeface="Verdana" panose="020B0604030504040204" pitchFamily="34" charset="0"/>
              </a:rPr>
              <a:t>У ребёнка должно быть своё место для занятий. </a:t>
            </a:r>
          </a:p>
        </p:txBody>
      </p:sp>
    </p:spTree>
    <p:extLst>
      <p:ext uri="{BB962C8B-B14F-4D97-AF65-F5344CB8AC3E}">
        <p14:creationId xmlns:p14="http://schemas.microsoft.com/office/powerpoint/2010/main" val="1894686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63981" y="463070"/>
            <a:ext cx="32640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Цель: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4387" y="2316890"/>
            <a:ext cx="1180322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latin typeface="Verdana" panose="020B0604030504040204" pitchFamily="34" charset="0"/>
                <a:ea typeface="Verdana" panose="020B0604030504040204" pitchFamily="34" charset="0"/>
              </a:rPr>
              <a:t>Познакомиться с понятием «Мотивация», её видами; найти пути преодоления снижения учебной мотивации. </a:t>
            </a:r>
          </a:p>
        </p:txBody>
      </p:sp>
    </p:spTree>
    <p:extLst>
      <p:ext uri="{BB962C8B-B14F-4D97-AF65-F5344CB8AC3E}">
        <p14:creationId xmlns:p14="http://schemas.microsoft.com/office/powerpoint/2010/main" val="4092040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Ахмадуллин, Шарафиева - Мотивация детей. Как мотивировать ребенка учиться обложка книги">
            <a:extLst>
              <a:ext uri="{FF2B5EF4-FFF2-40B4-BE49-F238E27FC236}">
                <a16:creationId xmlns:a16="http://schemas.microsoft.com/office/drawing/2014/main" id="{0FC131F3-3ED5-426A-9ADD-E2EDECE4B05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217" y="64647"/>
            <a:ext cx="4235126" cy="6728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267097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336204" y="354841"/>
            <a:ext cx="3223959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Тема: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74489" y="2200794"/>
            <a:ext cx="864302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>
                <a:latin typeface="Verdana" panose="020B0604030504040204" pitchFamily="34" charset="0"/>
                <a:ea typeface="Verdana" panose="020B0604030504040204" pitchFamily="34" charset="0"/>
              </a:rPr>
              <a:t>Как преодолеть снижение учебной мотивации? </a:t>
            </a:r>
          </a:p>
        </p:txBody>
      </p:sp>
      <p:pic>
        <p:nvPicPr>
          <p:cNvPr id="3074" name="Picture 2" descr="https://cf2.ppt-online.org/files2/slide/r/RMpWetvH4j6CGnBuKfV1OqkiUoZrIlX8JhE3LP/slide-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8" t="9116" r="73050" b="65922"/>
          <a:stretch/>
        </p:blipFill>
        <p:spPr bwMode="auto">
          <a:xfrm>
            <a:off x="204715" y="389696"/>
            <a:ext cx="2602941" cy="25771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s://cf2.ppt-online.org/files2/slide/r/RMpWetvH4j6CGnBuKfV1OqkiUoZrIlX8JhE3LP/slide-6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746" t="9116" r="11204" b="65922"/>
          <a:stretch/>
        </p:blipFill>
        <p:spPr bwMode="auto">
          <a:xfrm>
            <a:off x="8587367" y="4162003"/>
            <a:ext cx="3098041" cy="2401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518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463981" y="463070"/>
            <a:ext cx="326403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80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Цель: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94387" y="2316890"/>
            <a:ext cx="11803225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dirty="0">
                <a:latin typeface="Verdana" panose="020B0604030504040204" pitchFamily="34" charset="0"/>
                <a:ea typeface="Verdana" panose="020B0604030504040204" pitchFamily="34" charset="0"/>
              </a:rPr>
              <a:t>Познакомиться с понятием «Мотивация», её видами; найти пути преодоления снижения учебной мотивации. </a:t>
            </a:r>
          </a:p>
        </p:txBody>
      </p:sp>
    </p:spTree>
    <p:extLst>
      <p:ext uri="{BB962C8B-B14F-4D97-AF65-F5344CB8AC3E}">
        <p14:creationId xmlns:p14="http://schemas.microsoft.com/office/powerpoint/2010/main" val="2176606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id="{FDD8985D-1D1E-4208-AA46-955AF64314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7066" t="12789" r="18571" b="8299"/>
          <a:stretch/>
        </p:blipFill>
        <p:spPr>
          <a:xfrm>
            <a:off x="1250301" y="69980"/>
            <a:ext cx="9139102" cy="6302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90421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86612" y="1156997"/>
            <a:ext cx="11877870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«</a:t>
            </a: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Мотив»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2800" dirty="0">
                <a:latin typeface="Verdana" panose="020B0604030504040204" pitchFamily="34" charset="0"/>
                <a:ea typeface="Verdana" panose="020B0604030504040204" pitchFamily="34" charset="0"/>
              </a:rPr>
              <a:t>– это то, ради чего осуществляется деятельность. (Л. И. </a:t>
            </a:r>
            <a:r>
              <a:rPr lang="ru-RU" sz="2800" dirty="0" err="1">
                <a:latin typeface="Verdana" panose="020B0604030504040204" pitchFamily="34" charset="0"/>
                <a:ea typeface="Verdana" panose="020B0604030504040204" pitchFamily="34" charset="0"/>
              </a:rPr>
              <a:t>Божович</a:t>
            </a:r>
            <a:r>
              <a:rPr lang="ru-RU" sz="2800" dirty="0">
                <a:latin typeface="Verdana" panose="020B0604030504040204" pitchFamily="34" charset="0"/>
                <a:ea typeface="Verdana" panose="020B0604030504040204" pitchFamily="34" charset="0"/>
              </a:rPr>
              <a:t>.)</a:t>
            </a:r>
          </a:p>
          <a:p>
            <a:endParaRPr lang="ru-RU" sz="2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«Мотивация»</a:t>
            </a:r>
            <a:r>
              <a:rPr lang="ru-RU" sz="28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2800" dirty="0">
                <a:latin typeface="Verdana" panose="020B0604030504040204" pitchFamily="34" charset="0"/>
                <a:ea typeface="Verdana" panose="020B0604030504040204" pitchFamily="34" charset="0"/>
              </a:rPr>
              <a:t>– сложный механизм соотнесения личностью внешних и внутренних факторов поведения, который определяет возникновение, направление, а также способ осуществления деятельности. (Л. И. </a:t>
            </a:r>
            <a:r>
              <a:rPr lang="ru-RU" sz="2800" dirty="0" err="1">
                <a:latin typeface="Verdana" panose="020B0604030504040204" pitchFamily="34" charset="0"/>
                <a:ea typeface="Verdana" panose="020B0604030504040204" pitchFamily="34" charset="0"/>
              </a:rPr>
              <a:t>Божович</a:t>
            </a:r>
            <a:r>
              <a:rPr lang="ru-RU" sz="2800" dirty="0">
                <a:latin typeface="Verdana" panose="020B0604030504040204" pitchFamily="34" charset="0"/>
                <a:ea typeface="Verdana" panose="020B0604030504040204" pitchFamily="34" charset="0"/>
              </a:rPr>
              <a:t>)</a:t>
            </a:r>
          </a:p>
          <a:p>
            <a:endParaRPr lang="ru-RU" sz="2800" dirty="0">
              <a:latin typeface="Verdana" panose="020B0604030504040204" pitchFamily="34" charset="0"/>
              <a:ea typeface="Verdana" panose="020B0604030504040204" pitchFamily="34" charset="0"/>
            </a:endParaRPr>
          </a:p>
          <a:p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«Мотивирование» </a:t>
            </a:r>
            <a:r>
              <a:rPr lang="ru-RU" sz="2800" dirty="0">
                <a:latin typeface="Verdana" panose="020B0604030504040204" pitchFamily="34" charset="0"/>
                <a:ea typeface="Verdana" panose="020B0604030504040204" pitchFamily="34" charset="0"/>
              </a:rPr>
              <a:t>- это процесс влияния на человека с целью побуждения его к определенным действиям посредством активизации определенных мотивов.</a:t>
            </a:r>
          </a:p>
        </p:txBody>
      </p:sp>
    </p:spTree>
    <p:extLst>
      <p:ext uri="{BB962C8B-B14F-4D97-AF65-F5344CB8AC3E}">
        <p14:creationId xmlns:p14="http://schemas.microsoft.com/office/powerpoint/2010/main" val="23427886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CFDBA1E6-A52B-43F2-9DAD-DB0CFD5C027D}"/>
              </a:ext>
            </a:extLst>
          </p:cNvPr>
          <p:cNvSpPr/>
          <p:nvPr/>
        </p:nvSpPr>
        <p:spPr>
          <a:xfrm>
            <a:off x="432318" y="2500604"/>
            <a:ext cx="11327363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>
                <a:latin typeface="Verdana" panose="020B0604030504040204" pitchFamily="34" charset="0"/>
                <a:ea typeface="Verdana" panose="020B0604030504040204" pitchFamily="34" charset="0"/>
              </a:rPr>
              <a:t>Актуальной проблемой современного образования является проблема повышения качества образования и преодоления школьной неуспеваемости. Современная школа находиться в стадии модернизации, но, несмотря на большое внимание, уделяемое совершенствованию образования и методик обучения, техническому оснащению образовательных учреждений, учителя всё чаще сталкиваются с нежеланием ребенка учиться. Формирование учебной мотивации — это проблема первостепенной важности, решением которой занимается не одно поколение ученых, педагогов, психологов.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FDB918-A946-4089-8AE3-8371F24B7FB4}"/>
              </a:ext>
            </a:extLst>
          </p:cNvPr>
          <p:cNvSpPr txBox="1"/>
          <p:nvPr/>
        </p:nvSpPr>
        <p:spPr>
          <a:xfrm>
            <a:off x="3051111" y="830424"/>
            <a:ext cx="591860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60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Актуальность:</a:t>
            </a:r>
          </a:p>
        </p:txBody>
      </p:sp>
    </p:spTree>
    <p:extLst>
      <p:ext uri="{BB962C8B-B14F-4D97-AF65-F5344CB8AC3E}">
        <p14:creationId xmlns:p14="http://schemas.microsoft.com/office/powerpoint/2010/main" val="3186620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E843BA53-D375-42C7-B85F-C3458036769D}"/>
              </a:ext>
            </a:extLst>
          </p:cNvPr>
          <p:cNvSpPr txBox="1"/>
          <p:nvPr/>
        </p:nvSpPr>
        <p:spPr>
          <a:xfrm>
            <a:off x="3554961" y="298579"/>
            <a:ext cx="541175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Виды мотивации: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0CBBEF-755E-4277-B6DA-B397DD0B04FD}"/>
              </a:ext>
            </a:extLst>
          </p:cNvPr>
          <p:cNvSpPr txBox="1"/>
          <p:nvPr/>
        </p:nvSpPr>
        <p:spPr>
          <a:xfrm>
            <a:off x="195943" y="1614195"/>
            <a:ext cx="46474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Внутренняя мотивация: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A84C422-BAEC-4C34-9F6A-F83B056642CA}"/>
              </a:ext>
            </a:extLst>
          </p:cNvPr>
          <p:cNvSpPr txBox="1"/>
          <p:nvPr/>
        </p:nvSpPr>
        <p:spPr>
          <a:xfrm>
            <a:off x="195943" y="1614195"/>
            <a:ext cx="1180011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Verdana" panose="020B0604030504040204" pitchFamily="34" charset="0"/>
                <a:ea typeface="Verdana" panose="020B0604030504040204" pitchFamily="34" charset="0"/>
              </a:rPr>
              <a:t>                                   </a:t>
            </a:r>
            <a:r>
              <a:rPr lang="ru-RU" sz="2400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2800" dirty="0">
                <a:latin typeface="Verdana" panose="020B0604030504040204" pitchFamily="34" charset="0"/>
                <a:ea typeface="Verdana" panose="020B0604030504040204" pitchFamily="34" charset="0"/>
              </a:rPr>
              <a:t>-  это когда желание действовать в конкретной ситуации идет изнутри, лучше всего характеризуется словом «хочу»,  потребностью к достижению конкретной цели. </a:t>
            </a:r>
            <a:endParaRPr lang="ru-RU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9DA45EE-ED6F-4D36-9112-92AFADE2FFF7}"/>
              </a:ext>
            </a:extLst>
          </p:cNvPr>
          <p:cNvSpPr txBox="1"/>
          <p:nvPr/>
        </p:nvSpPr>
        <p:spPr>
          <a:xfrm>
            <a:off x="195943" y="3820052"/>
            <a:ext cx="411683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Внешняя мотивация: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CF7F7E6-2572-47C4-AD70-5CED62E8DF27}"/>
              </a:ext>
            </a:extLst>
          </p:cNvPr>
          <p:cNvSpPr txBox="1"/>
          <p:nvPr/>
        </p:nvSpPr>
        <p:spPr>
          <a:xfrm>
            <a:off x="272374" y="3858810"/>
            <a:ext cx="114494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latin typeface="Verdana" panose="020B0604030504040204" pitchFamily="34" charset="0"/>
                <a:ea typeface="Verdana" panose="020B0604030504040204" pitchFamily="34" charset="0"/>
              </a:rPr>
              <a:t>                                - это мотивация, которая не связана с содержанием какой-то деятельности, а обусловлена внешними для человека обстоятельствами</a:t>
            </a:r>
          </a:p>
        </p:txBody>
      </p:sp>
    </p:spTree>
    <p:extLst>
      <p:ext uri="{BB962C8B-B14F-4D97-AF65-F5344CB8AC3E}">
        <p14:creationId xmlns:p14="http://schemas.microsoft.com/office/powerpoint/2010/main" val="2278581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hlinkClick r:id="rId2"/>
            <a:extLst>
              <a:ext uri="{FF2B5EF4-FFF2-40B4-BE49-F238E27FC236}">
                <a16:creationId xmlns:a16="http://schemas.microsoft.com/office/drawing/2014/main" id="{A0846E3B-EC73-4EC5-8314-88F9F5B95F2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6090" t="18865" r="25319" b="5106"/>
          <a:stretch/>
        </p:blipFill>
        <p:spPr>
          <a:xfrm>
            <a:off x="2579450" y="0"/>
            <a:ext cx="7430311" cy="653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916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4400BAD-7BDD-4F2D-8435-DAF2FE5540C8}"/>
              </a:ext>
            </a:extLst>
          </p:cNvPr>
          <p:cNvSpPr txBox="1"/>
          <p:nvPr/>
        </p:nvSpPr>
        <p:spPr>
          <a:xfrm>
            <a:off x="172684" y="1276109"/>
            <a:ext cx="913743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Причина 1. </a:t>
            </a:r>
            <a:r>
              <a:rPr lang="ru-RU" sz="2400" dirty="0">
                <a:latin typeface="Verdana" panose="020B0604030504040204" pitchFamily="34" charset="0"/>
                <a:ea typeface="Verdana" panose="020B0604030504040204" pitchFamily="34" charset="0"/>
              </a:rPr>
              <a:t>Школьник не понимает, зачем ему нужны </a:t>
            </a:r>
          </a:p>
          <a:p>
            <a:r>
              <a:rPr lang="ru-RU" sz="2400" dirty="0">
                <a:latin typeface="Verdana" panose="020B0604030504040204" pitchFamily="34" charset="0"/>
                <a:ea typeface="Verdana" panose="020B0604030504040204" pitchFamily="34" charset="0"/>
              </a:rPr>
              <a:t>конкретные знания;</a:t>
            </a:r>
          </a:p>
          <a:p>
            <a:endParaRPr lang="ru-RU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28730B7-62E0-4C4C-A7C0-95650D822151}"/>
              </a:ext>
            </a:extLst>
          </p:cNvPr>
          <p:cNvSpPr txBox="1"/>
          <p:nvPr/>
        </p:nvSpPr>
        <p:spPr>
          <a:xfrm>
            <a:off x="4684395" y="252919"/>
            <a:ext cx="28232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>
                <a:solidFill>
                  <a:schemeClr val="accent5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Причины: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7D55D23-A851-40ED-A81F-D88A860A4A1E}"/>
              </a:ext>
            </a:extLst>
          </p:cNvPr>
          <p:cNvSpPr txBox="1"/>
          <p:nvPr/>
        </p:nvSpPr>
        <p:spPr>
          <a:xfrm>
            <a:off x="172684" y="2649284"/>
            <a:ext cx="6295313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Причина 2.</a:t>
            </a:r>
            <a:r>
              <a:rPr lang="ru-RU" sz="2400" b="1" dirty="0">
                <a:latin typeface="Verdana" panose="020B0604030504040204" pitchFamily="34" charset="0"/>
                <a:ea typeface="Verdana" panose="020B0604030504040204" pitchFamily="34" charset="0"/>
              </a:rPr>
              <a:t> </a:t>
            </a:r>
            <a:r>
              <a:rPr lang="ru-RU" sz="2400" dirty="0">
                <a:latin typeface="Verdana" panose="020B0604030504040204" pitchFamily="34" charset="0"/>
                <a:ea typeface="Verdana" panose="020B0604030504040204" pitchFamily="34" charset="0"/>
              </a:rPr>
              <a:t>Отношения с учителями;</a:t>
            </a:r>
          </a:p>
          <a:p>
            <a:endParaRPr lang="ru-RU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50D3926A-2305-4275-A040-858FC51B7D81}"/>
              </a:ext>
            </a:extLst>
          </p:cNvPr>
          <p:cNvSpPr txBox="1"/>
          <p:nvPr/>
        </p:nvSpPr>
        <p:spPr>
          <a:xfrm>
            <a:off x="172684" y="3744242"/>
            <a:ext cx="10213052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Причина 3. </a:t>
            </a:r>
            <a:r>
              <a:rPr lang="ru-RU" sz="2400" dirty="0">
                <a:latin typeface="Verdana" panose="020B0604030504040204" pitchFamily="34" charset="0"/>
                <a:ea typeface="Verdana" panose="020B0604030504040204" pitchFamily="34" charset="0"/>
              </a:rPr>
              <a:t>В классе/школе не с кем общаться или общение </a:t>
            </a:r>
          </a:p>
          <a:p>
            <a:r>
              <a:rPr lang="ru-RU" sz="2400" dirty="0">
                <a:latin typeface="Verdana" panose="020B0604030504040204" pitchFamily="34" charset="0"/>
                <a:ea typeface="Verdana" panose="020B0604030504040204" pitchFamily="34" charset="0"/>
              </a:rPr>
              <a:t>становится главной целью;</a:t>
            </a:r>
          </a:p>
          <a:p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CE352FD-6F4F-4E7F-9262-3D1A35266E94}"/>
              </a:ext>
            </a:extLst>
          </p:cNvPr>
          <p:cNvSpPr txBox="1"/>
          <p:nvPr/>
        </p:nvSpPr>
        <p:spPr>
          <a:xfrm>
            <a:off x="172684" y="5369698"/>
            <a:ext cx="1013130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  <a:latin typeface="Verdana" panose="020B0604030504040204" pitchFamily="34" charset="0"/>
                <a:ea typeface="Verdana" panose="020B0604030504040204" pitchFamily="34" charset="0"/>
              </a:rPr>
              <a:t>Причина 4. </a:t>
            </a:r>
            <a:r>
              <a:rPr lang="ru-RU" sz="2400" dirty="0">
                <a:latin typeface="Verdana" panose="020B0604030504040204" pitchFamily="34" charset="0"/>
                <a:ea typeface="Verdana" panose="020B0604030504040204" pitchFamily="34" charset="0"/>
              </a:rPr>
              <a:t>Переизбыток контроля или недостаток контроля</a:t>
            </a:r>
          </a:p>
          <a:p>
            <a:r>
              <a:rPr lang="ru-RU" sz="2400" dirty="0">
                <a:latin typeface="Verdana" panose="020B0604030504040204" pitchFamily="34" charset="0"/>
                <a:ea typeface="Verdana" panose="020B0604030504040204" pitchFamily="34" charset="0"/>
              </a:rPr>
              <a:t> от родителя.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51826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  <p:bldP spid="11" grpId="0"/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 (конференц-зал)">
  <a:themeElements>
    <a:clrScheme name="Ион (конференц-зал)">
      <a:dk1>
        <a:sysClr val="windowText" lastClr="000000"/>
      </a:dk1>
      <a:lt1>
        <a:sysClr val="window" lastClr="FFFFFF"/>
      </a:lt1>
      <a:dk2>
        <a:srgbClr val="3B3059"/>
      </a:dk2>
      <a:lt2>
        <a:srgbClr val="EBEBEB"/>
      </a:lt2>
      <a:accent1>
        <a:srgbClr val="B31166"/>
      </a:accent1>
      <a:accent2>
        <a:srgbClr val="E33D6F"/>
      </a:accent2>
      <a:accent3>
        <a:srgbClr val="E45F3C"/>
      </a:accent3>
      <a:accent4>
        <a:srgbClr val="E9943A"/>
      </a:accent4>
      <a:accent5>
        <a:srgbClr val="9B6BF2"/>
      </a:accent5>
      <a:accent6>
        <a:srgbClr val="D53DD0"/>
      </a:accent6>
      <a:hlink>
        <a:srgbClr val="8F8F8F"/>
      </a:hlink>
      <a:folHlink>
        <a:srgbClr val="A5A5A5"/>
      </a:folHlink>
    </a:clrScheme>
    <a:fontScheme name="Ион (конференц-зал)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 (конференц-зал)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185</TotalTime>
  <Words>366</Words>
  <Application>Microsoft Office PowerPoint</Application>
  <PresentationFormat>Широкоэкранный</PresentationFormat>
  <Paragraphs>38</Paragraphs>
  <Slides>12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9" baseType="lpstr">
      <vt:lpstr>Arial</vt:lpstr>
      <vt:lpstr>Calibri</vt:lpstr>
      <vt:lpstr>Century Gothic</vt:lpstr>
      <vt:lpstr>Times New Roman</vt:lpstr>
      <vt:lpstr>Verdana</vt:lpstr>
      <vt:lpstr>Wingdings 3</vt:lpstr>
      <vt:lpstr>Ион (конференц-зал)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Student</cp:lastModifiedBy>
  <cp:revision>31</cp:revision>
  <dcterms:created xsi:type="dcterms:W3CDTF">2021-04-01T08:41:06Z</dcterms:created>
  <dcterms:modified xsi:type="dcterms:W3CDTF">2021-04-17T07:10:52Z</dcterms:modified>
</cp:coreProperties>
</file>