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87" r:id="rId2"/>
  </p:sldMasterIdLst>
  <p:sldIdLst>
    <p:sldId id="274" r:id="rId3"/>
    <p:sldId id="257" r:id="rId4"/>
    <p:sldId id="276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75" r:id="rId16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D01D2-FC7A-43E1-912A-BC751A2F4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D4146-C0ED-4ACC-8718-441D1E125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78675" y="274638"/>
            <a:ext cx="1908175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52563" y="274638"/>
            <a:ext cx="55737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F3398-FC60-4E64-9158-7A893F8BC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973CB-4215-4973-B1EC-305E398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F7F8D-EC6E-4021-B39A-A15C40E8B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7C4B-0BFF-4C51-B255-35989B112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74015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83150" y="1600200"/>
            <a:ext cx="3741738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CC4F2-8B7D-4867-B2AB-523EE1353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50BC-EB73-48FF-997A-0098671D2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9E445-945D-402A-B371-B30231919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5F585-6552-4B44-9F38-823EA4CC6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A8138-F834-4F41-94AD-0C7D68704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38ED2-5797-4ACA-9D7C-D3B4F8D55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A40F0-9C0A-4955-850A-C14E96405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C42E7-358E-48D7-9DD5-42359A830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62788" y="274638"/>
            <a:ext cx="2024062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274638"/>
            <a:ext cx="5919788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3107F-44B0-45B3-B996-E5A9BF81C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B6591-70C3-4C2B-A21B-320EE351B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52563" y="1600200"/>
            <a:ext cx="3740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5113" y="1600200"/>
            <a:ext cx="37417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0B14F-6579-4FBA-BCAF-AD2AA102F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D1D74-0FCF-40B7-AAFF-34F600C02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8A4BE-DE6A-4A3E-A6F6-F586F34B8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FCF8D-939E-4AFD-A98B-04BCF0646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A2A73-759A-4668-A2E8-EF0689EF8E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98A20-1506-4E87-932E-0C7D6922C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2563" y="274638"/>
            <a:ext cx="76342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3" y="1600200"/>
            <a:ext cx="76342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宋体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宋体" charset="-122"/>
                <a:cs typeface="Arial" pitchFamily="34" charset="0"/>
              </a:defRPr>
            </a:lvl1pPr>
          </a:lstStyle>
          <a:p>
            <a:pPr>
              <a:defRPr/>
            </a:pPr>
            <a:fld id="{89931CC1-6512-4E52-B9CE-F85A45B67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2563" y="274638"/>
            <a:ext cx="76342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634288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宋体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charset="-122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宋体" charset="-122"/>
                <a:cs typeface="Arial" pitchFamily="34" charset="0"/>
              </a:defRPr>
            </a:lvl1pPr>
          </a:lstStyle>
          <a:p>
            <a:pPr>
              <a:defRPr/>
            </a:pPr>
            <a:fld id="{807F3B7B-52D4-4483-9648-E0F9B7093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5"/>
          <p:cNvSpPr>
            <a:spLocks noGrp="1"/>
          </p:cNvSpPr>
          <p:nvPr>
            <p:ph type="ctrTitle" idx="4294967295"/>
          </p:nvPr>
        </p:nvSpPr>
        <p:spPr>
          <a:xfrm>
            <a:off x="304912" y="533477"/>
            <a:ext cx="8153288" cy="2895523"/>
          </a:xfrm>
        </p:spPr>
        <p:txBody>
          <a:bodyPr/>
          <a:lstStyle/>
          <a:p>
            <a:pPr algn="ctr" eaLnBrk="1" hangingPunct="1"/>
            <a:r>
              <a:rPr lang="ru-RU" altLang="zh-CN" dirty="0" smtClean="0">
                <a:solidFill>
                  <a:srgbClr val="002060"/>
                </a:solidFill>
                <a:ea typeface="宋体" pitchFamily="2" charset="-122"/>
              </a:rPr>
              <a:t>«Компьютерная зависимость у детей и подростков»</a:t>
            </a:r>
            <a:endParaRPr lang="zh-CN" altLang="en-US" dirty="0" smtClean="0">
              <a:solidFill>
                <a:srgbClr val="002060"/>
              </a:solidFill>
              <a:ea typeface="宋体" pitchFamily="2" charset="-122"/>
            </a:endParaRPr>
          </a:p>
        </p:txBody>
      </p:sp>
      <p:pic>
        <p:nvPicPr>
          <p:cNvPr id="3076" name="Содержимое 3" descr="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12" y="3733792"/>
            <a:ext cx="4267200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86850" cy="11430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возникновения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компьютерной зависимости</a:t>
            </a:r>
            <a:endParaRPr lang="ru-RU" sz="36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934450" cy="4525963"/>
          </a:xfrm>
        </p:spPr>
        <p:txBody>
          <a:bodyPr/>
          <a:lstStyle/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процессов обмена информацией (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общения в семье и среди сверстников)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Скрытая, или явная неудовлетворенность окружающим миром (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абстрагированность от проблем реального мира, в виртуальном мире)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Невозможность самовыражения (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серьезных увлечений, интересов, хобби, привязанностей, не связанных с компьютером)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социальной адаптации (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теплых, доверительных отношений в семье, недостаток общения, отсутствие у родителей искреннего интереса к миру ребенка)</a:t>
            </a:r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/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782050" cy="1295400"/>
          </a:xfrm>
        </p:spPr>
        <p:txBody>
          <a:bodyPr/>
          <a:lstStyle/>
          <a:p>
            <a:pPr algn="ctr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по предотвращению развития компьютерной зависимости у детей и подростков</a:t>
            </a:r>
            <a:endParaRPr lang="ru-RU" sz="28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629650" cy="4419600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Провести анализ игр, интернет-ресурсов, которые увлекают ребенка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Провести анализ своей семейной ситуации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Сделать шаг навстречу ребенку. (Помочь организовать досуг, наладить взаимоотношения со сверстниками, наладить контакт в семье.)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Показывать личный положительный пример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Ограничить время работы с компьютером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 компьютер как элемент эффективного воспитания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Обсуждать игры вместе с ребенком. Отдавать предпочтение развивающим играм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Компьютер следует устанавливать в таком месте, где вы будете видеть, чем занимается ребенок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Поднимайте самооценку ребенка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Поощряйте дружбу ребенка с другими детьми</a:t>
            </a:r>
          </a:p>
        </p:txBody>
      </p:sp>
      <p:pic>
        <p:nvPicPr>
          <p:cNvPr id="4" name="Picture 2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1800" y="5029200"/>
            <a:ext cx="1796143" cy="16764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86850" cy="8683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Профилактика компьютерной зависимости и</a:t>
            </a:r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ее предупреждения</a:t>
            </a:r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52400" y="1143000"/>
            <a:ext cx="8934450" cy="4876800"/>
          </a:xfrm>
        </p:spPr>
        <p:txBody>
          <a:bodyPr/>
          <a:lstStyle/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Ограничивайте свое время пользования Интернетом, когда общаетесь с детьми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Изучите поведение ребенка в Интернете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Копируйте Интернет-активность ребенка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Установите специальные сетевые фильтры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Переводите ребенка из онлайна в оффлайн, ориентируясь на его интересы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Станьте Интернет-гуру для ребенка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Придумывайте вместе с ребенком новые хобби</a:t>
            </a:r>
          </a:p>
          <a:p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Объявите «День свободы от Интернета»</a:t>
            </a:r>
          </a:p>
          <a:p>
            <a:endParaRPr lang="ru-RU" sz="2000" smtClean="0"/>
          </a:p>
        </p:txBody>
      </p:sp>
      <p:pic>
        <p:nvPicPr>
          <p:cNvPr id="4" name="Picture 8" descr="https://hsto.org/webt/w7/h-/54/w7h-546j_7t7lpwyai1fuvn20zw.jpeg"/>
          <p:cNvPicPr>
            <a:picLocks noChangeAspect="1" noChangeArrowheads="1"/>
          </p:cNvPicPr>
          <p:nvPr/>
        </p:nvPicPr>
        <p:blipFill>
          <a:blip r:embed="rId2" cstate="email"/>
          <a:srcRect b="-2587"/>
          <a:stretch>
            <a:fillRect/>
          </a:stretch>
        </p:blipFill>
        <p:spPr bwMode="auto">
          <a:xfrm>
            <a:off x="7052389" y="3886201"/>
            <a:ext cx="2091611" cy="297179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86850" cy="11430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Нормы работы ребёнка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компьютером</a:t>
            </a:r>
            <a:endParaRPr lang="ru-RU" sz="36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24000"/>
          <a:ext cx="8553450" cy="5178430"/>
        </p:xfrm>
        <a:graphic>
          <a:graphicData uri="http://schemas.openxmlformats.org/drawingml/2006/table">
            <a:tbl>
              <a:tblPr/>
              <a:tblGrid>
                <a:gridCol w="2138363"/>
                <a:gridCol w="2138362"/>
                <a:gridCol w="2138363"/>
                <a:gridCol w="2138362"/>
              </a:tblGrid>
              <a:tr h="1135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Максимальное время непрерывной работы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Максимальное время работы в день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Максимальная кратность в неделю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 раза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раза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раза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раза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 раза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 раза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3-5 раз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4-5 раз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AFD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лет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мин.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4-6 раз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F4F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Картинки по запросу &quot;картинки на тему компьютерная зависимост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14" descr="Картинки по запросу &quot;картинки на тему компьютерная зависимост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AutoShape 18" descr="Картинки по запросу &quot;картинки на тему компьютерная зависимост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24" descr="Картинки по запросу &quot;картинкиспасибо за внимание на прозрачном фон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AutoShape 26" descr="Картинки по запросу &quot;картинкиспасибо за внимание на прозрачном фоне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AutoShape 28" descr="https://cepia.ru/images/u/pages/383/spasibo-za-vnimanie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AutoShape 30" descr="https://cepia.ru/images/u/pages/383/spasibo-za-vnimanie-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93" name="Picture 31" descr="C:\Users\Александр\Desktop\spasibo-za-vnimanie-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内容占位符 6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705850" cy="54403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Стремительное развитие компьютерных информационных технологий и систем телекоммуникаций – это  одна из основных характеристик современного общества. Интернет уже давно не только система хранения и передачи сверхбольших объемов информации, интернет стал новым слоем нашей повседневной реальности и сферой жизнедеятельности огромного числа людей.</a:t>
            </a:r>
          </a:p>
        </p:txBody>
      </p:sp>
      <p:pic>
        <p:nvPicPr>
          <p:cNvPr id="4099" name="Содержимое 3" descr="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93622">
            <a:off x="3438525" y="3157538"/>
            <a:ext cx="3654425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61950" y="0"/>
            <a:ext cx="8782050" cy="8382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Компьютерная</a:t>
            </a:r>
            <a:r>
              <a:rPr lang="ru-RU" sz="36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зависимость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70585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Компьютерная зависимость -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патологическое пристрастие человека к работе или проведению времени за компьютером.</a:t>
            </a:r>
            <a:endParaRPr lang="ru-RU" sz="2000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Зависимость (аддикция)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стойкое, сверхценное, трудно контролируемое побуждение к деятельности, с заранее прогнозируемым негативным эффектом, сопровождаемое:</a:t>
            </a:r>
          </a:p>
          <a:p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изменением настроения;</a:t>
            </a:r>
          </a:p>
          <a:p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снижением барьера самокритичности;</a:t>
            </a:r>
          </a:p>
          <a:p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синдромом отмены (реакция организма, возникающая при прекращении или снижении действии зависимого вещества, и проявляющаяся физиологическим и психологическим  ухудшением состояния человека);</a:t>
            </a:r>
          </a:p>
          <a:p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рецидивом  (очередным возобновлением зависимости).</a:t>
            </a:r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5" name="Picture 6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0" y="4419600"/>
            <a:ext cx="2266950" cy="217770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8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38400" y="4800600"/>
            <a:ext cx="3011856" cy="1905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86850" cy="9906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</a:t>
            </a:r>
            <a:r>
              <a:rPr lang="ru-RU" sz="36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компьютерной</a:t>
            </a:r>
            <a:r>
              <a:rPr lang="ru-RU" sz="36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зависимости</a:t>
            </a:r>
            <a:endParaRPr lang="ru-RU" sz="36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782050" cy="5059363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зависимость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(кибераддикция) проявляется в нездоровом влечении к компьютерным игрушкам. </a:t>
            </a:r>
          </a:p>
          <a:p>
            <a:pPr lvl="1"/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увлеченность неролевыми играми (аркады, головоломки, на быстроту реакции), ребенок радуется прохождению игры или получению максимального количества очков;</a:t>
            </a:r>
          </a:p>
          <a:p>
            <a:pPr lvl="1"/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зависимость от ролевых игрушек (дети играют за определенных героев, целиком погружаясь в виртуальность).</a:t>
            </a:r>
          </a:p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Сетеголизм (зависимость от Интернета) 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проводит все свободное время на форумах, в чатах и соцсетях (наблюдается у школьников, испытывающих сложности во взаимоотношениях с ровесниками)</a:t>
            </a:r>
          </a:p>
        </p:txBody>
      </p:sp>
      <p:pic>
        <p:nvPicPr>
          <p:cNvPr id="6148" name="Рисунок 3" descr="komp_zavisimost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4343400"/>
            <a:ext cx="3276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705850" cy="12954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типы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Интернет-зависимости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533400" y="1447800"/>
            <a:ext cx="8553450" cy="4678363"/>
          </a:xfrm>
        </p:spPr>
        <p:txBody>
          <a:bodyPr/>
          <a:lstStyle/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Навязчивый веб-серфинг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бесконечные путешествия по Всемирной паутине, поиск информации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Сетевая зависимость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пристрастие к виртуальному общению и виртуальным знакомствам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зависимость 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навязчивое увлечение компьютерными играми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Навязчивая финансовая потребность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игра по сети в азартные игры, ненужные покупки в Интернет-магазинах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Пристрастие к просмотру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фильмов через Интернет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Киберсексуальная зависимость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навязчивое влечение к посещению порносайтов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782050" cy="11430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Стадии компьютерной зависимости</a:t>
            </a:r>
            <a:endParaRPr lang="ru-RU" sz="36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04800" y="990600"/>
            <a:ext cx="8782050" cy="5135563"/>
          </a:xfrm>
        </p:spPr>
        <p:txBody>
          <a:bodyPr/>
          <a:lstStyle/>
          <a:p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легкой увлеченности (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 получает удовольствие, играя в компьютерную игру или проводя время в интернете, </a:t>
            </a:r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доставляет ему положительные эмоции)</a:t>
            </a:r>
          </a:p>
          <a:p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увлеченности (</a:t>
            </a:r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возникновение потребности в игре или нахождении в интернете)</a:t>
            </a:r>
          </a:p>
          <a:p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зависимости (</a:t>
            </a:r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происходят серьезные изменения в ценностно-смысловой сфере личности ребенка, происходят изменения  самооценки и самосознания)</a:t>
            </a:r>
          </a:p>
          <a:p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Стадия привязанности(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ребенок смог побороть зависимость от компьютера, однако полностью отказаться от интернета и компьютера не может)</a:t>
            </a:r>
          </a:p>
        </p:txBody>
      </p:sp>
      <p:pic>
        <p:nvPicPr>
          <p:cNvPr id="8196" name="Picture 4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0" y="4267200"/>
            <a:ext cx="32766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858250" cy="11430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Симптомы компьютерной зависимости</a:t>
            </a:r>
            <a:endParaRPr lang="ru-RU" sz="36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934450" cy="4876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Психологические симптомы:</a:t>
            </a:r>
            <a:endParaRPr lang="ru-RU" sz="2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хорошее самочувствие или эйфория за компьютером, повышение эмоциональности, возбуждение при виде компьютера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раздражительность, снижение тонуса при отсутствии компьютера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шантаж, конфликты в ответ на запрет компьютера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невозможность остановиться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увеличение количества времени, проводимого за компьютером;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пренебрежение семьей и друзьями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отказ от выполнения домашних обязанностей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ощущение пустоты, депрессии, раздражения при нахождении не за компьютером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пренебрежение личной гигиеной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еда за компьютером или забывание о еде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ложь членам семьи о своей деятельности за компьютером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проблемы с учебой, снижение успеваемости</a:t>
            </a:r>
          </a:p>
          <a:p>
            <a:endParaRPr lang="ru-RU" smtClean="0"/>
          </a:p>
        </p:txBody>
      </p:sp>
      <p:pic>
        <p:nvPicPr>
          <p:cNvPr id="4" name="Picture 16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9000" y="4572000"/>
            <a:ext cx="1738972" cy="2286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70585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Симптомы компьютерной зависимости</a:t>
            </a:r>
            <a:endParaRPr lang="ru-RU" sz="360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78205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Физиологические симптомы:</a:t>
            </a:r>
            <a:endParaRPr lang="ru-RU" sz="20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«синдром карпального канала» (туннельное поражение нервных стволов руки, связанное с длительным перенапряжением мышц);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сухость в глазах;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головные боли по типу мигрени;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боли в спине;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нерегулярное питание, пропуск приемов пищи;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пренебрежение личной гигиеной;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расстройства сна, изменение режима сна.</a:t>
            </a:r>
          </a:p>
          <a:p>
            <a:endParaRPr lang="ru-RU" smtClean="0"/>
          </a:p>
        </p:txBody>
      </p:sp>
      <p:pic>
        <p:nvPicPr>
          <p:cNvPr id="4" name="Picture 10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684141">
            <a:off x="5353905" y="4447444"/>
            <a:ext cx="3463089" cy="208884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34450" cy="1143000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Опасности компьютерной зависимости </a:t>
            </a:r>
            <a:b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детского здоровья</a:t>
            </a:r>
            <a:endParaRPr lang="ru-RU" sz="32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838200" y="1600200"/>
            <a:ext cx="8248650" cy="4525963"/>
          </a:xfrm>
        </p:spPr>
        <p:txBody>
          <a:bodyPr/>
          <a:lstStyle/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ожирение, поскольку дети, уставившись в экран, не гуляют, не играют, а механически поедают то, что лежит у них в тарелке;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ослабление иммунитета, а значит, подверженность простудным и инфекционным заболеваниям;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проблемы с памятью, концентрацией внимания, и, как следствие, трудности с учебой;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бессонницу;</a:t>
            </a:r>
          </a:p>
          <a:p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аутизм.</a:t>
            </a:r>
          </a:p>
          <a:p>
            <a:endParaRPr lang="ru-RU" smtClean="0">
              <a:solidFill>
                <a:srgbClr val="002060"/>
              </a:solidFill>
            </a:endParaRPr>
          </a:p>
        </p:txBody>
      </p:sp>
      <p:pic>
        <p:nvPicPr>
          <p:cNvPr id="4" name="Picture 12" descr="Картинки по запросу &quot;картинки на тему компьютерная зависимость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3429000"/>
            <a:ext cx="3161438" cy="310523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a13bea84ac1facedc737f87121945f58dbfc24"/>
</p:tagLst>
</file>

<file path=ppt/theme/theme1.xml><?xml version="1.0" encoding="utf-8"?>
<a:theme xmlns:a="http://schemas.openxmlformats.org/drawingml/2006/main" name="ind_1977_slide">
  <a:themeElements>
    <a:clrScheme name="ind_1977_slide 1">
      <a:dk1>
        <a:srgbClr val="000000"/>
      </a:dk1>
      <a:lt1>
        <a:srgbClr val="B9D3EE"/>
      </a:lt1>
      <a:dk2>
        <a:srgbClr val="000000"/>
      </a:dk2>
      <a:lt2>
        <a:srgbClr val="B2B2B2"/>
      </a:lt2>
      <a:accent1>
        <a:srgbClr val="D2E3F4"/>
      </a:accent1>
      <a:accent2>
        <a:srgbClr val="679FDA"/>
      </a:accent2>
      <a:accent3>
        <a:srgbClr val="D9E6F5"/>
      </a:accent3>
      <a:accent4>
        <a:srgbClr val="000000"/>
      </a:accent4>
      <a:accent5>
        <a:srgbClr val="E5EFF8"/>
      </a:accent5>
      <a:accent6>
        <a:srgbClr val="5D90C5"/>
      </a:accent6>
      <a:hlink>
        <a:srgbClr val="2865A4"/>
      </a:hlink>
      <a:folHlink>
        <a:srgbClr val="2E4C6B"/>
      </a:folHlink>
    </a:clrScheme>
    <a:fontScheme name="ind_1977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d_1977_slide 1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D2E3F4"/>
        </a:accent1>
        <a:accent2>
          <a:srgbClr val="679FDA"/>
        </a:accent2>
        <a:accent3>
          <a:srgbClr val="D9E6F5"/>
        </a:accent3>
        <a:accent4>
          <a:srgbClr val="000000"/>
        </a:accent4>
        <a:accent5>
          <a:srgbClr val="E5EFF8"/>
        </a:accent5>
        <a:accent6>
          <a:srgbClr val="5D90C5"/>
        </a:accent6>
        <a:hlink>
          <a:srgbClr val="2865A4"/>
        </a:hlink>
        <a:folHlink>
          <a:srgbClr val="2E4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2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66B9CC"/>
        </a:accent1>
        <a:accent2>
          <a:srgbClr val="6666CC"/>
        </a:accent2>
        <a:accent3>
          <a:srgbClr val="D9E6F5"/>
        </a:accent3>
        <a:accent4>
          <a:srgbClr val="000000"/>
        </a:accent4>
        <a:accent5>
          <a:srgbClr val="B8D9E2"/>
        </a:accent5>
        <a:accent6>
          <a:srgbClr val="5C5CB9"/>
        </a:accent6>
        <a:hlink>
          <a:srgbClr val="2E4C6B"/>
        </a:hlink>
        <a:folHlink>
          <a:srgbClr val="2E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3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C56230"/>
        </a:accent1>
        <a:accent2>
          <a:srgbClr val="B69715"/>
        </a:accent2>
        <a:accent3>
          <a:srgbClr val="D9E6F5"/>
        </a:accent3>
        <a:accent4>
          <a:srgbClr val="000000"/>
        </a:accent4>
        <a:accent5>
          <a:srgbClr val="DFB7AD"/>
        </a:accent5>
        <a:accent6>
          <a:srgbClr val="A58812"/>
        </a:accent6>
        <a:hlink>
          <a:srgbClr val="2E4C6B"/>
        </a:hlink>
        <a:folHlink>
          <a:srgbClr val="6B512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4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B46E17"/>
        </a:accent1>
        <a:accent2>
          <a:srgbClr val="A7BC2E"/>
        </a:accent2>
        <a:accent3>
          <a:srgbClr val="D9E6F5"/>
        </a:accent3>
        <a:accent4>
          <a:srgbClr val="000000"/>
        </a:accent4>
        <a:accent5>
          <a:srgbClr val="D6BAAB"/>
        </a:accent5>
        <a:accent6>
          <a:srgbClr val="97AA29"/>
        </a:accent6>
        <a:hlink>
          <a:srgbClr val="2E4C6B"/>
        </a:hlink>
        <a:folHlink>
          <a:srgbClr val="6B2E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2E3F4"/>
        </a:accent1>
        <a:accent2>
          <a:srgbClr val="679FDA"/>
        </a:accent2>
        <a:accent3>
          <a:srgbClr val="FFFFFF"/>
        </a:accent3>
        <a:accent4>
          <a:srgbClr val="000000"/>
        </a:accent4>
        <a:accent5>
          <a:srgbClr val="E5EFF8"/>
        </a:accent5>
        <a:accent6>
          <a:srgbClr val="5D90C5"/>
        </a:accent6>
        <a:hlink>
          <a:srgbClr val="2865A4"/>
        </a:hlink>
        <a:folHlink>
          <a:srgbClr val="2E4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6B9CC"/>
        </a:accent1>
        <a:accent2>
          <a:srgbClr val="6666CC"/>
        </a:accent2>
        <a:accent3>
          <a:srgbClr val="FFFFFF"/>
        </a:accent3>
        <a:accent4>
          <a:srgbClr val="000000"/>
        </a:accent4>
        <a:accent5>
          <a:srgbClr val="B8D9E2"/>
        </a:accent5>
        <a:accent6>
          <a:srgbClr val="5C5CB9"/>
        </a:accent6>
        <a:hlink>
          <a:srgbClr val="2E4C6B"/>
        </a:hlink>
        <a:folHlink>
          <a:srgbClr val="2E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6230"/>
        </a:accent1>
        <a:accent2>
          <a:srgbClr val="B69715"/>
        </a:accent2>
        <a:accent3>
          <a:srgbClr val="FFFFFF"/>
        </a:accent3>
        <a:accent4>
          <a:srgbClr val="000000"/>
        </a:accent4>
        <a:accent5>
          <a:srgbClr val="DFB7AD"/>
        </a:accent5>
        <a:accent6>
          <a:srgbClr val="A58812"/>
        </a:accent6>
        <a:hlink>
          <a:srgbClr val="2E4C6B"/>
        </a:hlink>
        <a:folHlink>
          <a:srgbClr val="6B512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d_1977_slid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46E17"/>
        </a:accent1>
        <a:accent2>
          <a:srgbClr val="A7BC2E"/>
        </a:accent2>
        <a:accent3>
          <a:srgbClr val="FFFFFF"/>
        </a:accent3>
        <a:accent4>
          <a:srgbClr val="000000"/>
        </a:accent4>
        <a:accent5>
          <a:srgbClr val="D6BAAB"/>
        </a:accent5>
        <a:accent6>
          <a:srgbClr val="97AA29"/>
        </a:accent6>
        <a:hlink>
          <a:srgbClr val="2E4C6B"/>
        </a:hlink>
        <a:folHlink>
          <a:srgbClr val="6B2E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d_1977_slide">
  <a:themeElements>
    <a:clrScheme name="1_ind_1977_slide 1">
      <a:dk1>
        <a:srgbClr val="000000"/>
      </a:dk1>
      <a:lt1>
        <a:srgbClr val="B9D3EE"/>
      </a:lt1>
      <a:dk2>
        <a:srgbClr val="000000"/>
      </a:dk2>
      <a:lt2>
        <a:srgbClr val="B2B2B2"/>
      </a:lt2>
      <a:accent1>
        <a:srgbClr val="D2E3F4"/>
      </a:accent1>
      <a:accent2>
        <a:srgbClr val="679FDA"/>
      </a:accent2>
      <a:accent3>
        <a:srgbClr val="D9E6F5"/>
      </a:accent3>
      <a:accent4>
        <a:srgbClr val="000000"/>
      </a:accent4>
      <a:accent5>
        <a:srgbClr val="E5EFF8"/>
      </a:accent5>
      <a:accent6>
        <a:srgbClr val="5D90C5"/>
      </a:accent6>
      <a:hlink>
        <a:srgbClr val="2865A4"/>
      </a:hlink>
      <a:folHlink>
        <a:srgbClr val="2E4C6B"/>
      </a:folHlink>
    </a:clrScheme>
    <a:fontScheme name="1_ind_1977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ind_1977_slide 1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D2E3F4"/>
        </a:accent1>
        <a:accent2>
          <a:srgbClr val="679FDA"/>
        </a:accent2>
        <a:accent3>
          <a:srgbClr val="D9E6F5"/>
        </a:accent3>
        <a:accent4>
          <a:srgbClr val="000000"/>
        </a:accent4>
        <a:accent5>
          <a:srgbClr val="E5EFF8"/>
        </a:accent5>
        <a:accent6>
          <a:srgbClr val="5D90C5"/>
        </a:accent6>
        <a:hlink>
          <a:srgbClr val="2865A4"/>
        </a:hlink>
        <a:folHlink>
          <a:srgbClr val="2E4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2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66B9CC"/>
        </a:accent1>
        <a:accent2>
          <a:srgbClr val="6666CC"/>
        </a:accent2>
        <a:accent3>
          <a:srgbClr val="D9E6F5"/>
        </a:accent3>
        <a:accent4>
          <a:srgbClr val="000000"/>
        </a:accent4>
        <a:accent5>
          <a:srgbClr val="B8D9E2"/>
        </a:accent5>
        <a:accent6>
          <a:srgbClr val="5C5CB9"/>
        </a:accent6>
        <a:hlink>
          <a:srgbClr val="2E4C6B"/>
        </a:hlink>
        <a:folHlink>
          <a:srgbClr val="2E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3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C56230"/>
        </a:accent1>
        <a:accent2>
          <a:srgbClr val="B69715"/>
        </a:accent2>
        <a:accent3>
          <a:srgbClr val="D9E6F5"/>
        </a:accent3>
        <a:accent4>
          <a:srgbClr val="000000"/>
        </a:accent4>
        <a:accent5>
          <a:srgbClr val="DFB7AD"/>
        </a:accent5>
        <a:accent6>
          <a:srgbClr val="A58812"/>
        </a:accent6>
        <a:hlink>
          <a:srgbClr val="2E4C6B"/>
        </a:hlink>
        <a:folHlink>
          <a:srgbClr val="6B512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4">
        <a:dk1>
          <a:srgbClr val="000000"/>
        </a:dk1>
        <a:lt1>
          <a:srgbClr val="B9D3EE"/>
        </a:lt1>
        <a:dk2>
          <a:srgbClr val="000000"/>
        </a:dk2>
        <a:lt2>
          <a:srgbClr val="B2B2B2"/>
        </a:lt2>
        <a:accent1>
          <a:srgbClr val="B46E17"/>
        </a:accent1>
        <a:accent2>
          <a:srgbClr val="A7BC2E"/>
        </a:accent2>
        <a:accent3>
          <a:srgbClr val="D9E6F5"/>
        </a:accent3>
        <a:accent4>
          <a:srgbClr val="000000"/>
        </a:accent4>
        <a:accent5>
          <a:srgbClr val="D6BAAB"/>
        </a:accent5>
        <a:accent6>
          <a:srgbClr val="97AA29"/>
        </a:accent6>
        <a:hlink>
          <a:srgbClr val="2E4C6B"/>
        </a:hlink>
        <a:folHlink>
          <a:srgbClr val="6B2E6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2E3F4"/>
        </a:accent1>
        <a:accent2>
          <a:srgbClr val="679FDA"/>
        </a:accent2>
        <a:accent3>
          <a:srgbClr val="FFFFFF"/>
        </a:accent3>
        <a:accent4>
          <a:srgbClr val="000000"/>
        </a:accent4>
        <a:accent5>
          <a:srgbClr val="E5EFF8"/>
        </a:accent5>
        <a:accent6>
          <a:srgbClr val="5D90C5"/>
        </a:accent6>
        <a:hlink>
          <a:srgbClr val="2865A4"/>
        </a:hlink>
        <a:folHlink>
          <a:srgbClr val="2E4C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6B9CC"/>
        </a:accent1>
        <a:accent2>
          <a:srgbClr val="6666CC"/>
        </a:accent2>
        <a:accent3>
          <a:srgbClr val="FFFFFF"/>
        </a:accent3>
        <a:accent4>
          <a:srgbClr val="000000"/>
        </a:accent4>
        <a:accent5>
          <a:srgbClr val="B8D9E2"/>
        </a:accent5>
        <a:accent6>
          <a:srgbClr val="5C5CB9"/>
        </a:accent6>
        <a:hlink>
          <a:srgbClr val="2E4C6B"/>
        </a:hlink>
        <a:folHlink>
          <a:srgbClr val="2E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6230"/>
        </a:accent1>
        <a:accent2>
          <a:srgbClr val="B69715"/>
        </a:accent2>
        <a:accent3>
          <a:srgbClr val="FFFFFF"/>
        </a:accent3>
        <a:accent4>
          <a:srgbClr val="000000"/>
        </a:accent4>
        <a:accent5>
          <a:srgbClr val="DFB7AD"/>
        </a:accent5>
        <a:accent6>
          <a:srgbClr val="A58812"/>
        </a:accent6>
        <a:hlink>
          <a:srgbClr val="2E4C6B"/>
        </a:hlink>
        <a:folHlink>
          <a:srgbClr val="6B512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d_1977_slid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46E17"/>
        </a:accent1>
        <a:accent2>
          <a:srgbClr val="A7BC2E"/>
        </a:accent2>
        <a:accent3>
          <a:srgbClr val="FFFFFF"/>
        </a:accent3>
        <a:accent4>
          <a:srgbClr val="000000"/>
        </a:accent4>
        <a:accent5>
          <a:srgbClr val="D6BAAB"/>
        </a:accent5>
        <a:accent6>
          <a:srgbClr val="97AA29"/>
        </a:accent6>
        <a:hlink>
          <a:srgbClr val="2E4C6B"/>
        </a:hlink>
        <a:folHlink>
          <a:srgbClr val="6B2E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Pages>0</Pages>
  <Words>672</Words>
  <Characters>0</Characters>
  <Application>Microsoft Office PowerPoint</Application>
  <DocSecurity>0</DocSecurity>
  <PresentationFormat>Экран (4:3)</PresentationFormat>
  <Lines>0</Lines>
  <Paragraphs>124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ind_1977_slide</vt:lpstr>
      <vt:lpstr>1_ind_1977_slide</vt:lpstr>
      <vt:lpstr>«Компьютерная зависимость у детей и подростков»</vt:lpstr>
      <vt:lpstr>Слайд 2</vt:lpstr>
      <vt:lpstr>Компьютерная зависимость</vt:lpstr>
      <vt:lpstr>Типы компьютерной зависимости</vt:lpstr>
      <vt:lpstr>Основные типы  Интернет-зависимости</vt:lpstr>
      <vt:lpstr>Стадии компьютерной зависимости</vt:lpstr>
      <vt:lpstr>Симптомы компьютерной зависимости</vt:lpstr>
      <vt:lpstr>Симптомы компьютерной зависимости</vt:lpstr>
      <vt:lpstr>Опасности компьютерной зависимости  для детского здоровья</vt:lpstr>
      <vt:lpstr>Причины возникновения  компьютерной зависимости</vt:lpstr>
      <vt:lpstr>Рекомендации по предотвращению развития компьютерной зависимости у детей и подростков</vt:lpstr>
      <vt:lpstr>Профилактика компьютерной зависимости и способы ее предупреждения </vt:lpstr>
      <vt:lpstr>Нормы работы ребёнка  за компьютером</vt:lpstr>
      <vt:lpstr>Слайд 14</vt:lpstr>
    </vt:vector>
  </TitlesOfParts>
  <Company>HillsOrient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Инна</dc:creator>
  <cp:lastModifiedBy>USER</cp:lastModifiedBy>
  <cp:revision>75</cp:revision>
  <cp:lastPrinted>1899-12-30T00:00:00Z</cp:lastPrinted>
  <dcterms:created xsi:type="dcterms:W3CDTF">2001-08-06T05:40:35Z</dcterms:created>
  <dcterms:modified xsi:type="dcterms:W3CDTF">2020-04-08T07:10:12Z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