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2" r:id="rId7"/>
    <p:sldId id="266" r:id="rId8"/>
    <p:sldId id="273" r:id="rId9"/>
    <p:sldId id="264" r:id="rId10"/>
    <p:sldId id="274" r:id="rId11"/>
    <p:sldId id="263" r:id="rId12"/>
    <p:sldId id="261" r:id="rId13"/>
    <p:sldId id="268" r:id="rId14"/>
    <p:sldId id="276" r:id="rId15"/>
    <p:sldId id="267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5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84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296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6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44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619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27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9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3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00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5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0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5D073-79E8-49F7-9F98-5143D8C0E6D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886B7-587B-4CE7-B8B0-340BC7F92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61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763992" cy="649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8814" y="1442124"/>
            <a:ext cx="8802090" cy="385467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В Ленинградской области существуют разные крепости.</a:t>
            </a:r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Крепости </a:t>
            </a:r>
            <a:r>
              <a:rPr lang="ru-RU" dirty="0"/>
              <a:t>столетиями служили в </a:t>
            </a:r>
            <a:r>
              <a:rPr lang="ru-RU" dirty="0" smtClean="0"/>
              <a:t>качестве оборонительных </a:t>
            </a:r>
            <a:r>
              <a:rPr lang="ru-RU" dirty="0"/>
              <a:t>сооружений.</a:t>
            </a:r>
          </a:p>
          <a:p>
            <a:pPr marL="0" indent="0">
              <a:lnSpc>
                <a:spcPct val="110000"/>
              </a:lnSpc>
              <a:buNone/>
            </a:pP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 данной статье мы кратко познакомили вас с интересными историческими местами Ленинградской области. Подробнее вы сможете ознакомиться с ними на страницах нашего путеводителя.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85813" y="2767687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…, и…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196447" y="2784687"/>
            <a:ext cx="1266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…, а 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137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6544" y="680516"/>
            <a:ext cx="5763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Алгоритм взаимопроверки заданий.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146628" y="1831438"/>
            <a:ext cx="10282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Ученик читает выполненное задание напарника.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/>
              <a:t>Соглашается или нет с его ответом.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Если </a:t>
            </a:r>
            <a:r>
              <a:rPr lang="ru-RU" sz="2400" u="sng" dirty="0" smtClean="0"/>
              <a:t>соглашается</a:t>
            </a:r>
            <a:r>
              <a:rPr lang="ru-RU" sz="2400" dirty="0" smtClean="0"/>
              <a:t>, говорит: </a:t>
            </a:r>
            <a:r>
              <a:rPr lang="ru-RU" sz="2400" b="1" dirty="0" smtClean="0"/>
              <a:t>«По моему мнению … выполнено/подобрано верно.»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Если </a:t>
            </a:r>
            <a:r>
              <a:rPr lang="ru-RU" sz="2400" u="sng" dirty="0" smtClean="0"/>
              <a:t>не соглашается</a:t>
            </a:r>
            <a:r>
              <a:rPr lang="ru-RU" sz="2400" dirty="0" smtClean="0"/>
              <a:t>: «</a:t>
            </a:r>
            <a:r>
              <a:rPr lang="ru-RU" sz="2400" b="1" dirty="0" smtClean="0"/>
              <a:t>Я не согласен с…, так как… </a:t>
            </a:r>
            <a:r>
              <a:rPr lang="ru-RU" sz="2400" dirty="0" smtClean="0"/>
              <a:t>(приводит доказательства).» </a:t>
            </a:r>
            <a:r>
              <a:rPr lang="ru-RU" sz="2400" u="sng" dirty="0" smtClean="0"/>
              <a:t>Приводит свой вариант ответа.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3. Если напарник согласен, то продолжают взаимопроверку, читая по одному предложению/абзацу.</a:t>
            </a:r>
          </a:p>
        </p:txBody>
      </p:sp>
    </p:spTree>
    <p:extLst>
      <p:ext uri="{BB962C8B-B14F-4D97-AF65-F5344CB8AC3E}">
        <p14:creationId xmlns:p14="http://schemas.microsoft.com/office/powerpoint/2010/main" val="38395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" y="3469376"/>
            <a:ext cx="12018422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" y="109088"/>
            <a:ext cx="12018422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7028" y="927294"/>
            <a:ext cx="48332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1723 год</a:t>
            </a:r>
            <a:r>
              <a:rPr lang="ru-RU" sz="2000" b="1" dirty="0">
                <a:solidFill>
                  <a:srgbClr val="FF0000"/>
                </a:solidFill>
              </a:rPr>
              <a:t>у</a:t>
            </a:r>
            <a:r>
              <a:rPr lang="ru-RU" sz="2000" dirty="0"/>
              <a:t> был построен Кронштадт.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49920" y="901269"/>
            <a:ext cx="50364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Крепость потерял</a:t>
            </a:r>
            <a:r>
              <a:rPr lang="ru-RU" sz="2000" b="1" dirty="0">
                <a:solidFill>
                  <a:srgbClr val="FF0000"/>
                </a:solidFill>
              </a:rPr>
              <a:t>а</a:t>
            </a:r>
            <a:r>
              <a:rPr lang="ru-RU" sz="2000" dirty="0"/>
              <a:t> свое военн</a:t>
            </a:r>
            <a:r>
              <a:rPr lang="ru-RU" sz="2000" b="1" dirty="0">
                <a:solidFill>
                  <a:srgbClr val="FF0000"/>
                </a:solidFill>
              </a:rPr>
              <a:t>ое</a:t>
            </a:r>
            <a:r>
              <a:rPr lang="ru-RU" sz="2000" dirty="0"/>
              <a:t> </a:t>
            </a:r>
            <a:r>
              <a:rPr lang="ru-RU" sz="2000" dirty="0" smtClean="0"/>
              <a:t>значение, преобразовавшись в </a:t>
            </a:r>
            <a:r>
              <a:rPr lang="ru-RU" sz="2000" dirty="0"/>
              <a:t>политическ</a:t>
            </a:r>
            <a:r>
              <a:rPr lang="ru-RU" sz="2000" b="1" dirty="0">
                <a:solidFill>
                  <a:srgbClr val="FF0000"/>
                </a:solidFill>
              </a:rPr>
              <a:t>ую</a:t>
            </a:r>
            <a:r>
              <a:rPr lang="ru-RU" sz="2000" b="1" dirty="0"/>
              <a:t> </a:t>
            </a:r>
            <a:r>
              <a:rPr lang="ru-RU" sz="2000" dirty="0"/>
              <a:t>тюрьму.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7028" y="2044967"/>
            <a:ext cx="48332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IX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век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прекратила свое функционирование.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0035" y="2247526"/>
            <a:ext cx="47346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настоящее время на месте крепост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остались лишь руин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ы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5244" y="5983472"/>
            <a:ext cx="5364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XIV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век</a:t>
            </a:r>
            <a:r>
              <a:rPr 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состояла из бревенчат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ых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дом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ов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784712" y="5430346"/>
            <a:ext cx="47207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После пожара, произошедш</a:t>
            </a:r>
            <a:r>
              <a:rPr lang="ru-RU" sz="2000" b="1" dirty="0" smtClean="0">
                <a:solidFill>
                  <a:srgbClr val="FF0000"/>
                </a:solidFill>
              </a:rPr>
              <a:t>его</a:t>
            </a:r>
            <a:r>
              <a:rPr lang="ru-RU" sz="2000" dirty="0" smtClean="0"/>
              <a:t> через 50 лет, на территории крепости построили каменн</a:t>
            </a:r>
            <a:r>
              <a:rPr lang="ru-RU" sz="2000" b="1" dirty="0" smtClean="0">
                <a:solidFill>
                  <a:srgbClr val="FF0000"/>
                </a:solidFill>
              </a:rPr>
              <a:t>ые</a:t>
            </a:r>
            <a:r>
              <a:rPr lang="ru-RU" sz="2000" dirty="0" smtClean="0"/>
              <a:t> сооружения.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3460" y="4566182"/>
            <a:ext cx="4836826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служила надежной защит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ой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Новгородских земель от западн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ых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соседей.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84712" y="4537777"/>
            <a:ext cx="4766872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Укрепление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удобно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располагалось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 напротив </a:t>
            </a:r>
            <a:r>
              <a:rPr lang="ru-RU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левонской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крепост</a:t>
            </a:r>
            <a:r>
              <a:rPr lang="ru-RU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Нарвы.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41451" y="174022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…, и …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897365" y="243569"/>
            <a:ext cx="2194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поэтому …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668905" y="3756169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потому что ….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967031" y="3732282"/>
            <a:ext cx="205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однако 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90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975"/>
            <a:ext cx="12564094" cy="671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798" y="1562873"/>
            <a:ext cx="11216498" cy="15530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Старейшей каменно-земляной крепостью на территории Древней Руси считается </a:t>
            </a:r>
            <a:r>
              <a:rPr lang="ru-RU" sz="1800" b="1" dirty="0" err="1"/>
              <a:t>Любшанская</a:t>
            </a:r>
            <a:r>
              <a:rPr lang="ru-RU" sz="1800" dirty="0"/>
              <a:t> крепость, заложенная в </a:t>
            </a:r>
            <a:r>
              <a:rPr lang="en-US" sz="1800" dirty="0"/>
              <a:t>VII</a:t>
            </a:r>
            <a:r>
              <a:rPr lang="ru-RU" sz="1800" dirty="0"/>
              <a:t> веке на правом берегу реки Волхов. </a:t>
            </a:r>
            <a:r>
              <a:rPr lang="ru-RU" sz="18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sz="18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IX</a:t>
            </a:r>
            <a:r>
              <a:rPr lang="ru-RU" sz="18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веке она прекратила свое функционирование, поэтому в настоящее время на месте крепости остались лишь руины.</a:t>
            </a:r>
            <a:endParaRPr lang="ru-RU" sz="1800" i="1" dirty="0"/>
          </a:p>
          <a:p>
            <a:pPr marL="0" indent="0">
              <a:buNone/>
            </a:pPr>
            <a:endParaRPr lang="ru-RU" sz="1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638603" y="2584429"/>
            <a:ext cx="112516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1323 году была возведена крепость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Орешек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Ореховом острове в истоке реки Невы. 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1723 году был построен Кронштадт, и крепость потеряла свое военное 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значение, преобразовавшись в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политическую тюрьму.</a:t>
            </a:r>
            <a:endParaRPr lang="ru-RU" i="1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8602" y="3574985"/>
            <a:ext cx="112516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городе Приозерске на острове реки </a:t>
            </a:r>
            <a:r>
              <a:rPr lang="ru-RU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Вуоксы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находится каменная крепость </a:t>
            </a:r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Корела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защищавшая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северо-западные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границы Руси от шведов.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XIV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веке крепость состояла из бревенчатых домов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однако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пожара, произошедшего через 50 лет, на территории крепости построили каменные сооружения.</a:t>
            </a:r>
            <a:endParaRPr lang="ru-RU" i="1" dirty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3797" y="4842540"/>
            <a:ext cx="1105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1492 году на границе с Ливонией была возведена </a:t>
            </a:r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Ивангородская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крепость, с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трех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сторон окруженная рекой Нарвой. 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служила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надежной защитой Новгородских земель от западных соседей, потому что 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укрепление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удобно </a:t>
            </a:r>
            <a:r>
              <a:rPr lang="ru-RU" i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располагалось 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 напротив </a:t>
            </a:r>
            <a:r>
              <a:rPr lang="ru-RU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левонской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крепости Нарвы.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4615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30" y="0"/>
            <a:ext cx="6226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99448" y="1240725"/>
            <a:ext cx="5428343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Далее расскажем еще об одном из первых оборонительных сооружений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000" b="1" dirty="0"/>
              <a:t>Чуть позже, …</a:t>
            </a:r>
            <a:endParaRPr lang="ru-RU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/>
              <a:t>Также кратко поведаем о наиболее популярном для посещения месте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000" b="1" dirty="0"/>
              <a:t>Стоит вспомнить еще одну историческую достопримечательность.</a:t>
            </a:r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b="1" dirty="0"/>
              <a:t>Расскажем о последней постройке, заслуживающей внимание.</a:t>
            </a:r>
            <a:endParaRPr lang="ru-RU" sz="20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11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97527" y="819397"/>
            <a:ext cx="10759044" cy="52963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555179" y="4275117"/>
            <a:ext cx="49848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Кому: </a:t>
            </a:r>
            <a:r>
              <a:rPr lang="ru-RU" sz="2000" b="1" i="1" dirty="0" smtClean="0">
                <a:solidFill>
                  <a:schemeClr val="bg1"/>
                </a:solidFill>
              </a:rPr>
              <a:t>Редактору издательства «Питер»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Куда: </a:t>
            </a:r>
            <a:r>
              <a:rPr lang="ru-RU" sz="2000" b="1" i="1" dirty="0" smtClean="0">
                <a:solidFill>
                  <a:schemeClr val="bg1"/>
                </a:solidFill>
              </a:rPr>
              <a:t>Издательство «Питер»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4773" y="1425039"/>
            <a:ext cx="32067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chemeClr val="bg1"/>
                </a:solidFill>
              </a:rPr>
              <a:t>От кого: </a:t>
            </a:r>
            <a:r>
              <a:rPr lang="ru-RU" sz="2000" b="1" i="1" dirty="0">
                <a:solidFill>
                  <a:schemeClr val="bg1"/>
                </a:solidFill>
              </a:rPr>
              <a:t>учеников 7 класса </a:t>
            </a:r>
            <a:endParaRPr lang="ru-RU" sz="2000" b="1" i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Откуда</a:t>
            </a:r>
            <a:r>
              <a:rPr lang="ru-RU" sz="2000" b="1" dirty="0">
                <a:solidFill>
                  <a:schemeClr val="bg1"/>
                </a:solidFill>
              </a:rPr>
              <a:t>: </a:t>
            </a:r>
            <a:r>
              <a:rPr lang="ru-RU" sz="2000" b="1" i="1" dirty="0">
                <a:solidFill>
                  <a:schemeClr val="bg1"/>
                </a:solidFill>
              </a:rPr>
              <a:t>ГБОУ школа №6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2045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29" y="3799115"/>
            <a:ext cx="9303658" cy="2743200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4107543" y="3039504"/>
            <a:ext cx="3831771" cy="101905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180614" y="2039030"/>
            <a:ext cx="3722915" cy="1434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3929" y="3950276"/>
            <a:ext cx="3127272" cy="898202"/>
          </a:xfrm>
          <a:prstGeom prst="roundRect">
            <a:avLst/>
          </a:prstGeom>
          <a:solidFill>
            <a:srgbClr val="EC54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229" y="336096"/>
            <a:ext cx="7928429" cy="1325563"/>
          </a:xfrm>
        </p:spPr>
        <p:txBody>
          <a:bodyPr/>
          <a:lstStyle/>
          <a:p>
            <a:r>
              <a:rPr lang="ru-RU" b="1" dirty="0" smtClean="0"/>
              <a:t>Посчитай баллы и оцени себя: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72829" y="2246539"/>
            <a:ext cx="4938486" cy="6418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Профессиональный</a:t>
            </a:r>
          </a:p>
          <a:p>
            <a:pPr marL="0" indent="0" algn="ctr">
              <a:buNone/>
            </a:pPr>
            <a:r>
              <a:rPr lang="ru-RU" dirty="0" smtClean="0"/>
              <a:t>помощник редактора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3928" y="4058557"/>
            <a:ext cx="322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Редактор - новичок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66038" y="3275895"/>
            <a:ext cx="3351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Редактор - любитель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553029" y="4848477"/>
            <a:ext cx="14514" cy="13055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842000" y="4035506"/>
            <a:ext cx="7257" cy="21311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319658" y="3473222"/>
            <a:ext cx="0" cy="2624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5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629" y="20322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94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96190" y="3779621"/>
            <a:ext cx="10799618" cy="17661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25236" y="1020124"/>
            <a:ext cx="10141527" cy="15631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4173" y="1330820"/>
            <a:ext cx="10273145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chemeClr val="bg1"/>
                </a:solidFill>
              </a:rPr>
              <a:t>В Ленинградской области существуют разные </a:t>
            </a:r>
            <a:r>
              <a:rPr lang="ru-RU" dirty="0" smtClean="0">
                <a:solidFill>
                  <a:schemeClr val="bg1"/>
                </a:solidFill>
              </a:rPr>
              <a:t>крепости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и  они </a:t>
            </a:r>
            <a:r>
              <a:rPr lang="ru-RU" dirty="0">
                <a:solidFill>
                  <a:schemeClr val="bg1"/>
                </a:solidFill>
              </a:rPr>
              <a:t>столетиями служили в качестве оборонительных сооружений.</a:t>
            </a:r>
          </a:p>
          <a:p>
            <a:pPr marL="0" indent="0">
              <a:lnSpc>
                <a:spcPct val="110000"/>
              </a:lnSpc>
              <a:buNone/>
            </a:pPr>
            <a:endParaRPr lang="ru-RU" dirty="0"/>
          </a:p>
          <a:p>
            <a:pPr marL="0" indent="0">
              <a:lnSpc>
                <a:spcPct val="110000"/>
              </a:lnSpc>
              <a:buNone/>
            </a:pPr>
            <a:endParaRPr lang="ru-RU" dirty="0" smtClean="0"/>
          </a:p>
          <a:p>
            <a:pPr marL="0" indent="0">
              <a:lnSpc>
                <a:spcPct val="110000"/>
              </a:lnSpc>
              <a:buNone/>
            </a:pP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данной статье мы кратко познакомили вас с интересными историческими местами Ленинградской </a:t>
            </a:r>
            <a:r>
              <a:rPr lang="ru-RU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r>
              <a:rPr lang="ru-RU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ru-RU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подробнее 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 сможете ознакомиться с ними на страницах нашего путеводителя.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52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Тема: Крепости Ленинградской области.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/>
                </a:solidFill>
              </a:rPr>
              <a:t>Цель: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Научиться составлять сложные предложения из простых и </a:t>
            </a:r>
            <a:r>
              <a:rPr lang="ru-RU" sz="4000" dirty="0" smtClean="0"/>
              <a:t>объединять предложения в </a:t>
            </a:r>
            <a:r>
              <a:rPr lang="ru-RU" sz="4000" dirty="0"/>
              <a:t>связный текст.</a:t>
            </a:r>
          </a:p>
        </p:txBody>
      </p:sp>
    </p:spTree>
    <p:extLst>
      <p:ext uri="{BB962C8B-B14F-4D97-AF65-F5344CB8AC3E}">
        <p14:creationId xmlns:p14="http://schemas.microsoft.com/office/powerpoint/2010/main" val="177877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Задачи: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Учиться составлять сложные предложения из простых.</a:t>
            </a:r>
          </a:p>
          <a:p>
            <a:pPr>
              <a:buFontTx/>
              <a:buChar char="-"/>
            </a:pPr>
            <a:r>
              <a:rPr lang="ru-RU" dirty="0" smtClean="0"/>
              <a:t> Учиться составлять связный текст из предложений.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4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29" y="232229"/>
            <a:ext cx="7605485" cy="64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20572" y="1660551"/>
            <a:ext cx="66620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/>
              <a:t> С_ _ _ _ _ _ _ _ _ _ _ _ _ крепость </a:t>
            </a:r>
            <a:r>
              <a:rPr lang="ru-RU" sz="2400" dirty="0"/>
              <a:t>расположена на Ладожском мысу при впадении в Волхов реки </a:t>
            </a:r>
            <a:r>
              <a:rPr lang="ru-RU" sz="2400" dirty="0" err="1"/>
              <a:t>Ладожки</a:t>
            </a:r>
            <a:r>
              <a:rPr lang="ru-RU" sz="2400" dirty="0"/>
              <a:t>, и благодаря ей с </a:t>
            </a:r>
            <a:r>
              <a:rPr lang="en-US" sz="2400" dirty="0"/>
              <a:t>X</a:t>
            </a:r>
            <a:r>
              <a:rPr lang="ru-RU" sz="2400" dirty="0"/>
              <a:t> века водные пути из Балтийского моря вглубь русских земель были защищены.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20572" y="4249102"/>
            <a:ext cx="6792686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/>
              <a:t>В 1237 году на юго-западе Ленинградской области в селе Копорье была заложена </a:t>
            </a:r>
            <a:r>
              <a:rPr lang="ru-RU" sz="2400" dirty="0" smtClean="0"/>
              <a:t>К_ _ _ _ _ _ _ _ </a:t>
            </a:r>
            <a:r>
              <a:rPr lang="ru-RU" sz="2400" dirty="0"/>
              <a:t>крепость, которая неоднократно то переходила в руки шведов, то возвращалась обратно к России.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60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116" y="0"/>
            <a:ext cx="6338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3074996" y="1311548"/>
            <a:ext cx="6042153" cy="53273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/>
              <a:t>Старейшей каменно-земляной крепостью на территории Древней Руси считается Л_ _ _ _ _ _ _ _ _ крепость, заложенная в </a:t>
            </a:r>
            <a:r>
              <a:rPr lang="en-US" sz="2000" dirty="0" smtClean="0"/>
              <a:t>VII</a:t>
            </a:r>
            <a:r>
              <a:rPr lang="ru-RU" sz="2000" dirty="0" smtClean="0"/>
              <a:t> веке на правом берегу реки Волхов. </a:t>
            </a:r>
            <a:r>
              <a:rPr lang="ru-RU" sz="1600" dirty="0" smtClean="0"/>
              <a:t>1100прекрастила01100руины0011001</a:t>
            </a:r>
            <a:endParaRPr lang="ru-RU" sz="1600" dirty="0"/>
          </a:p>
          <a:p>
            <a:pPr marL="0" indent="0">
              <a:buFont typeface="Arial" panose="020B0604020202020204" pitchFamily="34" charset="0"/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1323 году была возведена крепость О_ _ _ _ _ на Ореховом острове в истоке реки Невы.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101тюрьму00</a:t>
            </a:r>
          </a:p>
          <a:p>
            <a:pPr marL="0" indent="0">
              <a:buNone/>
            </a:pP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городе Приозерске на острове реки </a:t>
            </a:r>
            <a:r>
              <a:rPr lang="ru-RU" sz="2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Вуоксы</a:t>
            </a: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находится каменная крепость К_ _ _ _ _, защищавшая северо-западные границы Руси от шведов.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0101010бревенчатых110010пожара011</a:t>
            </a:r>
          </a:p>
          <a:p>
            <a:pPr marL="0" indent="0">
              <a:buNone/>
            </a:pP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1492 году на границе с Ливонией была возведена   И_ _ _ _ _ _ _ _ _ _ _ _ крепость, с трех сторон окруженная рекой Нарвой</a:t>
            </a:r>
            <a:r>
              <a:rPr lang="ru-RU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010101напротив010101010011левонской01010</a:t>
            </a:r>
            <a:endParaRPr lang="ru-RU" sz="16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Font typeface="Arial" panose="020B0604020202020204" pitchFamily="34" charset="0"/>
              <a:buNone/>
            </a:pPr>
            <a:endParaRPr lang="ru-RU" sz="1800" dirty="0"/>
          </a:p>
          <a:p>
            <a:pPr marL="0" indent="0">
              <a:buFont typeface="Arial" panose="020B0604020202020204" pitchFamily="34" charset="0"/>
              <a:buNone/>
            </a:pPr>
            <a:endParaRPr lang="ru-RU" sz="1800" dirty="0"/>
          </a:p>
        </p:txBody>
      </p:sp>
      <p:pic>
        <p:nvPicPr>
          <p:cNvPr id="7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1" y="2108877"/>
            <a:ext cx="3032575" cy="325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76" y="2914478"/>
            <a:ext cx="2681584" cy="2025657"/>
          </a:xfrm>
          <a:prstGeom prst="rect">
            <a:avLst/>
          </a:prstGeom>
        </p:spPr>
      </p:pic>
      <p:pic>
        <p:nvPicPr>
          <p:cNvPr id="9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803" y="2356241"/>
            <a:ext cx="3079103" cy="323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0419" y="3062514"/>
            <a:ext cx="2504923" cy="23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1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" y="279730"/>
            <a:ext cx="6024418" cy="64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008" y="1660551"/>
            <a:ext cx="54501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/>
              <a:t> </a:t>
            </a:r>
            <a:r>
              <a:rPr lang="ru-RU" sz="2000" b="1" u="sng" dirty="0" err="1" smtClean="0"/>
              <a:t>Староладожская</a:t>
            </a:r>
            <a:r>
              <a:rPr lang="ru-RU" sz="2000" b="1" u="sng" dirty="0" smtClean="0"/>
              <a:t> </a:t>
            </a:r>
            <a:r>
              <a:rPr lang="ru-RU" sz="2000" dirty="0" smtClean="0"/>
              <a:t>крепость </a:t>
            </a:r>
            <a:r>
              <a:rPr lang="ru-RU" sz="2000" dirty="0"/>
              <a:t>расположена на Ладожском мысу при впадении в Волхов реки </a:t>
            </a:r>
            <a:r>
              <a:rPr lang="ru-RU" sz="2000" dirty="0" err="1"/>
              <a:t>Ладожки</a:t>
            </a:r>
            <a:r>
              <a:rPr lang="ru-RU" sz="2000" dirty="0"/>
              <a:t>, и благодаря ей с </a:t>
            </a:r>
            <a:r>
              <a:rPr lang="en-US" sz="2000" dirty="0"/>
              <a:t>X</a:t>
            </a:r>
            <a:r>
              <a:rPr lang="ru-RU" sz="2000" dirty="0"/>
              <a:t> века водные пути из Балтийского моря вглубь русских земель были защищены.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878" y="3962227"/>
            <a:ext cx="5806376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/>
              <a:t>В 1237 году на юго-западе Ленинградской области в селе Копорье была заложена </a:t>
            </a:r>
            <a:r>
              <a:rPr lang="ru-RU" sz="2000" b="1" u="sng" dirty="0" err="1" smtClean="0"/>
              <a:t>Копорская</a:t>
            </a:r>
            <a:r>
              <a:rPr lang="ru-RU" sz="2000" b="1" u="sng" dirty="0" smtClean="0"/>
              <a:t> </a:t>
            </a:r>
            <a:r>
              <a:rPr lang="ru-RU" sz="2000" dirty="0" smtClean="0"/>
              <a:t>крепость</a:t>
            </a:r>
            <a:r>
              <a:rPr lang="ru-RU" sz="2000" dirty="0"/>
              <a:t>, которая неоднократно то переходила в руки шведов, то возвращалась обратно к России.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253" y="6136"/>
            <a:ext cx="6286497" cy="671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6460915" y="1256390"/>
            <a:ext cx="5635173" cy="15530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/>
              <a:t>Старейшей каменно-земляной крепостью на территории Древней Руси считается </a:t>
            </a:r>
            <a:r>
              <a:rPr lang="ru-RU" sz="1800" b="1" u="sng" dirty="0" err="1" smtClean="0"/>
              <a:t>Любшанская</a:t>
            </a:r>
            <a:r>
              <a:rPr lang="ru-RU" sz="1800" u="sng" dirty="0" smtClean="0"/>
              <a:t> </a:t>
            </a:r>
            <a:r>
              <a:rPr lang="ru-RU" sz="1800" dirty="0" smtClean="0"/>
              <a:t>крепость, заложенная в </a:t>
            </a:r>
            <a:r>
              <a:rPr lang="en-US" sz="1800" dirty="0" smtClean="0"/>
              <a:t>VII</a:t>
            </a:r>
            <a:r>
              <a:rPr lang="ru-RU" sz="1800" dirty="0" smtClean="0"/>
              <a:t> веке на правом берегу реки Волхов. 1100прекрастила01100руины0011001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1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6460916" y="2857078"/>
            <a:ext cx="56351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1323 году была возведена крепость </a:t>
            </a:r>
            <a:r>
              <a:rPr lang="ru-RU" b="1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Орешек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 Ореховом острове в истоке реки Невы. 101тюрьму00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60916" y="3928372"/>
            <a:ext cx="563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городе Приозерске на острове реки </a:t>
            </a:r>
            <a:r>
              <a:rPr lang="ru-RU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Вуоксы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находится каменная крепость</a:t>
            </a:r>
            <a:r>
              <a:rPr lang="ru-RU" u="sng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Корела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защищавшая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северо-западные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границы Руси от шведов. 0101010бревенчатых110010пожара011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60917" y="5523743"/>
            <a:ext cx="563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1492 году на границе с Ливонией была возведена </a:t>
            </a:r>
            <a:r>
              <a:rPr lang="ru-RU" b="1" u="sng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Ивангородская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крепость, с 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трех 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сторон окруженная рекой Нарвой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01001напротив01011011левонской0110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55" y="92971"/>
            <a:ext cx="12222644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13/61/82/136182120886ae39788ff82f1f5bb0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10" y="3555447"/>
            <a:ext cx="12018422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3001" y="1207950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В 1723 </a:t>
            </a:r>
            <a:r>
              <a:rPr lang="ru-RU" sz="2000" dirty="0" smtClean="0"/>
              <a:t>год___ </a:t>
            </a:r>
            <a:r>
              <a:rPr lang="ru-RU" sz="2000" dirty="0"/>
              <a:t>был построен </a:t>
            </a:r>
            <a:r>
              <a:rPr lang="ru-RU" sz="2000" dirty="0" smtClean="0"/>
              <a:t>Кронштадт.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01089" y="1203510"/>
            <a:ext cx="52735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</a:t>
            </a:r>
            <a:r>
              <a:rPr lang="ru-RU" sz="2000" dirty="0" smtClean="0"/>
              <a:t>репость потерял___ </a:t>
            </a:r>
            <a:r>
              <a:rPr lang="ru-RU" sz="2000" dirty="0"/>
              <a:t>свое </a:t>
            </a:r>
            <a:r>
              <a:rPr lang="ru-RU" sz="2000" dirty="0" err="1" smtClean="0"/>
              <a:t>военн</a:t>
            </a:r>
            <a:r>
              <a:rPr lang="ru-RU" sz="2000" dirty="0" smtClean="0"/>
              <a:t>___ значение,  преобразовавшись </a:t>
            </a:r>
            <a:r>
              <a:rPr lang="ru-RU" sz="2000" dirty="0"/>
              <a:t>в </a:t>
            </a:r>
            <a:r>
              <a:rPr lang="ru-RU" sz="2000" dirty="0" err="1" smtClean="0"/>
              <a:t>политическ</a:t>
            </a:r>
            <a:r>
              <a:rPr lang="ru-RU" sz="2000" dirty="0" smtClean="0"/>
              <a:t>___ тюрьм</a:t>
            </a:r>
            <a:r>
              <a:rPr lang="ru-RU" sz="2000" dirty="0"/>
              <a:t>у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3001" y="1987217"/>
            <a:ext cx="523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IX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век___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прекратил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свое функционирование.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1089" y="1960878"/>
            <a:ext cx="5083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настоящее время на месте </a:t>
            </a:r>
            <a:r>
              <a:rPr lang="ru-RU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крепост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 остались лишь руин___.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2033" y="5336900"/>
            <a:ext cx="55915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en-US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XIV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век___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состояла из бревенчатых дом___.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060138" y="5230016"/>
            <a:ext cx="5012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После пожара, </a:t>
            </a:r>
            <a:r>
              <a:rPr lang="ru-RU" sz="2000" dirty="0" err="1" smtClean="0"/>
              <a:t>произошедш</a:t>
            </a:r>
            <a:r>
              <a:rPr lang="ru-RU" sz="2000" dirty="0" smtClean="0"/>
              <a:t>___ через 50 лет, на территории крепост</a:t>
            </a:r>
            <a:r>
              <a:rPr lang="ru-RU" sz="2000" dirty="0"/>
              <a:t>и</a:t>
            </a:r>
            <a:r>
              <a:rPr lang="ru-RU" sz="2000" dirty="0" smtClean="0"/>
              <a:t> построили </a:t>
            </a:r>
            <a:r>
              <a:rPr lang="ru-RU" sz="2000" dirty="0" err="1" smtClean="0"/>
              <a:t>каменн</a:t>
            </a:r>
            <a:r>
              <a:rPr lang="ru-RU" sz="2000" dirty="0" smtClean="0"/>
              <a:t>___ сооружени</a:t>
            </a:r>
            <a:r>
              <a:rPr lang="ru-RU" sz="2000" dirty="0"/>
              <a:t>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2033" y="4280017"/>
            <a:ext cx="5238464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Она 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служил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надежной защит___ Новгородских земель от </a:t>
            </a:r>
            <a:r>
              <a:rPr lang="ru-RU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западн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 соседей.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60138" y="4275278"/>
            <a:ext cx="4778957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Укрепление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удобно располагалось прямо напротив </a:t>
            </a:r>
            <a:r>
              <a:rPr lang="ru-RU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левонской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крепост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 Нарвы.             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3803" y="296734"/>
            <a:ext cx="5872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ы</a:t>
            </a:r>
            <a:r>
              <a:rPr lang="ru-RU" sz="2400" dirty="0" smtClean="0"/>
              <a:t>	у	и	</a:t>
            </a:r>
            <a:r>
              <a:rPr lang="ru-RU" sz="2400" dirty="0" err="1" smtClean="0"/>
              <a:t>ую</a:t>
            </a:r>
            <a:r>
              <a:rPr lang="ru-RU" sz="2400" dirty="0" smtClean="0"/>
              <a:t>	е	</a:t>
            </a:r>
            <a:r>
              <a:rPr lang="ru-RU" sz="2400" dirty="0" err="1" smtClean="0"/>
              <a:t>ое</a:t>
            </a:r>
            <a:r>
              <a:rPr lang="ru-RU" sz="2400" dirty="0" smtClean="0"/>
              <a:t>	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68475" y="3611885"/>
            <a:ext cx="6083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	его  	 ой	 </a:t>
            </a:r>
            <a:r>
              <a:rPr lang="ru-RU" sz="2400" dirty="0" err="1" smtClean="0"/>
              <a:t>ых</a:t>
            </a:r>
            <a:r>
              <a:rPr lang="ru-RU" sz="2400" dirty="0" smtClean="0"/>
              <a:t>	</a:t>
            </a:r>
            <a:r>
              <a:rPr lang="ru-RU" sz="2400" dirty="0" err="1" smtClean="0"/>
              <a:t>ов</a:t>
            </a:r>
            <a:r>
              <a:rPr lang="ru-RU" sz="2400" dirty="0" smtClean="0"/>
              <a:t>	 и	</a:t>
            </a:r>
            <a:r>
              <a:rPr lang="ru-RU" sz="2400" dirty="0" err="1" smtClean="0"/>
              <a:t>ые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03944" y="2615493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…, и …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849863" y="2699762"/>
            <a:ext cx="2194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поэтому …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868475" y="6177848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потому что ….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910333" y="6177602"/>
            <a:ext cx="205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…, однако 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59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959</Words>
  <Application>Microsoft Office PowerPoint</Application>
  <PresentationFormat>Широкоэкранный</PresentationFormat>
  <Paragraphs>98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 </vt:lpstr>
      <vt:lpstr> </vt:lpstr>
      <vt:lpstr>Тема: Крепости Ленинградской области.</vt:lpstr>
      <vt:lpstr>Цель: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Посчитай баллы и оцени себя: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PowerUser</dc:creator>
  <cp:lastModifiedBy>Малышева Валерия Алексеевна</cp:lastModifiedBy>
  <cp:revision>65</cp:revision>
  <dcterms:created xsi:type="dcterms:W3CDTF">2021-02-16T09:15:08Z</dcterms:created>
  <dcterms:modified xsi:type="dcterms:W3CDTF">2021-02-18T08:50:52Z</dcterms:modified>
</cp:coreProperties>
</file>