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8" r:id="rId2"/>
    <p:sldId id="281" r:id="rId3"/>
    <p:sldId id="279" r:id="rId4"/>
    <p:sldId id="276" r:id="rId5"/>
    <p:sldId id="285" r:id="rId6"/>
    <p:sldId id="284" r:id="rId7"/>
    <p:sldId id="282" r:id="rId8"/>
    <p:sldId id="283" r:id="rId9"/>
    <p:sldId id="286" r:id="rId10"/>
    <p:sldId id="288" r:id="rId11"/>
    <p:sldId id="287" r:id="rId12"/>
    <p:sldId id="289" r:id="rId13"/>
    <p:sldId id="291" r:id="rId14"/>
    <p:sldId id="292" r:id="rId15"/>
    <p:sldId id="293" r:id="rId16"/>
    <p:sldId id="294" r:id="rId17"/>
    <p:sldId id="295" r:id="rId18"/>
    <p:sldId id="277" r:id="rId19"/>
    <p:sldId id="296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33"/>
    <a:srgbClr val="800000"/>
    <a:srgbClr val="008000"/>
    <a:srgbClr val="0000FF"/>
    <a:srgbClr val="E62A72"/>
    <a:srgbClr val="EC7E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64" y="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6D0B3-F0EC-4829-B5BB-0F578598213E}" type="datetimeFigureOut">
              <a:rPr lang="ru-RU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C3E53-3705-4C0C-939F-E55651356F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0B84E7-6BD9-4A88-A7E1-1FE2879F237E}" type="datetimeFigureOut">
              <a:rPr lang="ru-RU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296A2A-F4DF-4640-A0D9-24FC1EEA13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EDD45-4E66-4131-BC47-D766FFC4B939}" type="datetimeFigureOut">
              <a:rPr lang="ru-RU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B75F0-816D-4F2B-9B00-A5A5703DDE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0BA36E-E49A-4437-8AAC-0ED540B9B100}" type="datetimeFigureOut">
              <a:rPr lang="ru-RU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6E69DB-8B7A-40EF-A81D-2E41392918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CFD27-A5C5-4992-A18B-49A623EDF98E}" type="datetimeFigureOut">
              <a:rPr lang="ru-RU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7B4EC-390C-4751-9274-FEE7EAA2C0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07297F-E97C-44FF-B9BA-1DBDC8894034}" type="datetimeFigureOut">
              <a:rPr lang="ru-RU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A1708-1E1A-441B-B93C-18D1EA42B8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4DDA5E-369B-409C-AAA4-3CCA6709466C}" type="datetimeFigureOut">
              <a:rPr lang="ru-RU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B74E4F-6B6E-42BD-AD0B-84A6B98F1B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4B40D0-B217-4FB6-BFB2-E4E72E643D0B}" type="datetimeFigureOut">
              <a:rPr lang="ru-RU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17ADA8-D10E-4FC8-B515-FC2BF53C71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6EFB1B-CF04-4371-8287-58AF6EBAACE2}" type="datetimeFigureOut">
              <a:rPr lang="ru-RU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1AB64-0DEC-4D3A-8C29-772440C966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780F2C-5844-44BB-B371-862870B85707}" type="datetimeFigureOut">
              <a:rPr lang="ru-RU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70037-7D6B-44A5-9F22-C51596E94B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D20A4E-AA5F-48A5-8914-D2C5E1484ED5}" type="datetimeFigureOut">
              <a:rPr lang="ru-RU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62A54D-35DE-4556-9B1E-C8A3D1C9B2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EC762EF-A371-449F-945B-FB9565B61875}" type="datetimeFigureOut">
              <a:rPr lang="ru-RU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B743310-FD6E-4227-89DC-1B641EC1FE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slow">
    <p:strips dir="r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3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11.gif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jpeg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weblancer.net/files/portfolio/2998/299877/894707.jpg" TargetMode="External"/><Relationship Id="rId13" Type="http://schemas.openxmlformats.org/officeDocument/2006/relationships/hyperlink" Target="http://psihologion.ru/upload/userfiles/images/88ac5ec28bf7723e9e354f2255292aac.png" TargetMode="External"/><Relationship Id="rId3" Type="http://schemas.openxmlformats.org/officeDocument/2006/relationships/image" Target="../media/image5.png"/><Relationship Id="rId7" Type="http://schemas.openxmlformats.org/officeDocument/2006/relationships/hyperlink" Target="http://gsvg.ucoz.ru/_ld/2/12518111.jpg" TargetMode="External"/><Relationship Id="rId12" Type="http://schemas.openxmlformats.org/officeDocument/2006/relationships/hyperlink" Target="http://webavatars.ru/magazine/wp-content/uploads/2011/04/smailik-298x300.jpg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4.bp.blogspot.com/-KlQ0e3uoZL8/T3HF7gnJYbI/AAAAAAAABvw/cEnnoHYBzv8/s1600/1300300917_shutterstock_54843985.jpg" TargetMode="External"/><Relationship Id="rId11" Type="http://schemas.openxmlformats.org/officeDocument/2006/relationships/hyperlink" Target="http://userava.ru/diary/wp-content/uploads/2011/10/0_705b0_8a755c7e_XL-285x300.jpg" TargetMode="External"/><Relationship Id="rId5" Type="http://schemas.openxmlformats.org/officeDocument/2006/relationships/hyperlink" Target="http://vizhevske.ru/uploads/images/00/00/27/2012/08/19/1a5818.jpg" TargetMode="External"/><Relationship Id="rId10" Type="http://schemas.openxmlformats.org/officeDocument/2006/relationships/hyperlink" Target="http://www.islam.ru/sites/default/files/img/kultura/2012/11/plohoe_nastroenie.jpg" TargetMode="External"/><Relationship Id="rId4" Type="http://schemas.openxmlformats.org/officeDocument/2006/relationships/hyperlink" Target="http://api.ning.com/files/6Yw2aMHNRgqwIQFIsB26hXJGxhJbUtmS4LioL5neifRIfJtS-9ObvN2aC2EKN1N*XGB-sHI-jyrV8RJgL*XU1bti-*AT79WQ/heal.jpg" TargetMode="External"/><Relationship Id="rId9" Type="http://schemas.openxmlformats.org/officeDocument/2006/relationships/hyperlink" Target="http://www.fotokanal.com/images/46/picture-13801.jpg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img-fotki.yandex.ru/get/4120/981986.2c/0_83516_12b8984d_orig" TargetMode="External"/><Relationship Id="rId7" Type="http://schemas.openxmlformats.org/officeDocument/2006/relationships/hyperlink" Target="http://st.gdefon.ru/wallpapers_original/wallpapers/15508_cvetok_voda_otblesk_2950x2094_(www.GdeFon.ru).jpg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detsad2053.narod.ru/olderfiles/1/87.jpg" TargetMode="External"/><Relationship Id="rId5" Type="http://schemas.openxmlformats.org/officeDocument/2006/relationships/hyperlink" Target="http://menbook.net/uploads/posts/2011-03/day_18/13004508876429ef34a63899cbt.jpeg" TargetMode="External"/><Relationship Id="rId4" Type="http://schemas.openxmlformats.org/officeDocument/2006/relationships/hyperlink" Target="http://rodonews.ru/i/full1302766064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14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gif"/><Relationship Id="rId9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5.png"/><Relationship Id="rId7" Type="http://schemas.openxmlformats.org/officeDocument/2006/relationships/image" Target="../media/image1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1.gif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11.gif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47775" y="2492375"/>
            <a:ext cx="6500813" cy="1470025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Cambria" pitchFamily="18" charset="0"/>
                <a:cs typeface="Courier New" pitchFamily="49" charset="0"/>
              </a:rPr>
              <a:t>Родительское собрание в 1 классе:</a:t>
            </a:r>
            <a:b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Cambria" pitchFamily="18" charset="0"/>
                <a:cs typeface="Courier New" pitchFamily="49" charset="0"/>
              </a:rPr>
            </a:b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Cambria" pitchFamily="18" charset="0"/>
                <a:cs typeface="Courier New" pitchFamily="49" charset="0"/>
              </a:rPr>
              <a:t>«Первый раз в первый класс»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Cambria" pitchFamily="18" charset="0"/>
              <a:cs typeface="Courier New" pitchFamily="49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875" y="4857750"/>
            <a:ext cx="4643438" cy="781050"/>
          </a:xfrm>
        </p:spPr>
        <p:txBody>
          <a:bodyPr/>
          <a:lstStyle/>
          <a:p>
            <a:pPr algn="r">
              <a:defRPr/>
            </a:pPr>
            <a:endParaRPr lang="ru-RU" sz="1800" dirty="0">
              <a:solidFill>
                <a:schemeClr val="accent2">
                  <a:lumMod val="50000"/>
                </a:schemeClr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>
            <a:off x="1524000" y="1125538"/>
            <a:ext cx="5545138" cy="4391025"/>
          </a:xfrm>
          <a:prstGeom prst="triangl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Прямоугольник с двумя скругленными противолежащими углами 2"/>
          <p:cNvSpPr/>
          <p:nvPr/>
        </p:nvSpPr>
        <p:spPr>
          <a:xfrm>
            <a:off x="1403350" y="5516563"/>
            <a:ext cx="5665788" cy="914400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800000"/>
                </a:solidFill>
                <a:latin typeface="Garamond" pitchFamily="18" charset="0"/>
              </a:rPr>
              <a:t>знания и умения</a:t>
            </a:r>
          </a:p>
        </p:txBody>
      </p:sp>
      <p:sp>
        <p:nvSpPr>
          <p:cNvPr id="4" name="Прямоугольник с двумя скругленными противолежащими углами 3"/>
          <p:cNvSpPr/>
          <p:nvPr/>
        </p:nvSpPr>
        <p:spPr>
          <a:xfrm rot="18098525">
            <a:off x="-154781" y="2542382"/>
            <a:ext cx="5380037" cy="1035050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800000"/>
                </a:solidFill>
                <a:latin typeface="Garamond" pitchFamily="18" charset="0"/>
              </a:rPr>
              <a:t>взаимодействие со сверстниками 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800000"/>
                </a:solidFill>
                <a:latin typeface="Garamond" pitchFamily="18" charset="0"/>
              </a:rPr>
              <a:t>(с людьми близкого социального статуса)</a:t>
            </a: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 rot="3371769">
            <a:off x="3369469" y="2620169"/>
            <a:ext cx="5338762" cy="971550"/>
          </a:xfrm>
          <a:prstGeom prst="round2Diag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800000"/>
                </a:solidFill>
                <a:latin typeface="Garamond" pitchFamily="18" charset="0"/>
              </a:rPr>
              <a:t>взаимодействие с педагогами 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800000"/>
                </a:solidFill>
                <a:latin typeface="Garamond" pitchFamily="18" charset="0"/>
              </a:rPr>
              <a:t>(с людьми более высокого статуса)</a:t>
            </a:r>
          </a:p>
        </p:txBody>
      </p:sp>
      <p:pic>
        <p:nvPicPr>
          <p:cNvPr id="6" name="Picture 3" descr="D:\Natalia\ЖОНКИНА ПИСАНИНА\41667667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38463" y="2992438"/>
            <a:ext cx="2730500" cy="2043112"/>
          </a:xfrm>
          <a:prstGeom prst="rect">
            <a:avLst/>
          </a:prstGeom>
          <a:noFill/>
        </p:spPr>
      </p:pic>
      <p:pic>
        <p:nvPicPr>
          <p:cNvPr id="22535" name="Рисунок 7" descr="D:\Natalia\ЖОНКИНА ПИСАНИНА\1194003338_cementtonne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97650" y="4838700"/>
            <a:ext cx="2386013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Рисунок 8" descr="D:\Natalia\ЖОНКИНА ПИСАНИНА\картинки\дети\malch85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950" y="617538"/>
            <a:ext cx="2427288" cy="216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7" name="Рисунок 9" descr="D:\Natalia\ЖОНКИНА ПИСАНИНА\картинки\школьное\Рисунок2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1FAF7"/>
              </a:clrFrom>
              <a:clrTo>
                <a:srgbClr val="F1FA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69038" y="617538"/>
            <a:ext cx="2736850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Рисунок 2" descr="D:\Natalia\ЖОНКИНА ПИСАНИНА\картинки\дети\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2232025"/>
            <a:ext cx="4573588" cy="390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Рисунок 3" descr="D:\Natalia\ЖОНКИНА ПИСАНИНА\full130276606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9338" y="2852738"/>
            <a:ext cx="4224337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4" descr="свиток 5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388" y="142875"/>
            <a:ext cx="40322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598488" y="573088"/>
            <a:ext cx="3109912" cy="5857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kern="10" dirty="0">
                <a:ln w="9525">
                  <a:noFill/>
                  <a:round/>
                  <a:headEnd/>
                  <a:tailEnd/>
                </a:ln>
                <a:solidFill>
                  <a:srgbClr val="800000"/>
                </a:solidFill>
                <a:latin typeface="Garamond" pitchFamily="18" charset="0"/>
              </a:rPr>
              <a:t>Хотят общаться</a:t>
            </a:r>
          </a:p>
        </p:txBody>
      </p:sp>
      <p:pic>
        <p:nvPicPr>
          <p:cNvPr id="7" name="Содержимое 4" descr="свиток 5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59338" y="295275"/>
            <a:ext cx="41052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5065713" y="576263"/>
            <a:ext cx="3784600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kern="10" dirty="0">
                <a:ln w="9525">
                  <a:noFill/>
                  <a:round/>
                  <a:headEnd/>
                  <a:tailEnd/>
                </a:ln>
                <a:solidFill>
                  <a:srgbClr val="800000"/>
                </a:solidFill>
                <a:latin typeface="Garamond" pitchFamily="18" charset="0"/>
              </a:rPr>
              <a:t> Не хотят общаться</a:t>
            </a:r>
          </a:p>
        </p:txBody>
      </p:sp>
      <p:pic>
        <p:nvPicPr>
          <p:cNvPr id="23560" name="Picture 3" descr="D:\Natalia\ЖОНКИНА ПИСАНИНА\картинки\дети\Рисунок1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79838" y="349250"/>
            <a:ext cx="1362075" cy="219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4" descr="свиток 5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8" y="142875"/>
            <a:ext cx="84296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355850" y="473075"/>
            <a:ext cx="4398963" cy="7699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kern="10" dirty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latin typeface="Garamond" pitchFamily="18" charset="0"/>
              </a:rPr>
              <a:t>ЗАПОМНИТЕ !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376238" y="1571625"/>
            <a:ext cx="8391525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solidFill>
                  <a:srgbClr val="800000"/>
                </a:solidFill>
                <a:latin typeface="Garamond" pitchFamily="18" charset="0"/>
              </a:rPr>
              <a:t>Первые десять дней школьной жизни </a:t>
            </a:r>
            <a:br>
              <a:rPr lang="ru-RU" sz="4400" b="1">
                <a:solidFill>
                  <a:srgbClr val="800000"/>
                </a:solidFill>
                <a:latin typeface="Garamond" pitchFamily="18" charset="0"/>
              </a:rPr>
            </a:br>
            <a:r>
              <a:rPr lang="ru-RU" sz="4400" b="1" i="1">
                <a:solidFill>
                  <a:srgbClr val="C00000"/>
                </a:solidFill>
                <a:latin typeface="Garamond" pitchFamily="18" charset="0"/>
              </a:rPr>
              <a:t>ребенка наказывать нельзя!</a:t>
            </a:r>
            <a:endParaRPr lang="ru-RU" sz="4400">
              <a:solidFill>
                <a:srgbClr val="C00000"/>
              </a:solidFill>
              <a:latin typeface="Garamond" pitchFamily="18" charset="0"/>
            </a:endParaRPr>
          </a:p>
        </p:txBody>
      </p:sp>
      <p:pic>
        <p:nvPicPr>
          <p:cNvPr id="5" name="Picture 9" descr="untitle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0900" y="3638550"/>
            <a:ext cx="4640263" cy="3122613"/>
          </a:xfrm>
          <a:prstGeom prst="rect">
            <a:avLst/>
          </a:prstGeom>
          <a:noFill/>
        </p:spPr>
      </p:pic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212725" y="1909763"/>
            <a:ext cx="8391525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solidFill>
                  <a:srgbClr val="800000"/>
                </a:solidFill>
                <a:latin typeface="Garamond" pitchFamily="18" charset="0"/>
              </a:rPr>
              <a:t>Старайтесь своего</a:t>
            </a:r>
          </a:p>
          <a:p>
            <a:pPr algn="ctr"/>
            <a:r>
              <a:rPr lang="ru-RU" sz="4400" b="1">
                <a:solidFill>
                  <a:srgbClr val="800000"/>
                </a:solidFill>
                <a:latin typeface="Garamond" pitchFamily="18" charset="0"/>
              </a:rPr>
              <a:t>ребенка больше</a:t>
            </a:r>
            <a:r>
              <a:rPr lang="ru-RU" sz="4400" b="1">
                <a:latin typeface="Garamond" pitchFamily="18" charset="0"/>
              </a:rPr>
              <a:t> </a:t>
            </a:r>
            <a:r>
              <a:rPr lang="ru-RU" sz="4400" b="1" i="1">
                <a:solidFill>
                  <a:srgbClr val="C00000"/>
                </a:solidFill>
                <a:latin typeface="Garamond" pitchFamily="18" charset="0"/>
              </a:rPr>
              <a:t>ХВАЛИТЬ!</a:t>
            </a:r>
            <a:endParaRPr lang="ru-RU" sz="4400">
              <a:solidFill>
                <a:srgbClr val="C00000"/>
              </a:solidFill>
              <a:latin typeface="Garamond" pitchFamily="18" charset="0"/>
            </a:endParaRPr>
          </a:p>
        </p:txBody>
      </p:sp>
      <p:pic>
        <p:nvPicPr>
          <p:cNvPr id="13314" name="Picture 2" descr="D:\Natalia\ЖОНКИНА ПИСАНИНА\8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67013" y="3352800"/>
            <a:ext cx="2792412" cy="3511550"/>
          </a:xfrm>
          <a:prstGeom prst="rect">
            <a:avLst/>
          </a:prstGeom>
          <a:noFill/>
        </p:spPr>
      </p:pic>
      <p:pic>
        <p:nvPicPr>
          <p:cNvPr id="8" name="Содержимое 4" descr="свиток 5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675" y="57150"/>
            <a:ext cx="8429625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971550" y="473075"/>
            <a:ext cx="72009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800000"/>
                </a:solidFill>
                <a:latin typeface="Garamond" pitchFamily="18" charset="0"/>
              </a:rPr>
              <a:t>Не скупитесь на похвалу, научитесь выделять в море ошибок островок успеха;</a:t>
            </a:r>
          </a:p>
          <a:p>
            <a:r>
              <a:rPr lang="ru-RU" sz="2400" b="1">
                <a:solidFill>
                  <a:srgbClr val="800000"/>
                </a:solidFill>
                <a:latin typeface="Garamond" pitchFamily="18" charset="0"/>
              </a:rPr>
              <a:t>Хвалить – исполнителя, критиковать – исполнение.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4" descr="свиток 5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14288"/>
            <a:ext cx="8353425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833688" y="263525"/>
            <a:ext cx="3538537" cy="7699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kern="10" dirty="0">
                <a:ln w="9525">
                  <a:noFill/>
                  <a:round/>
                  <a:headEnd/>
                  <a:tailEnd/>
                </a:ln>
                <a:solidFill>
                  <a:srgbClr val="800000"/>
                </a:solidFill>
                <a:latin typeface="Garamond" pitchFamily="18" charset="0"/>
              </a:rPr>
              <a:t>ПОМНИТЕ 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611188" y="1557338"/>
            <a:ext cx="8281987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C00000"/>
                </a:solidFill>
                <a:latin typeface="Garamond" pitchFamily="18" charset="0"/>
              </a:rPr>
              <a:t>Никогда не сравнивайте своего ребенка с другим!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457200" y="2997200"/>
            <a:ext cx="842486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Blip>
                <a:blip r:embed="rId4"/>
              </a:buBlip>
            </a:pPr>
            <a:r>
              <a:rPr lang="ru-RU" sz="2400" b="1">
                <a:solidFill>
                  <a:srgbClr val="660033"/>
                </a:solidFill>
                <a:latin typeface="Garamond" pitchFamily="18" charset="0"/>
              </a:rPr>
              <a:t>ни в коем случае не сравнивайте его посредственные результаты с эталоном, то есть с требованиями школьной программы, достижениями других, более успешных, учеников. 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457200" y="4797425"/>
            <a:ext cx="77771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Blip>
                <a:blip r:embed="rId4"/>
              </a:buBlip>
            </a:pPr>
            <a:r>
              <a:rPr lang="ru-RU" sz="2400" b="1">
                <a:solidFill>
                  <a:srgbClr val="660033"/>
                </a:solidFill>
                <a:latin typeface="Garamond" pitchFamily="18" charset="0"/>
              </a:rPr>
              <a:t>сравнивать ребенка можно только с ним самим и хвалить только за одно: улучшение его собственных результатов. 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4" descr="свиток 5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825" y="22225"/>
            <a:ext cx="8353425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911225" y="263525"/>
            <a:ext cx="7383463" cy="7699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kern="10" dirty="0">
                <a:ln w="9525">
                  <a:noFill/>
                  <a:round/>
                  <a:headEnd/>
                  <a:tailEnd/>
                </a:ln>
                <a:solidFill>
                  <a:srgbClr val="800000"/>
                </a:solidFill>
                <a:latin typeface="Garamond" pitchFamily="18" charset="0"/>
              </a:rPr>
              <a:t>Простые советы психолога: 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520700" y="1412875"/>
            <a:ext cx="74898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Blip>
                <a:blip r:embed="rId4"/>
              </a:buBlip>
            </a:pPr>
            <a:r>
              <a:rPr lang="ru-RU" sz="2400" b="1">
                <a:solidFill>
                  <a:srgbClr val="660033"/>
                </a:solidFill>
                <a:latin typeface="Garamond" pitchFamily="18" charset="0"/>
              </a:rPr>
              <a:t>Старайтесь выслушать рассказы ребенка до конца. Поделиться своими переживаниями – естественная потребность детей.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17525" y="2592388"/>
            <a:ext cx="7650163" cy="23098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Tx/>
              <a:buBlip>
                <a:blip r:embed="rId5"/>
              </a:buBlip>
              <a:defRPr/>
            </a:pPr>
            <a:r>
              <a:rPr lang="ru-RU" sz="2400" b="1" dirty="0">
                <a:solidFill>
                  <a:srgbClr val="660033"/>
                </a:solidFill>
                <a:latin typeface="Garamond" pitchFamily="18" charset="0"/>
              </a:rPr>
              <a:t>С поступлением в школу в жизни вашего ребенка появился человек более авторитетный, чем вы. Это учитель. Уважайте мнение первоклассника о своем педагоге.</a:t>
            </a:r>
            <a:r>
              <a:rPr lang="ru-RU" sz="2400" dirty="0"/>
              <a:t> </a:t>
            </a:r>
            <a:r>
              <a:rPr lang="ru-RU" sz="2400" b="1" dirty="0">
                <a:solidFill>
                  <a:srgbClr val="660033"/>
                </a:solidFill>
                <a:latin typeface="Garamond" pitchFamily="18" charset="0"/>
              </a:rPr>
              <a:t>Не критикуйте учителя  в присутствии ребенка.</a:t>
            </a:r>
            <a:endParaRPr lang="ru-RU" sz="2400" dirty="0">
              <a:solidFill>
                <a:srgbClr val="660033"/>
              </a:solidFill>
              <a:latin typeface="Garamond" pitchFamily="18" charset="0"/>
            </a:endParaRPr>
          </a:p>
          <a:p>
            <a:pPr>
              <a:defRPr/>
            </a:pPr>
            <a:endParaRPr lang="ru-RU" sz="2400" b="1" dirty="0">
              <a:solidFill>
                <a:srgbClr val="660033"/>
              </a:solidFill>
              <a:latin typeface="Garamond" pitchFamily="18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520700" y="4581525"/>
            <a:ext cx="685958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Blip>
                <a:blip r:embed="rId4"/>
              </a:buBlip>
            </a:pPr>
            <a:r>
              <a:rPr lang="ru-RU" sz="2400" b="1">
                <a:solidFill>
                  <a:srgbClr val="660033"/>
                </a:solidFill>
                <a:latin typeface="Garamond" pitchFamily="18" charset="0"/>
              </a:rPr>
              <a:t>Помогите ребенку установить отношения со сверстниками и чувствовать себя уверенно</a:t>
            </a:r>
            <a:r>
              <a:rPr lang="ru-RU" sz="2400">
                <a:solidFill>
                  <a:srgbClr val="660033"/>
                </a:solidFill>
                <a:latin typeface="Garamond" pitchFamily="18" charset="0"/>
              </a:rPr>
              <a:t>.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531813" y="5589588"/>
            <a:ext cx="78676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Blip>
                <a:blip r:embed="rId4"/>
              </a:buBlip>
            </a:pPr>
            <a:r>
              <a:rPr lang="ru-RU" sz="2400" b="1">
                <a:solidFill>
                  <a:srgbClr val="660033"/>
                </a:solidFill>
                <a:latin typeface="Garamond" pitchFamily="18" charset="0"/>
              </a:rPr>
              <a:t>Помогите ребенку привыкнуть к новому школьному режиму.</a:t>
            </a:r>
          </a:p>
        </p:txBody>
      </p:sp>
      <p:pic>
        <p:nvPicPr>
          <p:cNvPr id="9" name="Рисунок 8" descr="D:\Natalia\ЖОНКИНА ПИСАНИНА\картинки\школьное\cd81ca5c77d6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308850" y="1119188"/>
            <a:ext cx="1814513" cy="178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2" descr="D:\Natalia\ЖОНКИНА ПИСАНИНА\картинки\дети\ba84ec8f2498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32638" y="4114800"/>
            <a:ext cx="1755775" cy="157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6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2124075" y="263525"/>
            <a:ext cx="6846888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Blip>
                <a:blip r:embed="rId3"/>
              </a:buBlip>
            </a:pPr>
            <a:r>
              <a:rPr lang="ru-RU" sz="2400" b="1">
                <a:solidFill>
                  <a:srgbClr val="660033"/>
                </a:solidFill>
                <a:latin typeface="Garamond" pitchFamily="18" charset="0"/>
              </a:rPr>
              <a:t>Ежедневно интересуйтесь учебными успехами ребенка (спрашивайте: «Что ты сегодня узнал нового?» вместо традиционного «Какую сегодня получил оценку?»). Радуйтесь успехам, не раздражайтесь из-за каждой неудачи, постигшей ребенка.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395288" y="3062288"/>
            <a:ext cx="7213600" cy="230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Blip>
                <a:blip r:embed="rId3"/>
              </a:buBlip>
            </a:pPr>
            <a:r>
              <a:rPr lang="ru-RU" sz="2400" b="1">
                <a:solidFill>
                  <a:srgbClr val="660033"/>
                </a:solidFill>
                <a:latin typeface="Garamond" pitchFamily="18" charset="0"/>
              </a:rPr>
              <a:t>Старайтесь не выработать у ребенка страх перед ошибкой. Чувство страха - плохой советчик. Оно подавляет инициативу, желание учиться, да и просто радость жизни и радость познания. Помните: для ребенка что-то не уметь и что-то не знать - это нормальное положение вещей. </a:t>
            </a:r>
          </a:p>
        </p:txBody>
      </p:sp>
      <p:pic>
        <p:nvPicPr>
          <p:cNvPr id="27650" name="Picture 2" descr="D:\Natalia\ЖОНКИНА ПИСАНИНА\картинки\школьное\risunok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950" y="404813"/>
            <a:ext cx="2087563" cy="189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3" descr="D:\Natalia\ЖОНКИНА ПИСАНИНА\картинки\школьное\2789778-e6ad0b9eed1ef359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70713" y="4005263"/>
            <a:ext cx="2173287" cy="268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1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Прямоугольник 2"/>
          <p:cNvSpPr>
            <a:spLocks noChangeArrowheads="1"/>
          </p:cNvSpPr>
          <p:nvPr/>
        </p:nvSpPr>
        <p:spPr bwMode="auto">
          <a:xfrm>
            <a:off x="4211638" y="260350"/>
            <a:ext cx="4716462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Garamond" pitchFamily="18" charset="0"/>
              </a:rPr>
              <a:t>Живите во имя своего ребенка, проявляйте к нему максимум внимания, переживайте за каждую неудачу малыша и радуйтесь даже самым маленьким его успехам. Будьте ему другом, тогда ребенок  доверит вам самое сокровенное.</a:t>
            </a:r>
          </a:p>
        </p:txBody>
      </p:sp>
      <p:sp>
        <p:nvSpPr>
          <p:cNvPr id="29699" name="Прямоугольник 3"/>
          <p:cNvSpPr>
            <a:spLocks noChangeArrowheads="1"/>
          </p:cNvSpPr>
          <p:nvPr/>
        </p:nvSpPr>
        <p:spPr bwMode="auto">
          <a:xfrm>
            <a:off x="468313" y="3652838"/>
            <a:ext cx="8351837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C00000"/>
                </a:solidFill>
                <a:latin typeface="Garamond" pitchFamily="18" charset="0"/>
              </a:rPr>
              <a:t>Учитесь вместе с ребенком, объединяйтесь с ним против трудностей, станьте союзником, а не противником или сторонним наблюдателем школьной жизни первоклассника. </a:t>
            </a:r>
          </a:p>
        </p:txBody>
      </p:sp>
      <p:sp>
        <p:nvSpPr>
          <p:cNvPr id="29700" name="Прямоугольник 4"/>
          <p:cNvSpPr>
            <a:spLocks noChangeArrowheads="1"/>
          </p:cNvSpPr>
          <p:nvPr/>
        </p:nvSpPr>
        <p:spPr bwMode="auto">
          <a:xfrm>
            <a:off x="468313" y="5559425"/>
            <a:ext cx="66706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C00000"/>
                </a:solidFill>
                <a:latin typeface="Garamond" pitchFamily="18" charset="0"/>
              </a:rPr>
              <a:t>Верьте в ребенка, верьте в учителя</a:t>
            </a:r>
            <a:r>
              <a:rPr lang="ru-RU"/>
              <a:t>.</a:t>
            </a:r>
          </a:p>
        </p:txBody>
      </p:sp>
      <p:pic>
        <p:nvPicPr>
          <p:cNvPr id="6" name="Рисунок 5" descr="D:\Natalia\ЖОНКИНА ПИСАНИНА\1a5818.jpg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3725" y="4456113"/>
            <a:ext cx="2035175" cy="200501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Прямоугольник 3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6438" y="2676525"/>
            <a:ext cx="7772400" cy="10541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4" descr="свиток 5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8" y="142875"/>
            <a:ext cx="84296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37"/>
          </a:xfrm>
        </p:spPr>
        <p:txBody>
          <a:bodyPr/>
          <a:lstStyle/>
          <a:p>
            <a:pPr>
              <a:defRPr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Для презентации  использованы </a:t>
            </a:r>
            <a:b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</a:b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интернет ресурсы: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Garamond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57188" y="1600200"/>
            <a:ext cx="8607425" cy="4525963"/>
          </a:xfrm>
        </p:spPr>
        <p:txBody>
          <a:bodyPr/>
          <a:lstStyle/>
          <a:p>
            <a:pPr>
              <a:defRPr/>
            </a:pPr>
            <a:r>
              <a:rPr lang="ru-RU" sz="1800" u="sng" dirty="0">
                <a:latin typeface="Garamond" pitchFamily="18" charset="0"/>
                <a:hlinkClick r:id="rId4"/>
              </a:rPr>
              <a:t>http://api.ning.com/files/6Yw2aMHNRgqwIQFIsB26hXJGxhJbUtmS4LioL5neifRIfJtS-9ObvN2aC2EKN1N*XGB-sHI-jyrV8RJgL*XU1bti-*AT79WQ/heal.jpg</a:t>
            </a:r>
            <a:r>
              <a:rPr lang="ru-RU" sz="1800" dirty="0">
                <a:latin typeface="Garamond" pitchFamily="18" charset="0"/>
              </a:rPr>
              <a:t>   руки света </a:t>
            </a:r>
          </a:p>
          <a:p>
            <a:pPr>
              <a:defRPr/>
            </a:pPr>
            <a:r>
              <a:rPr lang="ru-RU" sz="1800" u="sng" dirty="0" smtClean="0">
                <a:latin typeface="Garamond" pitchFamily="18" charset="0"/>
                <a:hlinkClick r:id="rId5"/>
              </a:rPr>
              <a:t>http</a:t>
            </a:r>
            <a:r>
              <a:rPr lang="ru-RU" sz="1800" u="sng" dirty="0">
                <a:latin typeface="Garamond" pitchFamily="18" charset="0"/>
                <a:hlinkClick r:id="rId5"/>
              </a:rPr>
              <a:t>://</a:t>
            </a:r>
            <a:r>
              <a:rPr lang="ru-RU" sz="1800" u="sng" dirty="0" smtClean="0">
                <a:latin typeface="Garamond" pitchFamily="18" charset="0"/>
                <a:hlinkClick r:id="rId5"/>
              </a:rPr>
              <a:t>vizhevske.ru/uploads/images/00/00/27/2012/08/19/1a5818.jpg</a:t>
            </a:r>
            <a:r>
              <a:rPr lang="ru-RU" sz="1800" dirty="0" smtClean="0">
                <a:latin typeface="Garamond" pitchFamily="18" charset="0"/>
              </a:rPr>
              <a:t>   ладони</a:t>
            </a:r>
          </a:p>
          <a:p>
            <a:pPr>
              <a:defRPr/>
            </a:pPr>
            <a:r>
              <a:rPr lang="ru-RU" sz="1800" u="sng" dirty="0">
                <a:latin typeface="Garamond" pitchFamily="18" charset="0"/>
                <a:hlinkClick r:id="rId6"/>
              </a:rPr>
              <a:t>http://</a:t>
            </a:r>
            <a:r>
              <a:rPr lang="ru-RU" sz="1800" u="sng" dirty="0" smtClean="0">
                <a:latin typeface="Garamond" pitchFamily="18" charset="0"/>
                <a:hlinkClick r:id="rId6"/>
              </a:rPr>
              <a:t>4.bp.blogspot.com/-KlQ0e3uoZL8/T3HF7gnJYbI/AAAAAAAABvw/cEnnoHYBzv8/s1600/1300300917_shutterstock_54843985.jpg</a:t>
            </a:r>
            <a:r>
              <a:rPr lang="ru-RU" sz="1800" dirty="0" smtClean="0">
                <a:latin typeface="Garamond" pitchFamily="18" charset="0"/>
              </a:rPr>
              <a:t>  </a:t>
            </a:r>
            <a:r>
              <a:rPr lang="ru-RU" sz="1800" dirty="0">
                <a:latin typeface="Garamond" pitchFamily="18" charset="0"/>
              </a:rPr>
              <a:t>протянутая </a:t>
            </a:r>
            <a:r>
              <a:rPr lang="ru-RU" sz="1800" dirty="0" smtClean="0">
                <a:latin typeface="Garamond" pitchFamily="18" charset="0"/>
              </a:rPr>
              <a:t>рука</a:t>
            </a:r>
          </a:p>
          <a:p>
            <a:pPr>
              <a:defRPr/>
            </a:pPr>
            <a:r>
              <a:rPr lang="be-BY" sz="1800" u="sng" dirty="0">
                <a:latin typeface="Garamond" pitchFamily="18" charset="0"/>
                <a:hlinkClick r:id="rId7"/>
              </a:rPr>
              <a:t>http://gsvg.ucoz.ru/_ld/2/12518111.jpg</a:t>
            </a:r>
            <a:r>
              <a:rPr lang="be-BY" sz="1800" dirty="0">
                <a:latin typeface="Garamond" pitchFamily="18" charset="0"/>
              </a:rPr>
              <a:t> </a:t>
            </a:r>
            <a:r>
              <a:rPr lang="be-BY" sz="1800" dirty="0" smtClean="0">
                <a:latin typeface="Garamond" pitchFamily="18" charset="0"/>
              </a:rPr>
              <a:t>звонок</a:t>
            </a:r>
          </a:p>
          <a:p>
            <a:pPr>
              <a:defRPr/>
            </a:pPr>
            <a:r>
              <a:rPr lang="be-BY" sz="1800" u="sng" dirty="0">
                <a:latin typeface="Garamond" pitchFamily="18" charset="0"/>
                <a:hlinkClick r:id="rId8"/>
              </a:rPr>
              <a:t>http://www.weblancer.net/files/portfolio/2998/299877/894707.jpg</a:t>
            </a:r>
            <a:r>
              <a:rPr lang="be-BY" sz="1800" dirty="0">
                <a:latin typeface="Garamond" pitchFamily="18" charset="0"/>
              </a:rPr>
              <a:t> </a:t>
            </a:r>
            <a:r>
              <a:rPr lang="be-BY" sz="1800" dirty="0" smtClean="0">
                <a:latin typeface="Garamond" pitchFamily="18" charset="0"/>
              </a:rPr>
              <a:t>школа</a:t>
            </a:r>
          </a:p>
          <a:p>
            <a:pPr>
              <a:defRPr/>
            </a:pPr>
            <a:r>
              <a:rPr lang="be-BY" sz="1800" u="sng" dirty="0">
                <a:latin typeface="Garamond" pitchFamily="18" charset="0"/>
                <a:hlinkClick r:id="rId9"/>
              </a:rPr>
              <a:t>http://www.fotokanal.com/images/46/picture-13801.jpg</a:t>
            </a:r>
            <a:r>
              <a:rPr lang="be-BY" sz="1800" dirty="0">
                <a:latin typeface="Garamond" pitchFamily="18" charset="0"/>
              </a:rPr>
              <a:t> море и семья</a:t>
            </a:r>
            <a:endParaRPr lang="ru-RU" sz="1800" dirty="0">
              <a:latin typeface="Garamond" pitchFamily="18" charset="0"/>
            </a:endParaRPr>
          </a:p>
          <a:p>
            <a:pPr>
              <a:defRPr/>
            </a:pPr>
            <a:r>
              <a:rPr lang="ru-RU" sz="1800" u="sng" dirty="0" err="1">
                <a:latin typeface="Garamond" pitchFamily="18" charset="0"/>
                <a:hlinkClick r:id="rId10"/>
              </a:rPr>
              <a:t>http</a:t>
            </a:r>
            <a:r>
              <a:rPr lang="be-BY" sz="1800" u="sng" dirty="0">
                <a:latin typeface="Garamond" pitchFamily="18" charset="0"/>
                <a:hlinkClick r:id="rId10"/>
              </a:rPr>
              <a:t>://</a:t>
            </a:r>
            <a:r>
              <a:rPr lang="ru-RU" sz="1800" u="sng" dirty="0" err="1">
                <a:latin typeface="Garamond" pitchFamily="18" charset="0"/>
                <a:hlinkClick r:id="rId10"/>
              </a:rPr>
              <a:t>www</a:t>
            </a:r>
            <a:r>
              <a:rPr lang="be-BY" sz="1800" u="sng" dirty="0">
                <a:latin typeface="Garamond" pitchFamily="18" charset="0"/>
                <a:hlinkClick r:id="rId10"/>
              </a:rPr>
              <a:t>.</a:t>
            </a:r>
            <a:r>
              <a:rPr lang="ru-RU" sz="1800" u="sng" dirty="0" err="1">
                <a:latin typeface="Garamond" pitchFamily="18" charset="0"/>
                <a:hlinkClick r:id="rId10"/>
              </a:rPr>
              <a:t>islam</a:t>
            </a:r>
            <a:r>
              <a:rPr lang="be-BY" sz="1800" u="sng" dirty="0">
                <a:latin typeface="Garamond" pitchFamily="18" charset="0"/>
                <a:hlinkClick r:id="rId10"/>
              </a:rPr>
              <a:t>.</a:t>
            </a:r>
            <a:r>
              <a:rPr lang="ru-RU" sz="1800" u="sng" dirty="0" err="1">
                <a:latin typeface="Garamond" pitchFamily="18" charset="0"/>
                <a:hlinkClick r:id="rId10"/>
              </a:rPr>
              <a:t>ru</a:t>
            </a:r>
            <a:r>
              <a:rPr lang="be-BY" sz="1800" u="sng" dirty="0">
                <a:latin typeface="Garamond" pitchFamily="18" charset="0"/>
                <a:hlinkClick r:id="rId10"/>
              </a:rPr>
              <a:t>/</a:t>
            </a:r>
            <a:r>
              <a:rPr lang="ru-RU" sz="1800" u="sng" dirty="0" err="1">
                <a:latin typeface="Garamond" pitchFamily="18" charset="0"/>
                <a:hlinkClick r:id="rId10"/>
              </a:rPr>
              <a:t>sites</a:t>
            </a:r>
            <a:r>
              <a:rPr lang="be-BY" sz="1800" u="sng" dirty="0">
                <a:latin typeface="Garamond" pitchFamily="18" charset="0"/>
                <a:hlinkClick r:id="rId10"/>
              </a:rPr>
              <a:t>/</a:t>
            </a:r>
            <a:r>
              <a:rPr lang="ru-RU" sz="1800" u="sng" dirty="0" err="1">
                <a:latin typeface="Garamond" pitchFamily="18" charset="0"/>
                <a:hlinkClick r:id="rId10"/>
              </a:rPr>
              <a:t>default</a:t>
            </a:r>
            <a:r>
              <a:rPr lang="be-BY" sz="1800" u="sng" dirty="0">
                <a:latin typeface="Garamond" pitchFamily="18" charset="0"/>
                <a:hlinkClick r:id="rId10"/>
              </a:rPr>
              <a:t>/</a:t>
            </a:r>
            <a:r>
              <a:rPr lang="ru-RU" sz="1800" u="sng" dirty="0" err="1">
                <a:latin typeface="Garamond" pitchFamily="18" charset="0"/>
                <a:hlinkClick r:id="rId10"/>
              </a:rPr>
              <a:t>files</a:t>
            </a:r>
            <a:r>
              <a:rPr lang="be-BY" sz="1800" u="sng" dirty="0">
                <a:latin typeface="Garamond" pitchFamily="18" charset="0"/>
                <a:hlinkClick r:id="rId10"/>
              </a:rPr>
              <a:t>/</a:t>
            </a:r>
            <a:r>
              <a:rPr lang="ru-RU" sz="1800" u="sng" dirty="0" err="1">
                <a:latin typeface="Garamond" pitchFamily="18" charset="0"/>
                <a:hlinkClick r:id="rId10"/>
              </a:rPr>
              <a:t>img</a:t>
            </a:r>
            <a:r>
              <a:rPr lang="be-BY" sz="1800" u="sng" dirty="0">
                <a:latin typeface="Garamond" pitchFamily="18" charset="0"/>
                <a:hlinkClick r:id="rId10"/>
              </a:rPr>
              <a:t>/</a:t>
            </a:r>
            <a:r>
              <a:rPr lang="ru-RU" sz="1800" u="sng" dirty="0" err="1">
                <a:latin typeface="Garamond" pitchFamily="18" charset="0"/>
                <a:hlinkClick r:id="rId10"/>
              </a:rPr>
              <a:t>kultura</a:t>
            </a:r>
            <a:r>
              <a:rPr lang="be-BY" sz="1800" u="sng" dirty="0">
                <a:latin typeface="Garamond" pitchFamily="18" charset="0"/>
                <a:hlinkClick r:id="rId10"/>
              </a:rPr>
              <a:t>/2012/11/</a:t>
            </a:r>
            <a:r>
              <a:rPr lang="ru-RU" sz="1800" u="sng" dirty="0" err="1">
                <a:latin typeface="Garamond" pitchFamily="18" charset="0"/>
                <a:hlinkClick r:id="rId10"/>
              </a:rPr>
              <a:t>plohoe</a:t>
            </a:r>
            <a:r>
              <a:rPr lang="be-BY" sz="1800" u="sng" dirty="0">
                <a:latin typeface="Garamond" pitchFamily="18" charset="0"/>
                <a:hlinkClick r:id="rId10"/>
              </a:rPr>
              <a:t>_</a:t>
            </a:r>
            <a:r>
              <a:rPr lang="ru-RU" sz="1800" u="sng" dirty="0" err="1">
                <a:latin typeface="Garamond" pitchFamily="18" charset="0"/>
                <a:hlinkClick r:id="rId10"/>
              </a:rPr>
              <a:t>nastroenie</a:t>
            </a:r>
            <a:r>
              <a:rPr lang="be-BY" sz="1800" u="sng" dirty="0">
                <a:latin typeface="Garamond" pitchFamily="18" charset="0"/>
                <a:hlinkClick r:id="rId10"/>
              </a:rPr>
              <a:t>.</a:t>
            </a:r>
            <a:r>
              <a:rPr lang="ru-RU" sz="1800" u="sng" dirty="0" err="1">
                <a:latin typeface="Garamond" pitchFamily="18" charset="0"/>
                <a:hlinkClick r:id="rId10"/>
              </a:rPr>
              <a:t>jpg</a:t>
            </a:r>
            <a:r>
              <a:rPr lang="be-BY" sz="1800" u="sng" dirty="0">
                <a:latin typeface="Garamond" pitchFamily="18" charset="0"/>
              </a:rPr>
              <a:t> </a:t>
            </a:r>
            <a:r>
              <a:rPr lang="be-BY" sz="1800" u="sng" dirty="0" smtClean="0">
                <a:latin typeface="Garamond" pitchFamily="18" charset="0"/>
              </a:rPr>
              <a:t> </a:t>
            </a:r>
            <a:r>
              <a:rPr lang="be-BY" sz="1800" dirty="0" smtClean="0">
                <a:latin typeface="Garamond" pitchFamily="18" charset="0"/>
              </a:rPr>
              <a:t>головная боль    </a:t>
            </a:r>
            <a:endParaRPr lang="ru-RU" sz="1800" dirty="0">
              <a:latin typeface="Garamond" pitchFamily="18" charset="0"/>
            </a:endParaRPr>
          </a:p>
          <a:p>
            <a:pPr>
              <a:defRPr/>
            </a:pPr>
            <a:r>
              <a:rPr lang="be-BY" sz="1800" u="sng" dirty="0">
                <a:latin typeface="Garamond" pitchFamily="18" charset="0"/>
                <a:hlinkClick r:id="rId11"/>
              </a:rPr>
              <a:t>http://userava.ru/diary/wp-content/uploads/2011/10/0_705b0_8a755c7e_XL-285x300.jpg</a:t>
            </a:r>
            <a:r>
              <a:rPr lang="be-BY" sz="1800" dirty="0">
                <a:latin typeface="Garamond" pitchFamily="18" charset="0"/>
              </a:rPr>
              <a:t>  грустный смайлик</a:t>
            </a:r>
            <a:endParaRPr lang="ru-RU" sz="1800" dirty="0">
              <a:latin typeface="Garamond" pitchFamily="18" charset="0"/>
            </a:endParaRPr>
          </a:p>
          <a:p>
            <a:pPr>
              <a:defRPr/>
            </a:pPr>
            <a:r>
              <a:rPr lang="be-BY" sz="1800" u="sng" dirty="0">
                <a:latin typeface="Garamond" pitchFamily="18" charset="0"/>
                <a:hlinkClick r:id="rId12"/>
              </a:rPr>
              <a:t>http://webavatars.ru/magazine/wp-content/uploads/2011/04/smailik-298x300.jpg</a:t>
            </a:r>
            <a:r>
              <a:rPr lang="be-BY" sz="1800" dirty="0">
                <a:latin typeface="Garamond" pitchFamily="18" charset="0"/>
              </a:rPr>
              <a:t> плачущий смайлик</a:t>
            </a:r>
            <a:endParaRPr lang="ru-RU" sz="1800" dirty="0">
              <a:latin typeface="Garamond" pitchFamily="18" charset="0"/>
            </a:endParaRPr>
          </a:p>
          <a:p>
            <a:pPr>
              <a:defRPr/>
            </a:pPr>
            <a:r>
              <a:rPr lang="be-BY" sz="1800" u="sng" dirty="0">
                <a:latin typeface="Garamond" pitchFamily="18" charset="0"/>
                <a:hlinkClick r:id="rId13"/>
              </a:rPr>
              <a:t>http://psihologion.ru/upload/userfiles/images/88ac5ec28bf7723e9e354f2255292aac.png</a:t>
            </a:r>
            <a:r>
              <a:rPr lang="be-BY" sz="1800" dirty="0">
                <a:latin typeface="Garamond" pitchFamily="18" charset="0"/>
              </a:rPr>
              <a:t> хочу в </a:t>
            </a:r>
            <a:r>
              <a:rPr lang="be-BY" sz="1800" dirty="0" smtClean="0">
                <a:latin typeface="Garamond" pitchFamily="18" charset="0"/>
              </a:rPr>
              <a:t>школу</a:t>
            </a:r>
          </a:p>
          <a:p>
            <a:pPr>
              <a:defRPr/>
            </a:pPr>
            <a:endParaRPr lang="be-BY" sz="1800" dirty="0">
              <a:latin typeface="Garamond" pitchFamily="18" charset="0"/>
            </a:endParaRPr>
          </a:p>
          <a:p>
            <a:pPr>
              <a:defRPr/>
            </a:pPr>
            <a:endParaRPr lang="be-BY" sz="1800" dirty="0" smtClean="0">
              <a:latin typeface="Garamond" pitchFamily="18" charset="0"/>
            </a:endParaRPr>
          </a:p>
          <a:p>
            <a:pPr>
              <a:defRPr/>
            </a:pPr>
            <a:endParaRPr lang="be-BY" sz="1800" dirty="0">
              <a:latin typeface="Garamond" pitchFamily="18" charset="0"/>
            </a:endParaRPr>
          </a:p>
          <a:p>
            <a:pPr marL="0" indent="0">
              <a:buFont typeface="Arial" charset="0"/>
              <a:buNone/>
              <a:defRPr/>
            </a:pPr>
            <a:endParaRPr lang="be-BY" sz="1800" dirty="0" smtClean="0">
              <a:latin typeface="Garamond" pitchFamily="18" charset="0"/>
            </a:endParaRPr>
          </a:p>
          <a:p>
            <a:pPr>
              <a:defRPr/>
            </a:pPr>
            <a:endParaRPr lang="be-BY" sz="1800" dirty="0">
              <a:latin typeface="Garamond" pitchFamily="18" charset="0"/>
            </a:endParaRPr>
          </a:p>
          <a:p>
            <a:pPr>
              <a:defRPr/>
            </a:pPr>
            <a:endParaRPr lang="be-BY" sz="1800" dirty="0" smtClean="0">
              <a:latin typeface="Garamond" pitchFamily="18" charset="0"/>
            </a:endParaRPr>
          </a:p>
          <a:p>
            <a:pPr marL="0" indent="0">
              <a:buFont typeface="Arial" charset="0"/>
              <a:buNone/>
              <a:defRPr/>
            </a:pPr>
            <a:endParaRPr lang="ru-RU" sz="1800" dirty="0">
              <a:latin typeface="Garamond" pitchFamily="18" charset="0"/>
            </a:endParaRPr>
          </a:p>
          <a:p>
            <a:pPr>
              <a:defRPr/>
            </a:pPr>
            <a:endParaRPr lang="ru-RU" sz="1800" dirty="0">
              <a:latin typeface="Garamond" pitchFamily="18" charset="0"/>
            </a:endParaRPr>
          </a:p>
          <a:p>
            <a:pPr>
              <a:defRPr/>
            </a:pPr>
            <a:endParaRPr lang="ru-RU" sz="1800" dirty="0">
              <a:latin typeface="Garamond" pitchFamily="18" charset="0"/>
            </a:endParaRPr>
          </a:p>
          <a:p>
            <a:pPr>
              <a:defRPr/>
            </a:pPr>
            <a:endParaRPr lang="ru-RU" sz="1800" dirty="0">
              <a:latin typeface="Garamond" pitchFamily="18" charset="0"/>
            </a:endParaRPr>
          </a:p>
          <a:p>
            <a:pPr>
              <a:defRPr/>
            </a:pPr>
            <a:endParaRPr lang="ru-RU" sz="1800" dirty="0">
              <a:latin typeface="Garamond" pitchFamily="18" charset="0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 txBox="1">
            <a:spLocks/>
          </p:cNvSpPr>
          <p:nvPr/>
        </p:nvSpPr>
        <p:spPr>
          <a:xfrm>
            <a:off x="338138" y="404813"/>
            <a:ext cx="8607425" cy="452596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be-BY" sz="1800" dirty="0" smtClean="0">
              <a:latin typeface="Garamond" pitchFamily="18" charset="0"/>
            </a:endParaRPr>
          </a:p>
          <a:p>
            <a:pPr>
              <a:defRPr/>
            </a:pPr>
            <a:endParaRPr lang="be-BY" sz="1800" dirty="0" smtClean="0">
              <a:latin typeface="Garamond" pitchFamily="18" charset="0"/>
            </a:endParaRPr>
          </a:p>
          <a:p>
            <a:pPr>
              <a:defRPr/>
            </a:pPr>
            <a:endParaRPr lang="be-BY" sz="1800" dirty="0" smtClean="0">
              <a:latin typeface="Garamond" pitchFamily="18" charset="0"/>
            </a:endParaRPr>
          </a:p>
          <a:p>
            <a:pPr marL="0" indent="0">
              <a:buFont typeface="Arial" charset="0"/>
              <a:buNone/>
              <a:defRPr/>
            </a:pPr>
            <a:endParaRPr lang="be-BY" sz="1800" dirty="0" smtClean="0">
              <a:latin typeface="Garamond" pitchFamily="18" charset="0"/>
            </a:endParaRPr>
          </a:p>
          <a:p>
            <a:pPr>
              <a:defRPr/>
            </a:pPr>
            <a:endParaRPr lang="be-BY" sz="1800" dirty="0" smtClean="0">
              <a:latin typeface="Garamond" pitchFamily="18" charset="0"/>
            </a:endParaRPr>
          </a:p>
          <a:p>
            <a:pPr>
              <a:defRPr/>
            </a:pPr>
            <a:endParaRPr lang="be-BY" sz="1800" dirty="0" smtClean="0">
              <a:latin typeface="Garamond" pitchFamily="18" charset="0"/>
            </a:endParaRPr>
          </a:p>
          <a:p>
            <a:pPr marL="0" indent="0">
              <a:buFont typeface="Arial" charset="0"/>
              <a:buNone/>
              <a:defRPr/>
            </a:pPr>
            <a:endParaRPr lang="ru-RU" sz="1800" dirty="0" smtClean="0">
              <a:latin typeface="Garamond" pitchFamily="18" charset="0"/>
            </a:endParaRPr>
          </a:p>
          <a:p>
            <a:pPr>
              <a:defRPr/>
            </a:pPr>
            <a:endParaRPr lang="ru-RU" sz="1800" dirty="0" smtClean="0">
              <a:latin typeface="Garamond" pitchFamily="18" charset="0"/>
            </a:endParaRPr>
          </a:p>
          <a:p>
            <a:pPr>
              <a:defRPr/>
            </a:pPr>
            <a:endParaRPr lang="ru-RU" sz="1800" dirty="0" smtClean="0">
              <a:latin typeface="Garamond" pitchFamily="18" charset="0"/>
            </a:endParaRPr>
          </a:p>
          <a:p>
            <a:pPr>
              <a:defRPr/>
            </a:pPr>
            <a:endParaRPr lang="ru-RU" sz="1800" dirty="0" smtClean="0">
              <a:latin typeface="Garamond" pitchFamily="18" charset="0"/>
            </a:endParaRPr>
          </a:p>
          <a:p>
            <a:pPr>
              <a:defRPr/>
            </a:pPr>
            <a:endParaRPr lang="ru-RU" sz="1800" dirty="0">
              <a:latin typeface="Garamond" pitchFamily="18" charset="0"/>
            </a:endParaRPr>
          </a:p>
        </p:txBody>
      </p:sp>
      <p:sp>
        <p:nvSpPr>
          <p:cNvPr id="32771" name="Прямоугольник 2"/>
          <p:cNvSpPr>
            <a:spLocks noChangeArrowheads="1"/>
          </p:cNvSpPr>
          <p:nvPr/>
        </p:nvSpPr>
        <p:spPr bwMode="auto">
          <a:xfrm>
            <a:off x="468313" y="377825"/>
            <a:ext cx="820737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be-BY" u="sng">
                <a:latin typeface="Garamond" pitchFamily="18" charset="0"/>
                <a:hlinkClick r:id="rId3"/>
              </a:rPr>
              <a:t>http://img-fotki.yandex.ru/get/4120/981986.2c/0_83516_12b8984d_orig</a:t>
            </a:r>
            <a:r>
              <a:rPr lang="be-BY">
                <a:latin typeface="Garamond" pitchFamily="18" charset="0"/>
              </a:rPr>
              <a:t> корзина</a:t>
            </a:r>
            <a:endParaRPr lang="ru-RU">
              <a:latin typeface="Garamond" pitchFamily="18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be-BY" u="sng">
                <a:latin typeface="Garamond" pitchFamily="18" charset="0"/>
                <a:hlinkClick r:id="rId4"/>
              </a:rPr>
              <a:t>http://rodonews.ru/i/full1302766064.jpg</a:t>
            </a:r>
            <a:r>
              <a:rPr lang="be-BY">
                <a:latin typeface="Garamond" pitchFamily="18" charset="0"/>
              </a:rPr>
              <a:t> грустный ребенок</a:t>
            </a:r>
            <a:endParaRPr lang="ru-RU">
              <a:latin typeface="Garamond" pitchFamily="18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be-BY" u="sng">
                <a:latin typeface="Garamond" pitchFamily="18" charset="0"/>
                <a:hlinkClick r:id="rId5"/>
              </a:rPr>
              <a:t>http://menbook.net/uploads/posts/2011-03/day_18/13004508876429ef34a63899cbt.jpeg</a:t>
            </a:r>
            <a:r>
              <a:rPr lang="be-BY">
                <a:latin typeface="Garamond" pitchFamily="18" charset="0"/>
              </a:rPr>
              <a:t>  дети</a:t>
            </a:r>
            <a:endParaRPr lang="ru-RU">
              <a:latin typeface="Garamond" pitchFamily="18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be-BY" u="sng">
                <a:latin typeface="Garamond" pitchFamily="18" charset="0"/>
                <a:hlinkClick r:id="rId6"/>
              </a:rPr>
              <a:t>http://detsad2053.narod.ru/olderfiles/1/87.jpg</a:t>
            </a:r>
            <a:r>
              <a:rPr lang="be-BY">
                <a:latin typeface="Garamond" pitchFamily="18" charset="0"/>
              </a:rPr>
              <a:t> мама и ребенок</a:t>
            </a:r>
            <a:endParaRPr lang="ru-RU">
              <a:latin typeface="Garamond" pitchFamily="18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be-BY" u="sng">
                <a:latin typeface="Garamond" pitchFamily="18" charset="0"/>
                <a:hlinkClick r:id="rId7"/>
              </a:rPr>
              <a:t>http://st.gdefon.ru/wallpapers_original/wallpapers/15508_cvetok_voda_otblesk_2950x2094_(www.GdeFon.ru).jpg</a:t>
            </a:r>
            <a:r>
              <a:rPr lang="be-BY">
                <a:latin typeface="Garamond" pitchFamily="18" charset="0"/>
              </a:rPr>
              <a:t>   цветы</a:t>
            </a:r>
          </a:p>
          <a:p>
            <a:pPr marL="285750" indent="-285750">
              <a:buFont typeface="Arial" charset="0"/>
              <a:buChar char="•"/>
            </a:pPr>
            <a:r>
              <a:rPr lang="be-BY">
                <a:latin typeface="Garamond" pitchFamily="18" charset="0"/>
              </a:rPr>
              <a:t> картинки и фоновые рисунки из собственной коллекции</a:t>
            </a:r>
            <a:endParaRPr lang="ru-RU">
              <a:latin typeface="Garamond" pitchFamily="18" charset="0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рямоугольник 1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28925" y="792163"/>
            <a:ext cx="5035550" cy="176212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свиток 5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7488" y="4702175"/>
            <a:ext cx="8789987" cy="209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124" name="Прямоугольник 6"/>
          <p:cNvSpPr>
            <a:spLocks noChangeArrowheads="1"/>
          </p:cNvSpPr>
          <p:nvPr/>
        </p:nvSpPr>
        <p:spPr bwMode="auto">
          <a:xfrm>
            <a:off x="615950" y="5010150"/>
            <a:ext cx="7993063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>
                <a:solidFill>
                  <a:srgbClr val="800000"/>
                </a:solidFill>
                <a:latin typeface="Garamond" pitchFamily="18" charset="0"/>
              </a:rPr>
              <a:t>“Семья и школа – это берег и море. На берегу, ребёнок делает свои первые шаги, а потом перед ним открывается необозримое море знаний, и курс в этом море прокладывает школа…. Но это не значит, что он должен совсем оторваться от берега”….</a:t>
            </a:r>
          </a:p>
          <a:p>
            <a:r>
              <a:rPr lang="ru-RU" b="1" i="1">
                <a:solidFill>
                  <a:srgbClr val="800000"/>
                </a:solidFill>
                <a:latin typeface="Garamond" pitchFamily="18" charset="0"/>
              </a:rPr>
              <a:t>                                                                                        Л. Кассиль</a:t>
            </a:r>
            <a:endParaRPr lang="ru-RU" b="1">
              <a:latin typeface="Garamond" pitchFamily="18" charset="0"/>
            </a:endParaRPr>
          </a:p>
        </p:txBody>
      </p:sp>
      <p:pic>
        <p:nvPicPr>
          <p:cNvPr id="15364" name="Рисунок 7" descr="D:\Natalia\ЖОНКИНА ПИСАНИНА\картинки\1416064_large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199522">
            <a:off x="1265238" y="-50800"/>
            <a:ext cx="1728787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4" descr="свиток 5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8" y="142875"/>
            <a:ext cx="8429625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Все начинается со школьного звонка…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Garamond" pitchFamily="18" charset="0"/>
            </a:endParaRPr>
          </a:p>
        </p:txBody>
      </p:sp>
      <p:pic>
        <p:nvPicPr>
          <p:cNvPr id="16388" name="Picture 6" descr="D:\Natalia\ЖОНКИНА ПИСАНИНА\картинки\школьное\31155421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900113" y="1844675"/>
            <a:ext cx="3971925" cy="5578475"/>
          </a:xfrm>
          <a:noFill/>
        </p:spPr>
      </p:pic>
      <p:pic>
        <p:nvPicPr>
          <p:cNvPr id="16389" name="Picture 9" descr="D:\Natalia\ЖОНКИНА ПИСАНИНА\12518111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999787">
            <a:off x="5162550" y="1514475"/>
            <a:ext cx="3392488" cy="461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Shape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686800" y="6453188"/>
            <a:ext cx="4048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71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4" descr="свиток 5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8" y="142875"/>
            <a:ext cx="84296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Заголовок 2"/>
          <p:cNvSpPr txBox="1">
            <a:spLocks/>
          </p:cNvSpPr>
          <p:nvPr/>
        </p:nvSpPr>
        <p:spPr>
          <a:xfrm>
            <a:off x="549275" y="142875"/>
            <a:ext cx="82296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Garamond" pitchFamily="18" charset="0"/>
              </a:rPr>
              <a:t>Переломный момент в жизни ребенка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Garamond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39850" y="1974850"/>
            <a:ext cx="7416800" cy="10890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lnSpc>
                <a:spcPct val="90000"/>
              </a:lnSpc>
              <a:buClr>
                <a:srgbClr val="800000"/>
              </a:buClr>
              <a:buFontTx/>
              <a:buBlip>
                <a:blip r:embed="rId4"/>
              </a:buBlip>
              <a:defRPr/>
            </a:pPr>
            <a:r>
              <a:rPr lang="ru-RU" sz="2400" b="1" dirty="0">
                <a:solidFill>
                  <a:srgbClr val="800000"/>
                </a:solidFill>
                <a:latin typeface="Garamond" pitchFamily="18" charset="0"/>
              </a:rPr>
              <a:t>напряженный умственный труд, активизации внимания;</a:t>
            </a:r>
          </a:p>
          <a:p>
            <a:pPr>
              <a:lnSpc>
                <a:spcPct val="90000"/>
              </a:lnSpc>
              <a:buClr>
                <a:srgbClr val="800000"/>
              </a:buClr>
              <a:defRPr/>
            </a:pPr>
            <a:r>
              <a:rPr lang="ru-RU" sz="2400" b="1" dirty="0">
                <a:solidFill>
                  <a:srgbClr val="800000"/>
                </a:solidFill>
                <a:latin typeface="Garamond" pitchFamily="18" charset="0"/>
              </a:rPr>
              <a:t> 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338263" y="2692400"/>
            <a:ext cx="56880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Clr>
                <a:srgbClr val="800000"/>
              </a:buClr>
              <a:buFontTx/>
              <a:buBlip>
                <a:blip r:embed="rId5"/>
              </a:buBlip>
            </a:pPr>
            <a:r>
              <a:rPr lang="ru-RU" sz="2400" b="1">
                <a:solidFill>
                  <a:srgbClr val="800000"/>
                </a:solidFill>
                <a:latin typeface="Garamond" pitchFamily="18" charset="0"/>
              </a:rPr>
              <a:t>меняется весь уклад его жизни. На смену беззаботным играм приходят ежедневные учебные занятия. </a:t>
            </a: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490663" y="5046663"/>
            <a:ext cx="6300787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Clr>
                <a:srgbClr val="800000"/>
              </a:buClr>
              <a:buFontTx/>
              <a:buBlip>
                <a:blip r:embed="rId5"/>
              </a:buBlip>
            </a:pPr>
            <a:r>
              <a:rPr lang="ru-RU" sz="2400" b="1">
                <a:solidFill>
                  <a:srgbClr val="800000"/>
                </a:solidFill>
                <a:latin typeface="Garamond" pitchFamily="18" charset="0"/>
              </a:rPr>
              <a:t>меняется его место в системе общественных отношений; </a:t>
            </a: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90663" y="5878513"/>
            <a:ext cx="64595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>
              <a:buClr>
                <a:srgbClr val="800000"/>
              </a:buClr>
              <a:buFontTx/>
              <a:buBlip>
                <a:blip r:embed="rId5"/>
              </a:buBlip>
            </a:pPr>
            <a:r>
              <a:rPr lang="ru-RU" sz="2400" b="1">
                <a:solidFill>
                  <a:srgbClr val="800000"/>
                </a:solidFill>
                <a:latin typeface="Garamond" pitchFamily="18" charset="0"/>
              </a:rPr>
              <a:t>возрастает психоэмоциональная нагрузка; </a:t>
            </a:r>
          </a:p>
        </p:txBody>
      </p:sp>
      <p:pic>
        <p:nvPicPr>
          <p:cNvPr id="19458" name="Picture 2" descr="D:\Natalia\ЖОНКИНА ПИСАНИНА\картинки\школьное\Рисунок1ф.pn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CFEFC"/>
              </a:clrFrom>
              <a:clrTo>
                <a:srgbClr val="FCFE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388" y="2060575"/>
            <a:ext cx="145732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 descr="D:\Natalia\ЖОНКИНА ПИСАНИНА\картинки\дети\69490760_06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2413" y="4452938"/>
            <a:ext cx="1095375" cy="216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8" name="Picture 6" descr="D:\Natalia\ЖОНКИНА ПИСАНИНА\картинки\школьное\755ad610193c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421563" y="5222875"/>
            <a:ext cx="1611312" cy="177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7" descr="D:\Natalia\ЖОНКИНА ПИСАНИНА\ucheniki_w450_h468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4188" y="2430463"/>
            <a:ext cx="2309812" cy="240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395413" y="4071938"/>
            <a:ext cx="5637212" cy="76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90000"/>
              </a:lnSpc>
              <a:buClr>
                <a:srgbClr val="800000"/>
              </a:buClr>
              <a:buFontTx/>
              <a:buBlip>
                <a:blip r:embed="rId5"/>
              </a:buBlip>
            </a:pPr>
            <a:r>
              <a:rPr lang="ru-RU" sz="2400" b="1">
                <a:solidFill>
                  <a:srgbClr val="800000"/>
                </a:solidFill>
                <a:latin typeface="Garamond" pitchFamily="18" charset="0"/>
              </a:rPr>
              <a:t>соблюдение  требований школьной дисциплины;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1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1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9" dur="2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 build="p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4" descr="свиток 5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4175" y="142875"/>
            <a:ext cx="84296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Содержимое 3" descr="учебники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12100" y="5765800"/>
            <a:ext cx="1143000" cy="10429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714375" y="533400"/>
            <a:ext cx="7769225" cy="6477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800000"/>
                </a:solidFill>
                <a:latin typeface="Garamond" pitchFamily="18" charset="0"/>
              </a:rPr>
              <a:t>В первые недели и месяцы обучения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84175" y="1571625"/>
            <a:ext cx="8686800" cy="554355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Tx/>
              <a:buNone/>
              <a:defRPr/>
            </a:pPr>
            <a:r>
              <a:rPr lang="ru-RU" sz="2400" b="1" i="1" u="sng" dirty="0" smtClean="0">
                <a:solidFill>
                  <a:srgbClr val="C00000"/>
                </a:solidFill>
                <a:latin typeface="Garamond" pitchFamily="18" charset="0"/>
              </a:rPr>
              <a:t>могут появиться жалобы детей </a:t>
            </a:r>
          </a:p>
          <a:p>
            <a:pPr>
              <a:lnSpc>
                <a:spcPct val="80000"/>
              </a:lnSpc>
              <a:buClr>
                <a:srgbClr val="800000"/>
              </a:buClr>
              <a:buFont typeface="Arial" charset="0"/>
              <a:buBlip>
                <a:blip r:embed="rId5"/>
              </a:buBlip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Garamond" pitchFamily="18" charset="0"/>
              </a:rPr>
              <a:t>на усталость </a:t>
            </a:r>
          </a:p>
          <a:p>
            <a:pPr>
              <a:lnSpc>
                <a:spcPct val="80000"/>
              </a:lnSpc>
              <a:buClr>
                <a:srgbClr val="800000"/>
              </a:buClr>
              <a:buFont typeface="Arial" charset="0"/>
              <a:buBlip>
                <a:blip r:embed="rId5"/>
              </a:buBlip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Garamond" pitchFamily="18" charset="0"/>
              </a:rPr>
              <a:t>головные боли </a:t>
            </a:r>
          </a:p>
          <a:p>
            <a:pPr marL="0" indent="0">
              <a:lnSpc>
                <a:spcPct val="80000"/>
              </a:lnSpc>
              <a:buClr>
                <a:srgbClr val="800000"/>
              </a:buClr>
              <a:buFont typeface="Arial" charset="0"/>
              <a:buNone/>
              <a:defRPr/>
            </a:pPr>
            <a:r>
              <a:rPr lang="ru-RU" sz="2400" b="1" i="1" u="sng" dirty="0" smtClean="0">
                <a:solidFill>
                  <a:srgbClr val="C00000"/>
                </a:solidFill>
                <a:latin typeface="Garamond" pitchFamily="18" charset="0"/>
              </a:rPr>
              <a:t>возникнуть </a:t>
            </a:r>
          </a:p>
          <a:p>
            <a:pPr>
              <a:lnSpc>
                <a:spcPct val="80000"/>
              </a:lnSpc>
              <a:buClr>
                <a:srgbClr val="800000"/>
              </a:buClr>
              <a:buFont typeface="Arial" charset="0"/>
              <a:buBlip>
                <a:blip r:embed="rId5"/>
              </a:buBlip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Garamond" pitchFamily="18" charset="0"/>
              </a:rPr>
              <a:t>раздражительность</a:t>
            </a:r>
          </a:p>
          <a:p>
            <a:pPr>
              <a:lnSpc>
                <a:spcPct val="80000"/>
              </a:lnSpc>
              <a:buClr>
                <a:srgbClr val="800000"/>
              </a:buClr>
              <a:buFont typeface="Arial" charset="0"/>
              <a:buBlip>
                <a:blip r:embed="rId5"/>
              </a:buBlip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Garamond" pitchFamily="18" charset="0"/>
              </a:rPr>
              <a:t>плаксивость</a:t>
            </a:r>
          </a:p>
          <a:p>
            <a:pPr>
              <a:lnSpc>
                <a:spcPct val="80000"/>
              </a:lnSpc>
              <a:buClr>
                <a:srgbClr val="800000"/>
              </a:buClr>
              <a:buFont typeface="Arial" charset="0"/>
              <a:buBlip>
                <a:blip r:embed="rId5"/>
              </a:buBlip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Garamond" pitchFamily="18" charset="0"/>
              </a:rPr>
              <a:t>нарушение сна </a:t>
            </a:r>
          </a:p>
          <a:p>
            <a:pPr>
              <a:lnSpc>
                <a:spcPct val="80000"/>
              </a:lnSpc>
              <a:buClr>
                <a:srgbClr val="800000"/>
              </a:buClr>
              <a:buFont typeface="Arial" charset="0"/>
              <a:buBlip>
                <a:blip r:embed="rId5"/>
              </a:buBlip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Garamond" pitchFamily="18" charset="0"/>
              </a:rPr>
              <a:t>снижение аппетита детей </a:t>
            </a:r>
          </a:p>
          <a:p>
            <a:pPr>
              <a:lnSpc>
                <a:spcPct val="80000"/>
              </a:lnSpc>
              <a:buClr>
                <a:srgbClr val="800000"/>
              </a:buClr>
              <a:buFont typeface="Arial" charset="0"/>
              <a:buBlip>
                <a:blip r:embed="rId5"/>
              </a:buBlip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Garamond" pitchFamily="18" charset="0"/>
              </a:rPr>
              <a:t>снижение массы тела</a:t>
            </a:r>
          </a:p>
          <a:p>
            <a:pPr marL="0" indent="0">
              <a:lnSpc>
                <a:spcPct val="80000"/>
              </a:lnSpc>
              <a:buFont typeface="Arial" charset="0"/>
              <a:buNone/>
              <a:defRPr/>
            </a:pPr>
            <a:r>
              <a:rPr lang="ru-RU" sz="2400" b="1" i="1" u="sng" dirty="0" smtClean="0">
                <a:solidFill>
                  <a:srgbClr val="C00000"/>
                </a:solidFill>
                <a:latin typeface="Garamond" pitchFamily="18" charset="0"/>
              </a:rPr>
              <a:t>Случаются и трудности психологического характера:</a:t>
            </a:r>
          </a:p>
          <a:p>
            <a:pPr>
              <a:lnSpc>
                <a:spcPct val="80000"/>
              </a:lnSpc>
              <a:buFont typeface="Arial" charset="0"/>
              <a:buBlip>
                <a:blip r:embed="rId5"/>
              </a:buBlip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Garamond" pitchFamily="18" charset="0"/>
              </a:rPr>
              <a:t> чувство страха</a:t>
            </a:r>
          </a:p>
          <a:p>
            <a:pPr>
              <a:lnSpc>
                <a:spcPct val="80000"/>
              </a:lnSpc>
              <a:buFont typeface="Arial" charset="0"/>
              <a:buBlip>
                <a:blip r:embed="rId5"/>
              </a:buBlip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Garamond" pitchFamily="18" charset="0"/>
              </a:rPr>
              <a:t>отрицательное отношение к учебе, учителю</a:t>
            </a:r>
          </a:p>
          <a:p>
            <a:pPr>
              <a:lnSpc>
                <a:spcPct val="80000"/>
              </a:lnSpc>
              <a:buFont typeface="Arial" charset="0"/>
              <a:buBlip>
                <a:blip r:embed="rId5"/>
              </a:buBlip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Garamond" pitchFamily="18" charset="0"/>
              </a:rPr>
              <a:t>неправильное представление о своих способностях и возможностях </a:t>
            </a:r>
            <a:endParaRPr lang="ru-RU" sz="2400" b="1" dirty="0">
              <a:solidFill>
                <a:srgbClr val="800000"/>
              </a:solidFill>
              <a:latin typeface="Garamond" pitchFamily="18" charset="0"/>
            </a:endParaRPr>
          </a:p>
        </p:txBody>
      </p:sp>
      <p:pic>
        <p:nvPicPr>
          <p:cNvPr id="6" name="Picture 4" descr="D:\Natalia\ЖОНКИНА ПИСАНИНА\plohoe_nastroenie.jpg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96063" y="1566863"/>
            <a:ext cx="2444750" cy="2011362"/>
          </a:xfrm>
          <a:prstGeom prst="rect">
            <a:avLst/>
          </a:prstGeom>
          <a:noFill/>
        </p:spPr>
      </p:pic>
      <p:pic>
        <p:nvPicPr>
          <p:cNvPr id="18439" name="Picture 2" descr="D:\Natalia\ЖОНКИНА ПИСАНИНА\0_705b0_8a755c7e_XL-285x300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1638" y="1865313"/>
            <a:ext cx="1425575" cy="150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3" descr="D:\Natalia\ЖОНКИНА ПИСАНИНА\smailik-298x300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DFFFE"/>
              </a:clrFrom>
              <a:clrTo>
                <a:srgbClr val="FD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9700" y="3284538"/>
            <a:ext cx="1573213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4" descr="свиток 5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8" y="142875"/>
            <a:ext cx="84296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692275" y="473075"/>
            <a:ext cx="5616575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800" b="1" kern="10" dirty="0">
                <a:ln w="9525">
                  <a:noFill/>
                  <a:round/>
                  <a:headEnd/>
                  <a:tailEnd/>
                </a:ln>
                <a:solidFill>
                  <a:srgbClr val="800000"/>
                </a:solidFill>
                <a:latin typeface="Garamond" pitchFamily="18" charset="0"/>
              </a:rPr>
              <a:t>Понятие адаптации</a:t>
            </a:r>
          </a:p>
        </p:txBody>
      </p:sp>
      <p:sp>
        <p:nvSpPr>
          <p:cNvPr id="19460" name="Прямоугольник 5"/>
          <p:cNvSpPr>
            <a:spLocks noChangeArrowheads="1"/>
          </p:cNvSpPr>
          <p:nvPr/>
        </p:nvSpPr>
        <p:spPr bwMode="auto">
          <a:xfrm>
            <a:off x="1912938" y="1916113"/>
            <a:ext cx="531812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800000"/>
                </a:solidFill>
                <a:latin typeface="Garamond" pitchFamily="18" charset="0"/>
              </a:rPr>
              <a:t>непосредственно связано с понятием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58788" y="5848350"/>
            <a:ext cx="8081962" cy="7699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kern="10" dirty="0">
                <a:ln w="9525">
                  <a:noFill/>
                  <a:round/>
                  <a:headEnd/>
                  <a:tailEnd/>
                </a:ln>
                <a:solidFill>
                  <a:srgbClr val="C00000"/>
                </a:solidFill>
                <a:latin typeface="Garamond" pitchFamily="18" charset="0"/>
              </a:rPr>
              <a:t>"готовность ребенка к школе" </a:t>
            </a:r>
          </a:p>
        </p:txBody>
      </p:sp>
      <p:pic>
        <p:nvPicPr>
          <p:cNvPr id="21506" name="Picture 2" descr="D:\Natalia\ЖОНКИНА ПИСАНИНА\88ac5ec28bf7723e9e354f2255292aac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7250" y="2371725"/>
            <a:ext cx="4541838" cy="36576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4" descr="свиток 5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88" y="142875"/>
            <a:ext cx="84296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139950" y="473075"/>
            <a:ext cx="4829175" cy="7683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kern="10" dirty="0">
                <a:ln w="9525">
                  <a:noFill/>
                  <a:round/>
                  <a:headEnd/>
                  <a:tailEnd/>
                </a:ln>
                <a:solidFill>
                  <a:srgbClr val="800000"/>
                </a:solidFill>
                <a:latin typeface="Garamond" pitchFamily="18" charset="0"/>
              </a:rPr>
              <a:t>ШКОЛА  - ЭТО…</a:t>
            </a:r>
          </a:p>
        </p:txBody>
      </p:sp>
      <p:pic>
        <p:nvPicPr>
          <p:cNvPr id="20484" name="Рисунок 4" descr="D:\Natalia\ЖОНКИНА ПИСАНИНА\картинки\корзина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050" y="1571625"/>
            <a:ext cx="4848225" cy="524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 descr="D:\Natalia\ЖОНКИНА ПИСАНИНА\41667667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67075" y="1981200"/>
            <a:ext cx="2420938" cy="18161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D:\Natalia\ЖОНКИНА ПИСАНИНА\41667667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67013" y="1590675"/>
            <a:ext cx="2725737" cy="2043113"/>
          </a:xfrm>
          <a:prstGeom prst="rect">
            <a:avLst/>
          </a:prstGeom>
          <a:noFill/>
        </p:spPr>
      </p:pic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827088" y="3713163"/>
            <a:ext cx="53578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Blip>
                <a:blip r:embed="rId4"/>
              </a:buBlip>
            </a:pPr>
            <a:r>
              <a:rPr lang="ru-RU" sz="3200" b="1">
                <a:solidFill>
                  <a:srgbClr val="800000"/>
                </a:solidFill>
                <a:latin typeface="Garamond" pitchFamily="18" charset="0"/>
              </a:rPr>
              <a:t>знания и умения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27088" y="4518025"/>
            <a:ext cx="7950200" cy="10763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Tx/>
              <a:buBlip>
                <a:blip r:embed="rId5"/>
              </a:buBlip>
              <a:defRPr/>
            </a:pPr>
            <a:r>
              <a:rPr lang="ru-RU" sz="3200" b="1" dirty="0">
                <a:solidFill>
                  <a:srgbClr val="800000"/>
                </a:solidFill>
                <a:latin typeface="Garamond" pitchFamily="18" charset="0"/>
              </a:rPr>
              <a:t>взаимодействие со сверстниками </a:t>
            </a:r>
          </a:p>
          <a:p>
            <a:pPr>
              <a:defRPr/>
            </a:pPr>
            <a:r>
              <a:rPr lang="ru-RU" sz="3200" b="1" dirty="0">
                <a:solidFill>
                  <a:srgbClr val="800000"/>
                </a:solidFill>
                <a:latin typeface="Garamond" pitchFamily="18" charset="0"/>
              </a:rPr>
              <a:t>(с людьми близкого социального статуса)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873125" y="5694363"/>
            <a:ext cx="8280400" cy="107791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Tx/>
              <a:buBlip>
                <a:blip r:embed="rId5"/>
              </a:buBlip>
              <a:defRPr/>
            </a:pPr>
            <a:r>
              <a:rPr lang="ru-RU" sz="3200" b="1" dirty="0">
                <a:solidFill>
                  <a:srgbClr val="800000"/>
                </a:solidFill>
                <a:latin typeface="Garamond" pitchFamily="18" charset="0"/>
              </a:rPr>
              <a:t>взаимодействие с педагогами </a:t>
            </a:r>
          </a:p>
          <a:p>
            <a:pPr>
              <a:defRPr/>
            </a:pPr>
            <a:r>
              <a:rPr lang="ru-RU" sz="3200" b="1" dirty="0">
                <a:solidFill>
                  <a:srgbClr val="800000"/>
                </a:solidFill>
                <a:latin typeface="Garamond" pitchFamily="18" charset="0"/>
              </a:rPr>
              <a:t>(с людьми более высокого статуса)</a:t>
            </a:r>
          </a:p>
        </p:txBody>
      </p:sp>
      <p:pic>
        <p:nvPicPr>
          <p:cNvPr id="7" name="Содержимое 4" descr="свиток 5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7188" y="142875"/>
            <a:ext cx="842962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2139950" y="473075"/>
            <a:ext cx="4829175" cy="7683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4400" b="1" kern="10" dirty="0">
                <a:ln w="9525">
                  <a:noFill/>
                  <a:round/>
                  <a:headEnd/>
                  <a:tailEnd/>
                </a:ln>
                <a:solidFill>
                  <a:srgbClr val="800000"/>
                </a:solidFill>
                <a:latin typeface="Garamond" pitchFamily="18" charset="0"/>
              </a:rPr>
              <a:t>ШКОЛА  - ЭТО…</a:t>
            </a:r>
          </a:p>
        </p:txBody>
      </p:sp>
      <p:pic>
        <p:nvPicPr>
          <p:cNvPr id="23554" name="Picture 2" descr="D:\Natalia\ЖОНКИНА ПИСАНИНА\картинки\школьное\2789778-e6ad0b9eed1ef359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69125" y="1773238"/>
            <a:ext cx="1871663" cy="231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6" presetClass="emph" presetSubtype="0" repeatCount="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 tmFilter="0, 0; .2, .5; .8, .5; 1, 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1000" autoRev="1" fill="hold"/>
                                        <p:tgtEl>
                                          <p:spTgt spid="2355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  <p:bldP spid="6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1031</TotalTime>
  <Words>652</Words>
  <Application>Microsoft Office PowerPoint</Application>
  <PresentationFormat>Экран (4:3)</PresentationFormat>
  <Paragraphs>97</Paragraphs>
  <Slides>19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Родительское собрание в 1 классе: «Первый раз в первый класс»</vt:lpstr>
      <vt:lpstr>Презентация PowerPoint</vt:lpstr>
      <vt:lpstr>Презентация PowerPoint</vt:lpstr>
      <vt:lpstr>Все начинается со школьного звонка…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Для презентации  использованы  интернет ресурсы: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-</dc:creator>
  <cp:lastModifiedBy>RePack by Diakov</cp:lastModifiedBy>
  <cp:revision>111</cp:revision>
  <dcterms:modified xsi:type="dcterms:W3CDTF">2021-06-02T17:55:24Z</dcterms:modified>
</cp:coreProperties>
</file>