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56" r:id="rId2"/>
    <p:sldId id="257" r:id="rId3"/>
    <p:sldId id="259" r:id="rId4"/>
    <p:sldId id="261" r:id="rId5"/>
    <p:sldId id="269" r:id="rId6"/>
    <p:sldId id="262" r:id="rId7"/>
    <p:sldId id="263" r:id="rId8"/>
    <p:sldId id="270" r:id="rId9"/>
    <p:sldId id="271" r:id="rId10"/>
    <p:sldId id="267" r:id="rId11"/>
    <p:sldId id="268" r:id="rId12"/>
    <p:sldId id="272" r:id="rId13"/>
    <p:sldId id="273" r:id="rId14"/>
    <p:sldId id="274" r:id="rId15"/>
    <p:sldId id="275" r:id="rId16"/>
    <p:sldId id="277" r:id="rId17"/>
    <p:sldId id="27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икита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9900"/>
    <a:srgbClr val="0066FF"/>
    <a:srgbClr val="548CDE"/>
    <a:srgbClr val="3399FF"/>
    <a:srgbClr val="4E7E61"/>
    <a:srgbClr val="FFFF99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52" autoAdjust="0"/>
    <p:restoredTop sz="94660"/>
  </p:normalViewPr>
  <p:slideViewPr>
    <p:cSldViewPr>
      <p:cViewPr varScale="1">
        <p:scale>
          <a:sx n="86" d="100"/>
          <a:sy n="86" d="100"/>
        </p:scale>
        <p:origin x="-135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192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/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/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5ADACE3-596D-447C-B708-BB3B0B9A084B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/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BDB202D-20DE-4433-ABEA-630395FAB9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B606C-B39C-45C8-B8FB-3587E9CB732C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F064D-FBF3-4196-8473-F9F485D9E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CD0C3-5365-46A6-8F98-72AA1344E5DC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9C55B-05A8-4176-A894-7EF1A2256F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2266A-B4AB-4C75-9D07-3C8009EF7C78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CA2EB-41F1-4395-801A-5C6A762F8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5EB64-17DB-45E7-9484-F677CE5DDD3B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E48EB2-4DEC-4485-9BA0-B3228B0F0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D3E0F-6B23-4140-8675-B60AB204203F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36EFA-F3BA-4C46-B41E-CF98637C2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4216D-40BF-486C-B205-E7EC99A48112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FEC8D-85DD-43F1-B058-9CE638892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90B83-1B72-4440-A7D0-F0A8CA5CBCD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4DA75-D2C7-4645-804B-D577B514BE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EDBDE-A671-4027-8B82-C039480E356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87F93-E195-4353-84C8-5EB609D68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102A6-0801-41E2-93CA-B8D5E27E42CB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9C88-AD52-4EF8-8339-C1D2067EF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539D1-7D7E-4F43-B36D-F1A3DA0B3328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00C45D-EDA4-4380-B4F9-6A5235F84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A8E36-1810-4C7C-9895-3C0CF3526E0A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0B96A-3937-4232-96F5-9A75068200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33"/>
            </a:gs>
            <a:gs pos="100000">
              <a:srgbClr val="FFFF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73365D4-7ABC-4934-A933-D19D83418747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8FF23A0-CFAE-476A-BCF1-0237FFA36F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69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71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651500" y="4652963"/>
            <a:ext cx="3486150" cy="2089150"/>
          </a:xfrm>
        </p:spPr>
        <p:txBody>
          <a:bodyPr/>
          <a:lstStyle/>
          <a:p>
            <a:pPr algn="r" eaLnBrk="1" hangingPunct="1">
              <a:buFont typeface="Wingdings 2" pitchFamily="18" charset="2"/>
              <a:buNone/>
            </a:pP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</a:rPr>
              <a:t>Автор: ученик 7 Б класса Худяков Никита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1400" smtClean="0">
                <a:solidFill>
                  <a:schemeClr val="tx1"/>
                </a:solidFill>
                <a:latin typeface="Times New Roman" pitchFamily="18" charset="0"/>
              </a:rPr>
              <a:t>Наставник: Басюк Н.С., учитель русского языка и литературы</a:t>
            </a: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endParaRPr lang="ru-RU" sz="24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1116013" y="2708275"/>
            <a:ext cx="70564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ПОЭТЫ ЧЕЛЯБИНСКОЙ ОБЛАСТИ (Л.К.ТАТЬЯНИЧЕВА)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4294967295"/>
          </p:nvPr>
        </p:nvSpPr>
        <p:spPr>
          <a:xfrm>
            <a:off x="565150" y="908050"/>
            <a:ext cx="8553450" cy="2665413"/>
          </a:xfrm>
        </p:spPr>
        <p:txBody>
          <a:bodyPr/>
          <a:lstStyle/>
          <a:p>
            <a:pPr marL="0" indent="0" algn="ctr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00000"/>
                </a:solidFill>
              </a:rPr>
              <a:t>В 1965 году Людмилу Константиновну пригласили работать секретарем правления Союза писателей РСФСР в столицу. В Москве она прожила и проработала до конца своих дней. Семейная жизнь у нее сложилась счастливо, выросли достойные сыновья и внуки. </a:t>
            </a:r>
          </a:p>
        </p:txBody>
      </p:sp>
      <p:sp>
        <p:nvSpPr>
          <p:cNvPr id="23554" name="TextBox 8"/>
          <p:cNvSpPr txBox="1">
            <a:spLocks noChangeArrowheads="1"/>
          </p:cNvSpPr>
          <p:nvPr/>
        </p:nvSpPr>
        <p:spPr bwMode="auto">
          <a:xfrm>
            <a:off x="341313" y="3284538"/>
            <a:ext cx="410368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0000"/>
                </a:solidFill>
              </a:rPr>
              <a:t>Два хороших сына у меня ,</a:t>
            </a:r>
          </a:p>
          <a:p>
            <a:r>
              <a:rPr lang="ru-RU" sz="2000">
                <a:solidFill>
                  <a:srgbClr val="000000"/>
                </a:solidFill>
              </a:rPr>
              <a:t>  Две надежды,</a:t>
            </a:r>
          </a:p>
          <a:p>
            <a:r>
              <a:rPr lang="ru-RU" sz="2000">
                <a:solidFill>
                  <a:srgbClr val="000000"/>
                </a:solidFill>
              </a:rPr>
              <a:t>Мчится время по великой трассе – </a:t>
            </a:r>
          </a:p>
          <a:p>
            <a:r>
              <a:rPr lang="ru-RU" sz="2000">
                <a:solidFill>
                  <a:srgbClr val="000000"/>
                </a:solidFill>
              </a:rPr>
              <a:t>  У меня – две юности в запасе.</a:t>
            </a:r>
          </a:p>
          <a:p>
            <a:r>
              <a:rPr lang="ru-RU" sz="2000">
                <a:solidFill>
                  <a:srgbClr val="000000"/>
                </a:solidFill>
              </a:rPr>
              <a:t>Жизнь горит во мне , неугасима.</a:t>
            </a:r>
          </a:p>
          <a:p>
            <a:r>
              <a:rPr lang="ru-RU" sz="2000">
                <a:solidFill>
                  <a:srgbClr val="000000"/>
                </a:solidFill>
              </a:rPr>
              <a:t>  У меня две вечности – </a:t>
            </a:r>
          </a:p>
          <a:p>
            <a:r>
              <a:rPr lang="ru-RU" sz="2000">
                <a:solidFill>
                  <a:srgbClr val="000000"/>
                </a:solidFill>
              </a:rPr>
              <a:t>Два сына.</a:t>
            </a:r>
          </a:p>
        </p:txBody>
      </p:sp>
      <p:sp>
        <p:nvSpPr>
          <p:cNvPr id="23555" name="TextBox 9"/>
          <p:cNvSpPr txBox="1">
            <a:spLocks noChangeArrowheads="1"/>
          </p:cNvSpPr>
          <p:nvPr/>
        </p:nvSpPr>
        <p:spPr bwMode="auto">
          <a:xfrm>
            <a:off x="3276600" y="188913"/>
            <a:ext cx="2303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Москва</a:t>
            </a:r>
          </a:p>
        </p:txBody>
      </p:sp>
      <p:pic>
        <p:nvPicPr>
          <p:cNvPr id="12" name="Рисунок 11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716016" y="3708044"/>
            <a:ext cx="4156669" cy="2882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60350" y="1093788"/>
            <a:ext cx="4338638" cy="5503862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250" dirty="0">
                <a:solidFill>
                  <a:schemeClr val="tx1"/>
                </a:solidFill>
              </a:rPr>
              <a:t>За всю жизнь  Л. К. Татьяничева     выпустила более сорока книг. Она награждена орденами и государственной премией. В честь нашей землячки названа малая планета (номер 3517), расположенная между Марсом и Юпитером. Именем Татьяничевой названы  улицы в Челябинске и в Магнитогорске, Челябинская библиотека №26. На домах в Магнитогорске, Челябинске и Екатеринбурге, где жила поэтесса, установлены мемориальные таблички в её честь.</a:t>
            </a: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1547813" y="188913"/>
            <a:ext cx="2160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Память</a:t>
            </a:r>
          </a:p>
        </p:txBody>
      </p:sp>
      <p:pic>
        <p:nvPicPr>
          <p:cNvPr id="6" name="Рисунок 5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5120382" y="1363857"/>
            <a:ext cx="3384376" cy="25688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1"/>
          <p:cNvSpPr txBox="1">
            <a:spLocks noChangeArrowheads="1"/>
          </p:cNvSpPr>
          <p:nvPr/>
        </p:nvSpPr>
        <p:spPr bwMode="auto">
          <a:xfrm>
            <a:off x="1979613" y="620713"/>
            <a:ext cx="61928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Темы стихов Л.К.Татьяничевой</a:t>
            </a:r>
            <a:r>
              <a:rPr lang="ru-RU" sz="3200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395288" y="1628775"/>
            <a:ext cx="43529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1.Стихи о природе Урала.</a:t>
            </a:r>
          </a:p>
          <a:p>
            <a:r>
              <a:rPr lang="ru-RU" sz="2400"/>
              <a:t>2.Стихи о тружениках Урала.</a:t>
            </a:r>
          </a:p>
          <a:p>
            <a:r>
              <a:rPr lang="ru-RU" sz="2400"/>
              <a:t>3.Стихи о детях.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1"/>
          <p:cNvSpPr txBox="1">
            <a:spLocks noChangeArrowheads="1"/>
          </p:cNvSpPr>
          <p:nvPr/>
        </p:nvSpPr>
        <p:spPr bwMode="auto">
          <a:xfrm>
            <a:off x="2598738" y="306388"/>
            <a:ext cx="48529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Стихи о природе Урала</a:t>
            </a:r>
          </a:p>
        </p:txBody>
      </p:sp>
      <p:pic>
        <p:nvPicPr>
          <p:cNvPr id="26626" name="Рисунок 2"/>
          <p:cNvPicPr preferRelativeResize="0"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166813"/>
            <a:ext cx="5229225" cy="3300412"/>
          </a:xfrm>
          <a:prstGeom prst="rect">
            <a:avLst/>
          </a:prstGeom>
          <a:noFill/>
          <a:ln w="76200">
            <a:solidFill>
              <a:srgbClr val="009900"/>
            </a:solidFill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307975" y="892175"/>
            <a:ext cx="29765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«Когда говорят о России,</a:t>
            </a:r>
          </a:p>
          <a:p>
            <a:r>
              <a:rPr lang="ru-RU"/>
              <a:t> Я вижу свой синий Урал».</a:t>
            </a:r>
            <a:br>
              <a:rPr lang="ru-RU"/>
            </a:br>
            <a:endParaRPr lang="ru-RU"/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307975" y="1798638"/>
            <a:ext cx="22907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«Живу я в глубине России,</a:t>
            </a:r>
          </a:p>
          <a:p>
            <a:r>
              <a:rPr lang="ru-RU"/>
              <a:t> В краю озёр и рудных скал .</a:t>
            </a:r>
          </a:p>
          <a:p>
            <a:r>
              <a:rPr lang="ru-RU"/>
              <a:t>Здесь реки – сини,</a:t>
            </a:r>
          </a:p>
          <a:p>
            <a:r>
              <a:rPr lang="ru-RU"/>
              <a:t> Горы – сини,</a:t>
            </a:r>
          </a:p>
          <a:p>
            <a:r>
              <a:rPr lang="ru-RU"/>
              <a:t>И в синих отсветах металл».</a:t>
            </a:r>
          </a:p>
        </p:txBody>
      </p:sp>
      <p:sp>
        <p:nvSpPr>
          <p:cNvPr id="26629" name="TextBox 7"/>
          <p:cNvSpPr txBox="1">
            <a:spLocks noChangeArrowheads="1"/>
          </p:cNvSpPr>
          <p:nvPr/>
        </p:nvSpPr>
        <p:spPr bwMode="auto">
          <a:xfrm>
            <a:off x="307975" y="4413250"/>
            <a:ext cx="50704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«Своенравное, как море,</a:t>
            </a:r>
          </a:p>
          <a:p>
            <a:r>
              <a:rPr lang="ru-RU"/>
              <a:t> В стороне от светлых дач,</a:t>
            </a:r>
          </a:p>
          <a:p>
            <a:r>
              <a:rPr lang="ru-RU"/>
              <a:t>Дождь и ветер переспоря,</a:t>
            </a:r>
          </a:p>
          <a:p>
            <a:r>
              <a:rPr lang="ru-RU"/>
              <a:t> Отдыхает Кисегач.</a:t>
            </a:r>
          </a:p>
          <a:p>
            <a:r>
              <a:rPr lang="ru-RU"/>
              <a:t>Лишь о каменные глыбы</a:t>
            </a:r>
          </a:p>
          <a:p>
            <a:r>
              <a:rPr lang="ru-RU"/>
              <a:t> Еле слышно волны бьют,</a:t>
            </a:r>
          </a:p>
          <a:p>
            <a:r>
              <a:rPr lang="ru-RU"/>
              <a:t>Да серебряные рыбы </a:t>
            </a:r>
          </a:p>
          <a:p>
            <a:r>
              <a:rPr lang="ru-RU"/>
              <a:t> Возле берега снуют».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Box 1"/>
          <p:cNvSpPr txBox="1">
            <a:spLocks noChangeArrowheads="1"/>
          </p:cNvSpPr>
          <p:nvPr/>
        </p:nvSpPr>
        <p:spPr bwMode="auto">
          <a:xfrm>
            <a:off x="2411413" y="188913"/>
            <a:ext cx="532923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Стихи о тружениках Урала</a:t>
            </a:r>
          </a:p>
        </p:txBody>
      </p:sp>
      <p:sp>
        <p:nvSpPr>
          <p:cNvPr id="27650" name="TextBox 2"/>
          <p:cNvSpPr txBox="1">
            <a:spLocks noChangeArrowheads="1"/>
          </p:cNvSpPr>
          <p:nvPr/>
        </p:nvSpPr>
        <p:spPr bwMode="auto">
          <a:xfrm>
            <a:off x="552450" y="1016000"/>
            <a:ext cx="30210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«Но главная сила Урала – </a:t>
            </a:r>
          </a:p>
          <a:p>
            <a:r>
              <a:rPr lang="ru-RU"/>
              <a:t> В чудесном искусстве труда». </a:t>
            </a:r>
          </a:p>
        </p:txBody>
      </p:sp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547688" y="2032000"/>
            <a:ext cx="297656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«Почёт и слава вам, мастеровые, -</a:t>
            </a:r>
          </a:p>
          <a:p>
            <a:r>
              <a:rPr lang="ru-RU"/>
              <a:t> Горняк, строитель, токарь, сталевар, -</a:t>
            </a:r>
          </a:p>
          <a:p>
            <a:r>
              <a:rPr lang="ru-RU"/>
              <a:t>Сыны труда, чьи руки золотые </a:t>
            </a:r>
          </a:p>
          <a:p>
            <a:r>
              <a:rPr lang="ru-RU"/>
              <a:t> Подняли и возвысили Урал».</a:t>
            </a:r>
          </a:p>
        </p:txBody>
      </p:sp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538163" y="4857750"/>
            <a:ext cx="4751387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«Искусный мастер, не жалея сил,</a:t>
            </a:r>
          </a:p>
          <a:p>
            <a:r>
              <a:rPr lang="ru-RU"/>
              <a:t> С литья снимает лишние покровы.</a:t>
            </a:r>
          </a:p>
          <a:p>
            <a:r>
              <a:rPr lang="ru-RU"/>
              <a:t>Чеканом он оживляет черты,</a:t>
            </a:r>
          </a:p>
          <a:p>
            <a:r>
              <a:rPr lang="ru-RU"/>
              <a:t> Отлитое литейщиком в металле,</a:t>
            </a:r>
          </a:p>
          <a:p>
            <a:r>
              <a:rPr lang="ru-RU"/>
              <a:t>Чтоб красоту живой его мечты </a:t>
            </a:r>
          </a:p>
          <a:p>
            <a:r>
              <a:rPr lang="ru-RU"/>
              <a:t> Мы в каслинской скульптуре  увидали».</a:t>
            </a:r>
          </a:p>
          <a:p>
            <a:r>
              <a:rPr lang="ru-RU"/>
              <a:t> </a:t>
            </a:r>
          </a:p>
        </p:txBody>
      </p:sp>
      <p:pic>
        <p:nvPicPr>
          <p:cNvPr id="27653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3463" y="1658938"/>
            <a:ext cx="5286375" cy="3127375"/>
          </a:xfrm>
          <a:prstGeom prst="rect">
            <a:avLst/>
          </a:prstGeom>
          <a:noFill/>
          <a:ln w="76200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Box 1"/>
          <p:cNvSpPr txBox="1">
            <a:spLocks noChangeArrowheads="1"/>
          </p:cNvSpPr>
          <p:nvPr/>
        </p:nvSpPr>
        <p:spPr bwMode="auto">
          <a:xfrm>
            <a:off x="3132138" y="115888"/>
            <a:ext cx="34559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Стихи о детях</a:t>
            </a:r>
          </a:p>
        </p:txBody>
      </p:sp>
      <p:sp>
        <p:nvSpPr>
          <p:cNvPr id="28674" name="TextBox 2"/>
          <p:cNvSpPr txBox="1">
            <a:spLocks noChangeArrowheads="1"/>
          </p:cNvSpPr>
          <p:nvPr/>
        </p:nvSpPr>
        <p:spPr bwMode="auto">
          <a:xfrm>
            <a:off x="431800" y="630238"/>
            <a:ext cx="3422650" cy="313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«Мне говорят, что слишком много </a:t>
            </a:r>
          </a:p>
          <a:p>
            <a:r>
              <a:rPr lang="ru-RU"/>
              <a:t> Любви я детям отдаю,</a:t>
            </a:r>
          </a:p>
          <a:p>
            <a:r>
              <a:rPr lang="ru-RU"/>
              <a:t>Что материнская тревога</a:t>
            </a:r>
          </a:p>
          <a:p>
            <a:r>
              <a:rPr lang="ru-RU"/>
              <a:t> До срока старит жизнь мою.</a:t>
            </a:r>
          </a:p>
          <a:p>
            <a:r>
              <a:rPr lang="ru-RU"/>
              <a:t>Ну что могу я вам ответить,</a:t>
            </a:r>
          </a:p>
          <a:p>
            <a:r>
              <a:rPr lang="ru-RU"/>
              <a:t> Сердцам,</a:t>
            </a:r>
          </a:p>
          <a:p>
            <a:r>
              <a:rPr lang="ru-RU"/>
              <a:t>Бесстрастным как броня?</a:t>
            </a:r>
          </a:p>
          <a:p>
            <a:r>
              <a:rPr lang="ru-RU"/>
              <a:t> Любовь, мной отданная детям,</a:t>
            </a:r>
          </a:p>
          <a:p>
            <a:r>
              <a:rPr lang="ru-RU"/>
              <a:t>Сильнее делает меня».</a:t>
            </a: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401638" y="3900488"/>
            <a:ext cx="34417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«Два хороших сына у меня.</a:t>
            </a:r>
          </a:p>
          <a:p>
            <a:r>
              <a:rPr lang="ru-RU"/>
              <a:t> Две надежды, </a:t>
            </a:r>
          </a:p>
          <a:p>
            <a:r>
              <a:rPr lang="ru-RU"/>
              <a:t>Два живых огня.</a:t>
            </a:r>
          </a:p>
          <a:p>
            <a:r>
              <a:rPr lang="ru-RU"/>
              <a:t> Мчится время по великой трассе –</a:t>
            </a:r>
          </a:p>
          <a:p>
            <a:r>
              <a:rPr lang="ru-RU"/>
              <a:t>У меня – две юности в запасе.</a:t>
            </a:r>
          </a:p>
          <a:p>
            <a:r>
              <a:rPr lang="ru-RU"/>
              <a:t> Жизнь горит во мне, неугасима.</a:t>
            </a:r>
          </a:p>
          <a:p>
            <a:r>
              <a:rPr lang="ru-RU"/>
              <a:t>У меня две вечности – </a:t>
            </a:r>
          </a:p>
          <a:p>
            <a:r>
              <a:rPr lang="ru-RU"/>
              <a:t> Два сына». </a:t>
            </a:r>
          </a:p>
        </p:txBody>
      </p:sp>
      <p:pic>
        <p:nvPicPr>
          <p:cNvPr id="28676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4450" y="1628775"/>
            <a:ext cx="4968875" cy="3311525"/>
          </a:xfrm>
          <a:prstGeom prst="rect">
            <a:avLst/>
          </a:prstGeom>
          <a:noFill/>
          <a:ln w="76200">
            <a:solidFill>
              <a:srgbClr val="0099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395288" y="404813"/>
            <a:ext cx="8208962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>
                <a:latin typeface="Calibri" pitchFamily="34" charset="0"/>
                <a:cs typeface="Times New Roman" pitchFamily="18" charset="0"/>
              </a:rPr>
              <a:t>Заключение</a:t>
            </a:r>
            <a:endParaRPr lang="ru-RU" sz="32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Поэтесса ненавязчиво призывает любить дом, родных, друзей, дорожить дружбой, уважать человека, видеть красоту нашего сурового края, преодолевать трудности военных и послевоенных невзгод.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>
                <a:latin typeface="Calibri" pitchFamily="34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2195513" y="765175"/>
            <a:ext cx="45720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600"/>
              </a:spcAft>
            </a:pPr>
            <a:r>
              <a:rPr lang="ru-RU" sz="2400" b="1">
                <a:latin typeface="Calibri" pitchFamily="34" charset="0"/>
                <a:cs typeface="Times New Roman" pitchFamily="18" charset="0"/>
              </a:rPr>
              <a:t>Список литературы</a:t>
            </a:r>
            <a:endParaRPr lang="ru-RU" sz="2400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en-US" b="1">
                <a:latin typeface="Calibri" pitchFamily="34" charset="0"/>
                <a:cs typeface="Times New Roman" pitchFamily="18" charset="0"/>
              </a:rPr>
              <a:t>my shared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.</a:t>
            </a:r>
            <a:r>
              <a:rPr lang="en-US" b="1">
                <a:latin typeface="Calibri" pitchFamily="34" charset="0"/>
                <a:cs typeface="Times New Roman" pitchFamily="18" charset="0"/>
              </a:rPr>
              <a:t>ru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en-US" b="1">
                <a:latin typeface="Calibri" pitchFamily="34" charset="0"/>
                <a:cs typeface="Times New Roman" pitchFamily="18" charset="0"/>
              </a:rPr>
              <a:t>infourok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.</a:t>
            </a:r>
            <a:r>
              <a:rPr lang="en-US" b="1">
                <a:latin typeface="Calibri" pitchFamily="34" charset="0"/>
                <a:cs typeface="Times New Roman" pitchFamily="18" charset="0"/>
              </a:rPr>
              <a:t>ru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en-US" b="1">
                <a:latin typeface="Calibri" pitchFamily="34" charset="0"/>
                <a:cs typeface="Times New Roman" pitchFamily="18" charset="0"/>
              </a:rPr>
              <a:t>nsportal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.</a:t>
            </a:r>
            <a:r>
              <a:rPr lang="en-US" b="1">
                <a:latin typeface="Calibri" pitchFamily="34" charset="0"/>
                <a:cs typeface="Times New Roman" pitchFamily="18" charset="0"/>
              </a:rPr>
              <a:t>ru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en-US" b="1">
                <a:latin typeface="Calibri" pitchFamily="34" charset="0"/>
                <a:cs typeface="Times New Roman" pitchFamily="18" charset="0"/>
              </a:rPr>
              <a:t>thepresentation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.</a:t>
            </a:r>
            <a:r>
              <a:rPr lang="en-US" b="1">
                <a:latin typeface="Calibri" pitchFamily="34" charset="0"/>
                <a:cs typeface="Times New Roman" pitchFamily="18" charset="0"/>
              </a:rPr>
              <a:t>ru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en-US" b="1">
                <a:latin typeface="Calibri" pitchFamily="34" charset="0"/>
                <a:cs typeface="Times New Roman" pitchFamily="18" charset="0"/>
              </a:rPr>
              <a:t>ru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.</a:t>
            </a:r>
            <a:r>
              <a:rPr lang="en-US" b="1">
                <a:latin typeface="Calibri" pitchFamily="34" charset="0"/>
                <a:cs typeface="Times New Roman" pitchFamily="18" charset="0"/>
              </a:rPr>
              <a:t>wikipedia</a:t>
            </a:r>
            <a:r>
              <a:rPr lang="ru-RU" b="1">
                <a:latin typeface="Calibri" pitchFamily="34" charset="0"/>
                <a:cs typeface="Times New Roman" pitchFamily="18" charset="0"/>
              </a:rPr>
              <a:t>.</a:t>
            </a:r>
            <a:r>
              <a:rPr lang="en-US" b="1">
                <a:latin typeface="Calibri" pitchFamily="34" charset="0"/>
                <a:cs typeface="Times New Roman" pitchFamily="18" charset="0"/>
              </a:rPr>
              <a:t>org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ru-RU" b="1">
                <a:latin typeface="Calibri" pitchFamily="34" charset="0"/>
                <a:cs typeface="Times New Roman" pitchFamily="18" charset="0"/>
              </a:rPr>
              <a:t>Родной Урал: стихи /Л.К.Татьяничева. -Свердловск: Свердлгиз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ru-RU" b="1">
                <a:latin typeface="Calibri" pitchFamily="34" charset="0"/>
                <a:cs typeface="Times New Roman" pitchFamily="18" charset="0"/>
              </a:rPr>
              <a:t>Синегорье: лирика /Л.К.Татьяничева. – Свердловск: Кн. Изд-во.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ru-RU" b="1">
                <a:latin typeface="Calibri" pitchFamily="34" charset="0"/>
                <a:cs typeface="Times New Roman" pitchFamily="18" charset="0"/>
              </a:rPr>
              <a:t>Малахит: избр. стихи /Л.К.Татьяничева. -Москва: Совет. писателей.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buFont typeface="Wingdings" pitchFamily="2" charset="2"/>
              <a:buChar char=""/>
            </a:pPr>
            <a:r>
              <a:rPr lang="ru-RU" b="1">
                <a:latin typeface="Calibri" pitchFamily="34" charset="0"/>
                <a:cs typeface="Times New Roman" pitchFamily="18" charset="0"/>
              </a:rPr>
              <a:t>Материнская гордость: стихи/Л.К.Татьяничева. -Москва:Правда.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</a:pPr>
            <a:r>
              <a:rPr lang="ru-RU" b="1">
                <a:latin typeface="Calibri" pitchFamily="34" charset="0"/>
                <a:cs typeface="Times New Roman" pitchFamily="18" charset="0"/>
              </a:rPr>
              <a:t> </a:t>
            </a:r>
            <a:endParaRPr lang="ru-RU">
              <a:latin typeface="Calibri" pitchFamily="34" charset="0"/>
              <a:cs typeface="Times New Roman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b="1">
                <a:latin typeface="Calibri" pitchFamily="34" charset="0"/>
                <a:cs typeface="Times New Roman" pitchFamily="18" charset="0"/>
              </a:rPr>
              <a:t> </a:t>
            </a:r>
            <a:endParaRPr lang="ru-RU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>
              <a:ln>
                <a:solidFill>
                  <a:srgbClr val="0066FF"/>
                </a:solidFill>
              </a:ln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4150" y="195263"/>
            <a:ext cx="8893175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cap="none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E7E61"/>
                </a:solidFill>
                <a:effectLst/>
              </a:rPr>
              <a:t>     </a:t>
            </a:r>
            <a:r>
              <a:rPr lang="ru-RU" cap="none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ТАТЬЯНИЧЕВА ЛЮДМИЛА КОНСТАНТИНОВНА</a:t>
            </a:r>
            <a:endParaRPr lang="ru-RU" sz="1800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rgbClr val="009900"/>
              </a:solidFill>
              <a:effectLst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4294967295"/>
          </p:nvPr>
        </p:nvSpPr>
        <p:spPr>
          <a:xfrm>
            <a:off x="730250" y="1352550"/>
            <a:ext cx="3624263" cy="46148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 </a:t>
            </a:r>
            <a:r>
              <a:rPr lang="ru-RU" sz="2200" smtClean="0">
                <a:solidFill>
                  <a:schemeClr val="tx1"/>
                </a:solidFill>
              </a:rPr>
              <a:t>«Когда говорят о России я вижу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chemeClr val="tx1"/>
                </a:solidFill>
              </a:rPr>
              <a:t> свой синий Урал.»</a:t>
            </a:r>
          </a:p>
          <a:p>
            <a:pPr eaLnBrk="1" hangingPunct="1">
              <a:buFont typeface="Wingdings 2" pitchFamily="18" charset="2"/>
              <a:buNone/>
            </a:pPr>
            <a:endParaRPr lang="ru-RU" sz="2200" smtClean="0">
              <a:solidFill>
                <a:schemeClr val="tx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chemeClr val="tx1"/>
                </a:solidFill>
              </a:rPr>
              <a:t> «Как солнце в драгоценной грани в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chemeClr val="tx1"/>
                </a:solidFill>
              </a:rPr>
              <a:t> Урале Русь отражена.»</a:t>
            </a:r>
          </a:p>
          <a:p>
            <a:pPr eaLnBrk="1" hangingPunct="1">
              <a:buFont typeface="Wingdings 2" pitchFamily="18" charset="2"/>
              <a:buNone/>
            </a:pPr>
            <a:endParaRPr lang="ru-RU" sz="2200" smtClean="0">
              <a:solidFill>
                <a:schemeClr val="tx1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chemeClr val="tx1"/>
                </a:solidFill>
              </a:rPr>
              <a:t> «Я без Урала не могу.  Урал всегда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200" smtClean="0">
                <a:solidFill>
                  <a:schemeClr val="tx1"/>
                </a:solidFill>
              </a:rPr>
              <a:t> со мною.»</a:t>
            </a:r>
          </a:p>
        </p:txBody>
      </p:sp>
      <p:pic>
        <p:nvPicPr>
          <p:cNvPr id="4" name="Рисунок 3" descr="http://technopolis.susu.ru/media/k2/items/cache/06e08456cae95b8f473a5fceb1446e36_L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9634" y="1144080"/>
            <a:ext cx="2929512" cy="3504139"/>
          </a:xfrm>
          <a:prstGeom prst="ellipse">
            <a:avLst/>
          </a:prstGeom>
          <a:ln w="63500" cap="rnd">
            <a:solidFill>
              <a:srgbClr val="0099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TextBox 4">
            <a:extLst>
              <a:ext uri="{FF2B5EF4-FFF2-40B4-BE49-F238E27FC236}"/>
            </a:extLst>
          </p:cNvPr>
          <p:cNvSpPr txBox="1"/>
          <p:nvPr/>
        </p:nvSpPr>
        <p:spPr>
          <a:xfrm>
            <a:off x="3541713" y="984250"/>
            <a:ext cx="175101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>
                <a:effectLst>
                  <a:outerShdw blurRad="38100" dist="38100" dir="2700000" algn="tl">
                    <a:srgbClr val="FFFFFF"/>
                  </a:outerShdw>
                </a:effectLst>
              </a:rPr>
              <a:t>(1915 – 1980)</a:t>
            </a:r>
            <a:endParaRPr lang="ru-RU"/>
          </a:p>
        </p:txBody>
      </p:sp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4427538" y="4652963"/>
            <a:ext cx="4537075" cy="1311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>
                <a:latin typeface="+mn-lt"/>
              </a:rPr>
              <a:t>Русская советская поэтесса ,прозаик, общественный деятель, журналист, собственный корреспондент.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/>
            </a:extLst>
          </p:cNvPr>
          <p:cNvCxnSpPr/>
          <p:nvPr/>
        </p:nvCxnSpPr>
        <p:spPr>
          <a:xfrm>
            <a:off x="755576" y="-12700"/>
            <a:ext cx="3456384" cy="0"/>
          </a:xfrm>
          <a:prstGeom prst="lin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0" y="115888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cap="none" smtClean="0">
                <a:solidFill>
                  <a:schemeClr val="tx1"/>
                </a:solidFill>
                <a:effectLst/>
                <a:latin typeface="Arial" charset="0"/>
              </a:rPr>
              <a:t>Биография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49250" y="928688"/>
            <a:ext cx="5053013" cy="5643562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Людмила Татьяничева родилась 19 декабря 1915 года в маленьком городке Ардатове (Мордовия) в семье сельской учительницы и студента медика.  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Ей было всего 3 года, когда погиб её отец.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После тяжёлой болезни умерла её мать. 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Так в 10 лет Люда Татьяничева осталась круглой сиротой.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С маленьким чемоданчиком она приехала в Свердловск (Екатеринбург) к своим дальним родственникам – Кожевниковым, у которых не было своих детей, они приняли ее, как родную дочку.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sz="2400" dirty="0"/>
          </a:p>
        </p:txBody>
      </p:sp>
      <p:pic>
        <p:nvPicPr>
          <p:cNvPr id="7" name="Рисунок 6" descr="67d62b52b7b1e338b80f5dba6d4db0af-800x">
            <a:extLst>
              <a:ext uri="{FF2B5EF4-FFF2-40B4-BE49-F238E27FC236}"/>
            </a:extLst>
          </p:cNvPr>
          <p:cNvPicPr>
            <a:picLocks noGrp="1" noChangeAspect="1"/>
          </p:cNvPicPr>
          <p:nvPr isPhoto="1"/>
        </p:nvPicPr>
        <p:blipFill rotWithShape="1">
          <a:blip r:embed="rId2">
            <a:lum/>
            <a:extLst/>
          </a:blip>
          <a:srcRect l="14084" t="6708" r="38971" b="8799"/>
          <a:stretch/>
        </p:blipFill>
        <p:spPr>
          <a:xfrm>
            <a:off x="5592245" y="1412742"/>
            <a:ext cx="3201600" cy="42694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4294967295"/>
          </p:nvPr>
        </p:nvSpPr>
        <p:spPr>
          <a:xfrm>
            <a:off x="177800" y="1125538"/>
            <a:ext cx="5357813" cy="5429250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tx1"/>
                </a:solidFill>
              </a:rPr>
              <a:t>Ее отчим – учитель физики – был заядлым охотником и путешественником, брал Людмилу в плавание по реке Чусовой, учил стрелять, ловить рыбу, понимать язык деревьев, птиц, звезд. Наверно тогда она «заболела» Уралом и стала считать своей родиной Урал.</a:t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</a:rPr>
              <a:t>Его жена – Мария Александровна была учительницей литературы. Она много сделала, чтобы помочь девочке полюбить поэзию.</a:t>
            </a:r>
          </a:p>
        </p:txBody>
      </p:sp>
      <p:pic>
        <p:nvPicPr>
          <p:cNvPr id="2050" name="Picture 2" descr="http://1.bp.blogspot.com/-tjZcQaYoEY0/VnRY-BjOBoI/AAAAAAAAOMU/pw1wfvf2fpo/s1600/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928688"/>
            <a:ext cx="2997200" cy="5487987"/>
          </a:xfrm>
          <a:prstGeom prst="rect">
            <a:avLst/>
          </a:prstGeom>
          <a:ln w="38100" cap="sq">
            <a:solidFill>
              <a:srgbClr val="00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784225" y="404813"/>
            <a:ext cx="47529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Новая семья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luk_b">
            <a:extLst>
              <a:ext uri="{FF2B5EF4-FFF2-40B4-BE49-F238E27FC236}"/>
            </a:extLst>
          </p:cNvPr>
          <p:cNvPicPr>
            <a:picLocks noGrp="1"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1367644" y="2857522"/>
            <a:ext cx="6696744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>
            <a:extLst>
              <a:ext uri="{FF2B5EF4-FFF2-40B4-BE49-F238E27FC236}"/>
            </a:extLst>
          </p:cNvPr>
          <p:cNvSpPr txBox="1"/>
          <p:nvPr/>
        </p:nvSpPr>
        <p:spPr>
          <a:xfrm>
            <a:off x="1476375" y="149225"/>
            <a:ext cx="5832475" cy="5794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>
                <a:effectLst>
                  <a:outerShdw blurRad="38100" dist="38100" dir="2700000" algn="tl">
                    <a:srgbClr val="FFFFFF"/>
                  </a:outerShdw>
                </a:effectLst>
              </a:rPr>
              <a:t>Советы П.П.Бажова</a:t>
            </a:r>
            <a:endParaRPr lang="ru-RU" sz="3200"/>
          </a:p>
        </p:txBody>
      </p:sp>
      <p:sp>
        <p:nvSpPr>
          <p:cNvPr id="18435" name="TextBox 8"/>
          <p:cNvSpPr txBox="1">
            <a:spLocks noChangeArrowheads="1"/>
          </p:cNvSpPr>
          <p:nvPr/>
        </p:nvSpPr>
        <p:spPr bwMode="auto">
          <a:xfrm>
            <a:off x="323850" y="671513"/>
            <a:ext cx="878522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 пятом классе Людмила училась вместе с Алёшей Бажовым и бывала у  них в доме. Однажды она дала прочитать свои стихи П.П.Бажову. Он улыбнулся и сказал: «Есть в тебе, Людочка, живой огонёк, а стишки твои похвалить не могу… Только ты не горюй и не гаси в себе первые искорки…». И дал ей советы, которые запомнились будущей поэтессе на всю жизнь и очень пригодились.</a:t>
            </a:r>
          </a:p>
          <a:p>
            <a:endParaRPr lang="ru-RU">
              <a:solidFill>
                <a:schemeClr val="tx2"/>
              </a:solidFill>
            </a:endParaRPr>
          </a:p>
          <a:p>
            <a:endParaRPr lang="ru-RU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4013" y="765175"/>
            <a:ext cx="4932362" cy="5807075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600" dirty="0">
                <a:solidFill>
                  <a:schemeClr val="tx1"/>
                </a:solidFill>
              </a:rPr>
              <a:t>После окончания школы Людмила пошла работать токарем на вагоно строительный завод. Поступает на заочное отделение в Уральский институт цветных металлов . А в 19 лет, прервав учёбу в институте, отправляется по зову души на строительство Магнитки, где её в 112-м «писательском» бараке приютила семья поэта М . М. </a:t>
            </a:r>
            <a:r>
              <a:rPr lang="ru-RU" sz="2600" dirty="0" err="1">
                <a:solidFill>
                  <a:schemeClr val="tx1"/>
                </a:solidFill>
              </a:rPr>
              <a:t>Люгарина</a:t>
            </a:r>
            <a:r>
              <a:rPr lang="ru-RU" sz="2600" dirty="0">
                <a:solidFill>
                  <a:schemeClr val="tx1"/>
                </a:solidFill>
              </a:rPr>
              <a:t> , так началась поэтическая биография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>
                <a:solidFill>
                  <a:schemeClr val="tx1"/>
                </a:solidFill>
              </a:rPr>
              <a:t>      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200" dirty="0">
                <a:solidFill>
                  <a:schemeClr val="tx1"/>
                </a:solidFill>
              </a:rPr>
              <a:t>       «Там чуть не каждый мой сосед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200" dirty="0">
                <a:solidFill>
                  <a:schemeClr val="tx1"/>
                </a:solidFill>
              </a:rPr>
              <a:t>         Был журналист или поэт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200" dirty="0">
                <a:solidFill>
                  <a:schemeClr val="tx1"/>
                </a:solidFill>
              </a:rPr>
              <a:t>         В рассветный час , в полночный час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200" dirty="0">
                <a:solidFill>
                  <a:schemeClr val="tx1"/>
                </a:solidFill>
              </a:rPr>
              <a:t>         В бараке том огонь не гас…»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000" dirty="0"/>
              <a:t>  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sz="2400" dirty="0"/>
          </a:p>
        </p:txBody>
      </p:sp>
      <p:pic>
        <p:nvPicPr>
          <p:cNvPr id="1026" name="Picture 2" descr="http://www.plam.ru/hist/za_uralom_amerikanskii_rabochii_v_russkom_gorode_stali/i_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1214438"/>
            <a:ext cx="3630613" cy="4684712"/>
          </a:xfrm>
          <a:prstGeom prst="rect">
            <a:avLst/>
          </a:prstGeom>
          <a:ln w="38100" cap="sq">
            <a:solidFill>
              <a:srgbClr val="00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323850" y="0"/>
            <a:ext cx="86407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Начало поэтического творчества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4294967295"/>
          </p:nvPr>
        </p:nvSpPr>
        <p:spPr>
          <a:xfrm>
            <a:off x="190500" y="955675"/>
            <a:ext cx="4606925" cy="5629275"/>
          </a:xfrm>
        </p:spPr>
        <p:txBody>
          <a:bodyPr/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chemeClr val="tx1"/>
                </a:solidFill>
              </a:rPr>
              <a:t>В Магнитке Людмила познакомилась с другими поэтами и писателями, стала работать в газете «Магнитогорский рабочий», там же встретила мужа Николая Смелянского. Работа в газете «На рельсах гиганта», в журнале «Штурм» появились её первые стихи. В 1941 году Татьяничева закончила заочно Московский литературный институт имени А . М. Горького, вступила в ВКП.                                                             </a:t>
            </a:r>
          </a:p>
        </p:txBody>
      </p:sp>
      <p:pic>
        <p:nvPicPr>
          <p:cNvPr id="23556" name="Picture 4" descr="http://ura.ru/images/news/001/933/001933/pol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933450"/>
            <a:ext cx="1905000" cy="2686050"/>
          </a:xfrm>
          <a:prstGeom prst="rect">
            <a:avLst/>
          </a:prstGeom>
          <a:ln w="38100" cap="sq">
            <a:solidFill>
              <a:srgbClr val="00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215063" y="6215063"/>
            <a:ext cx="2643187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009900"/>
                </a:solidFill>
                <a:latin typeface="+mn-lt"/>
                <a:cs typeface="+mn-cs"/>
              </a:rPr>
              <a:t>Николай Смелянский</a:t>
            </a:r>
          </a:p>
        </p:txBody>
      </p:sp>
      <p:pic>
        <p:nvPicPr>
          <p:cNvPr id="23554" name="Picture 2" descr="http://persona-rig.com/assets/components/directresize/cache/page_foto_person_family-VS_NDS_01-2_obr-VS_714x1000p_w179_h2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312988"/>
            <a:ext cx="2705100" cy="3779837"/>
          </a:xfrm>
          <a:prstGeom prst="rect">
            <a:avLst/>
          </a:prstGeom>
          <a:ln w="38100" cap="sq">
            <a:solidFill>
              <a:srgbClr val="0099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5" name="TextBox 3"/>
          <p:cNvSpPr txBox="1">
            <a:spLocks noChangeArrowheads="1"/>
          </p:cNvSpPr>
          <p:nvPr/>
        </p:nvSpPr>
        <p:spPr bwMode="auto">
          <a:xfrm>
            <a:off x="927100" y="214313"/>
            <a:ext cx="46069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Творчество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3348038" y="188913"/>
            <a:ext cx="1511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Война</a:t>
            </a:r>
          </a:p>
        </p:txBody>
      </p:sp>
      <p:sp>
        <p:nvSpPr>
          <p:cNvPr id="21506" name="TextBox 5"/>
          <p:cNvSpPr txBox="1">
            <a:spLocks noChangeArrowheads="1"/>
          </p:cNvSpPr>
          <p:nvPr/>
        </p:nvSpPr>
        <p:spPr bwMode="auto">
          <a:xfrm>
            <a:off x="323850" y="835025"/>
            <a:ext cx="8424863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Началась война. В её разгар выходит первый сборник стихотворений «Верность» (1944 г.). Стихи из сборника печатались во фронтовых газетах и были очень популярны. </a:t>
            </a:r>
          </a:p>
          <a:p>
            <a:endParaRPr lang="ru-RU" sz="2400"/>
          </a:p>
          <a:p>
            <a:r>
              <a:rPr lang="ru-RU" sz="2400"/>
              <a:t>«Я не знаю , где ты теперь ,</a:t>
            </a:r>
          </a:p>
          <a:p>
            <a:r>
              <a:rPr lang="ru-RU" sz="2400"/>
              <a:t> Третий год не смолкает бой</a:t>
            </a:r>
          </a:p>
          <a:p>
            <a:r>
              <a:rPr lang="ru-RU" sz="2400"/>
              <a:t>Только ты не грусти и верь,</a:t>
            </a:r>
          </a:p>
          <a:p>
            <a:r>
              <a:rPr lang="ru-RU" sz="2400"/>
              <a:t> Что люблю и всегда с тобой»</a:t>
            </a:r>
          </a:p>
          <a:p>
            <a:endParaRPr lang="ru-RU" sz="2400"/>
          </a:p>
          <a:p>
            <a:r>
              <a:rPr lang="ru-RU" sz="2400"/>
              <a:t>«Я рыла доты </a:t>
            </a:r>
          </a:p>
          <a:p>
            <a:r>
              <a:rPr lang="ru-RU" sz="2400"/>
              <a:t> Строила заводы </a:t>
            </a:r>
          </a:p>
          <a:p>
            <a:r>
              <a:rPr lang="ru-RU" sz="2400"/>
              <a:t>И в зелень одевала пустыри</a:t>
            </a:r>
          </a:p>
          <a:p>
            <a:r>
              <a:rPr lang="ru-RU" sz="2400"/>
              <a:t>С народом вместе прожитые годы</a:t>
            </a:r>
          </a:p>
          <a:p>
            <a:r>
              <a:rPr lang="ru-RU" sz="2400"/>
              <a:t>За мною встали ,</a:t>
            </a:r>
          </a:p>
          <a:p>
            <a:r>
              <a:rPr lang="ru-RU" sz="2400"/>
              <a:t>Как богатыри .»</a:t>
            </a:r>
          </a:p>
        </p:txBody>
      </p:sp>
      <p:pic>
        <p:nvPicPr>
          <p:cNvPr id="8" name="Рисунок 7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4788025" y="2132856"/>
            <a:ext cx="3928252" cy="2989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"/>
          <p:cNvSpPr txBox="1">
            <a:spLocks noChangeArrowheads="1"/>
          </p:cNvSpPr>
          <p:nvPr/>
        </p:nvSpPr>
        <p:spPr bwMode="auto">
          <a:xfrm>
            <a:off x="395288" y="247650"/>
            <a:ext cx="8280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Уральский край</a:t>
            </a:r>
            <a:r>
              <a:rPr lang="ru-RU" sz="3200">
                <a:solidFill>
                  <a:srgbClr val="009900"/>
                </a:solidFill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/>
            </a:extLst>
          </p:cNvPr>
          <p:cNvSpPr txBox="1"/>
          <p:nvPr/>
        </p:nvSpPr>
        <p:spPr>
          <a:xfrm>
            <a:off x="234950" y="1700213"/>
            <a:ext cx="8280400" cy="560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250" dirty="0"/>
              <a:t>Любовь к уральской земле , к талантливым мастерам звучит в каждом её стихотворении.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sz="2000" dirty="0"/>
              <a:t>«Живу я в глубине России,</a:t>
            </a:r>
          </a:p>
          <a:p>
            <a:pPr>
              <a:defRPr/>
            </a:pPr>
            <a:r>
              <a:rPr lang="ru-RU" sz="2000" dirty="0"/>
              <a:t>  В краю озёр и рудных скал .</a:t>
            </a:r>
          </a:p>
          <a:p>
            <a:pPr>
              <a:defRPr/>
            </a:pPr>
            <a:r>
              <a:rPr lang="ru-RU" sz="2000" dirty="0"/>
              <a:t>Здесь реки – сини,</a:t>
            </a:r>
          </a:p>
          <a:p>
            <a:pPr>
              <a:defRPr/>
            </a:pPr>
            <a:r>
              <a:rPr lang="ru-RU" sz="2000" dirty="0"/>
              <a:t>  Горы-сини,</a:t>
            </a:r>
          </a:p>
          <a:p>
            <a:pPr>
              <a:defRPr/>
            </a:pPr>
            <a:r>
              <a:rPr lang="ru-RU" sz="2000" dirty="0"/>
              <a:t>И в синих отсветах металл.»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/>
              <a:t>         Чеканщик</a:t>
            </a:r>
          </a:p>
          <a:p>
            <a:pPr>
              <a:defRPr/>
            </a:pPr>
            <a:r>
              <a:rPr lang="ru-RU" sz="2000" dirty="0"/>
              <a:t>«Искусный мастер, не жалея сил,</a:t>
            </a:r>
          </a:p>
          <a:p>
            <a:pPr>
              <a:defRPr/>
            </a:pPr>
            <a:r>
              <a:rPr lang="ru-RU" sz="2000" dirty="0"/>
              <a:t>  С литья снимает лишние покровы.</a:t>
            </a:r>
          </a:p>
          <a:p>
            <a:pPr>
              <a:defRPr/>
            </a:pPr>
            <a:r>
              <a:rPr lang="ru-RU" sz="2000" dirty="0"/>
              <a:t>Чеканом он оживляет черты , </a:t>
            </a:r>
          </a:p>
          <a:p>
            <a:pPr>
              <a:defRPr/>
            </a:pPr>
            <a:r>
              <a:rPr lang="ru-RU" sz="2000" dirty="0"/>
              <a:t>  Отлитое литейщиком в металле,</a:t>
            </a:r>
          </a:p>
          <a:p>
            <a:pPr>
              <a:defRPr/>
            </a:pPr>
            <a:r>
              <a:rPr lang="ru-RU" sz="2000" dirty="0"/>
              <a:t>Чтоб красоту живой его мечты </a:t>
            </a:r>
          </a:p>
          <a:p>
            <a:pPr>
              <a:defRPr/>
            </a:pPr>
            <a:r>
              <a:rPr lang="ru-RU" sz="2000" dirty="0"/>
              <a:t>  Мы в каслинской скульптуре увидали». 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8" name="Рисунок 7">
            <a:extLst>
              <a:ext uri="{FF2B5EF4-FFF2-40B4-BE49-F238E27FC236}"/>
            </a:extLst>
          </p:cNvPr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27984" y="2217638"/>
            <a:ext cx="4321595" cy="2745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/>
            </a:extLst>
          </p:cNvPr>
          <p:cNvSpPr txBox="1"/>
          <p:nvPr/>
        </p:nvSpPr>
        <p:spPr>
          <a:xfrm>
            <a:off x="234950" y="839788"/>
            <a:ext cx="7985125" cy="785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250" dirty="0"/>
              <a:t>После войны Татьяничева жила и работала в Челябинске. В1945 г. Поэтесса стала членом Союза писателей СССР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783</TotalTime>
  <Words>912</Words>
  <Application>Microsoft Office PowerPoint</Application>
  <PresentationFormat>Экран (4:3)</PresentationFormat>
  <Paragraphs>170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17</vt:i4>
      </vt:variant>
    </vt:vector>
  </HeadingPairs>
  <TitlesOfParts>
    <vt:vector size="33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Wingdings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Биография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Поэтесса Южного Урала  Л. К. Татьяничева</dc:title>
  <dc:creator>user</dc:creator>
  <cp:lastModifiedBy>Басюк Н.С.</cp:lastModifiedBy>
  <cp:revision>82</cp:revision>
  <dcterms:created xsi:type="dcterms:W3CDTF">2016-03-19T06:21:09Z</dcterms:created>
  <dcterms:modified xsi:type="dcterms:W3CDTF">2021-06-02T04:43:56Z</dcterms:modified>
</cp:coreProperties>
</file>