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77" r:id="rId4"/>
    <p:sldId id="278" r:id="rId5"/>
    <p:sldId id="280" r:id="rId6"/>
    <p:sldId id="281" r:id="rId7"/>
    <p:sldId id="282" r:id="rId8"/>
    <p:sldId id="279" r:id="rId9"/>
    <p:sldId id="283" r:id="rId10"/>
    <p:sldId id="284" r:id="rId11"/>
    <p:sldId id="285" r:id="rId12"/>
    <p:sldId id="27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BDBFB9"/>
    <a:srgbClr val="8FD1B5"/>
    <a:srgbClr val="99BACC"/>
    <a:srgbClr val="F8FAF4"/>
    <a:srgbClr val="F4F7F3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 autoAdjust="0"/>
  </p:normalViewPr>
  <p:slideViewPr>
    <p:cSldViewPr>
      <p:cViewPr varScale="1">
        <p:scale>
          <a:sx n="69" d="100"/>
          <a:sy n="69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стрессоустойчивости обучающихся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стрессоустойчивости обучающихся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064-4DC2-A313-FCDCA1D8D042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064-4DC2-A313-FCDCA1D8D042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064-4DC2-A313-FCDCA1D8D042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064-4DC2-A313-FCDCA1D8D042}"/>
              </c:ext>
            </c:extLst>
          </c:dPt>
          <c:dLbls>
            <c:dLbl>
              <c:idx val="0"/>
              <c:layout>
                <c:manualLayout>
                  <c:x val="1.7644265820939059E-2"/>
                  <c:y val="-4.5581802274715661E-3"/>
                </c:manualLayout>
              </c:layout>
              <c:showVal val="1"/>
            </c:dLbl>
            <c:dLbl>
              <c:idx val="1"/>
              <c:layout>
                <c:manualLayout>
                  <c:x val="-3.0658628608923939E-2"/>
                  <c:y val="-1.4978127734033267E-2"/>
                </c:manualLayout>
              </c:layout>
              <c:showVal val="1"/>
            </c:dLbl>
            <c:dLbl>
              <c:idx val="2"/>
              <c:layout>
                <c:manualLayout>
                  <c:x val="-1.6231590842811342E-2"/>
                  <c:y val="-1.4685039370078741E-2"/>
                </c:manualLayout>
              </c:layout>
              <c:showVal val="1"/>
            </c:dLbl>
            <c:dLbl>
              <c:idx val="3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выше среднего</c:v>
                </c:pt>
                <c:pt idx="2">
                  <c:v>средний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0.55000000000000004</c:v>
                </c:pt>
                <c:pt idx="2">
                  <c:v>5.0000000000000031E-2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AC5-43DE-9689-367AC9B9D813}"/>
            </c:ext>
          </c:extLst>
        </c:ser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1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3" name="Group 131"/>
          <p:cNvGrpSpPr>
            <a:grpSpLocks/>
          </p:cNvGrpSpPr>
          <p:nvPr/>
        </p:nvGrpSpPr>
        <p:grpSpPr bwMode="auto">
          <a:xfrm flipH="1">
            <a:off x="12700" y="692150"/>
            <a:ext cx="9093200" cy="6165850"/>
            <a:chOff x="0" y="436"/>
            <a:chExt cx="5760" cy="3884"/>
          </a:xfrm>
        </p:grpSpPr>
        <p:sp>
          <p:nvSpPr>
            <p:cNvPr id="3204" name="Line 1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5" name="Line 1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6" name="Line 1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7" name="Line 1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8" name="Line 1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9" name="Line 13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0" name="Line 13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1" name="Line 13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2" name="Line 14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3" name="Line 14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4" name="Line 14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5" name="Line 14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6" name="Line 14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7" name="Line 14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8" name="Line 146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9" name="Line 14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0" name="Line 14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1" name="Line 14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2" name="Line 15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3" name="Line 15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4" name="Line 15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5" name="Line 153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6" name="Line 15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7" name="Line 155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8" name="Line 156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9" name="Line 157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0" name="Line 158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1" name="Line 159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2" name="Line 160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3" name="Line 161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4" name="Line 162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5" name="Line 163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6" name="Line 16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237" name="Group 165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3238" name="Line 166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39" name="Line 167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40" name="Line 168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41" name="Line 169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242" name="Line 170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3" name="Line 171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4" name="Line 172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5" name="Line 173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6" name="Line 174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7" name="Line 175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8" name="Line 176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9" name="Line 177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50" name="Line 178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5334000"/>
            <a:ext cx="7086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9E871CE7-BB3E-429A-A188-F69346A58473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251" name="Group 179"/>
          <p:cNvGrpSpPr>
            <a:grpSpLocks/>
          </p:cNvGrpSpPr>
          <p:nvPr/>
        </p:nvGrpSpPr>
        <p:grpSpPr bwMode="auto">
          <a:xfrm flipH="1">
            <a:off x="0" y="0"/>
            <a:ext cx="9144000" cy="2159000"/>
            <a:chOff x="-1" y="0"/>
            <a:chExt cx="5769" cy="1360"/>
          </a:xfrm>
        </p:grpSpPr>
        <p:sp>
          <p:nvSpPr>
            <p:cNvPr id="3252" name="Freeform 180"/>
            <p:cNvSpPr>
              <a:spLocks/>
            </p:cNvSpPr>
            <p:nvPr/>
          </p:nvSpPr>
          <p:spPr bwMode="gray">
            <a:xfrm>
              <a:off x="0" y="0"/>
              <a:ext cx="5768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6"/>
                </a:cxn>
                <a:cxn ang="0">
                  <a:pos x="1496" y="460"/>
                </a:cxn>
                <a:cxn ang="0">
                  <a:pos x="5768" y="1360"/>
                </a:cxn>
                <a:cxn ang="0">
                  <a:pos x="5768" y="0"/>
                </a:cxn>
                <a:cxn ang="0">
                  <a:pos x="0" y="0"/>
                </a:cxn>
              </a:cxnLst>
              <a:rect l="0" t="0" r="r" b="b"/>
              <a:pathLst>
                <a:path w="5768" h="1360">
                  <a:moveTo>
                    <a:pt x="0" y="0"/>
                  </a:moveTo>
                  <a:lnTo>
                    <a:pt x="0" y="616"/>
                  </a:lnTo>
                  <a:cubicBezTo>
                    <a:pt x="72" y="608"/>
                    <a:pt x="264" y="510"/>
                    <a:pt x="1496" y="460"/>
                  </a:cubicBezTo>
                  <a:cubicBezTo>
                    <a:pt x="2728" y="411"/>
                    <a:pt x="4632" y="672"/>
                    <a:pt x="5768" y="1360"/>
                  </a:cubicBezTo>
                  <a:lnTo>
                    <a:pt x="576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53" name="Freeform 181"/>
            <p:cNvSpPr>
              <a:spLocks/>
            </p:cNvSpPr>
            <p:nvPr/>
          </p:nvSpPr>
          <p:spPr bwMode="gray">
            <a:xfrm>
              <a:off x="-1" y="0"/>
              <a:ext cx="5761" cy="1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32"/>
                </a:cxn>
                <a:cxn ang="0">
                  <a:pos x="1521" y="448"/>
                </a:cxn>
                <a:cxn ang="0">
                  <a:pos x="5761" y="1104"/>
                </a:cxn>
                <a:cxn ang="0">
                  <a:pos x="5760" y="8"/>
                </a:cxn>
                <a:cxn ang="0">
                  <a:pos x="0" y="0"/>
                </a:cxn>
              </a:cxnLst>
              <a:rect l="0" t="0" r="r" b="b"/>
              <a:pathLst>
                <a:path w="5761" h="1104">
                  <a:moveTo>
                    <a:pt x="0" y="0"/>
                  </a:moveTo>
                  <a:lnTo>
                    <a:pt x="0" y="632"/>
                  </a:lnTo>
                  <a:cubicBezTo>
                    <a:pt x="72" y="625"/>
                    <a:pt x="401" y="504"/>
                    <a:pt x="1521" y="448"/>
                  </a:cubicBezTo>
                  <a:cubicBezTo>
                    <a:pt x="2641" y="392"/>
                    <a:pt x="4505" y="504"/>
                    <a:pt x="5761" y="1104"/>
                  </a:cubicBezTo>
                  <a:lnTo>
                    <a:pt x="5760" y="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254" name="Picture 182" descr="figure07_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5638800" y="3124200"/>
            <a:ext cx="2447925" cy="2044700"/>
          </a:xfrm>
          <a:prstGeom prst="rect">
            <a:avLst/>
          </a:prstGeom>
          <a:noFill/>
        </p:spPr>
      </p:pic>
      <p:pic>
        <p:nvPicPr>
          <p:cNvPr id="3255" name="Picture 183" descr="figure07_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7019925" y="4005263"/>
            <a:ext cx="2124075" cy="1774825"/>
          </a:xfrm>
          <a:prstGeom prst="rect">
            <a:avLst/>
          </a:prstGeom>
          <a:noFill/>
        </p:spPr>
      </p:pic>
      <p:pic>
        <p:nvPicPr>
          <p:cNvPr id="3256" name="Picture 184" descr="figure07_o cop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6227763" y="4868863"/>
            <a:ext cx="1619250" cy="1352550"/>
          </a:xfrm>
          <a:prstGeom prst="rect">
            <a:avLst/>
          </a:prstGeom>
          <a:noFill/>
        </p:spPr>
      </p:pic>
      <p:sp>
        <p:nvSpPr>
          <p:cNvPr id="3258" name="Rectangle 186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457200" y="4191000"/>
            <a:ext cx="5410200" cy="12192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white">
          <a:xfrm>
            <a:off x="228600" y="304800"/>
            <a:ext cx="152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F4A4A-2321-4434-9EF2-01FFC35AF4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3238" y="209550"/>
            <a:ext cx="2024062" cy="60531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76288" y="209550"/>
            <a:ext cx="5924550" cy="60531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17DAC-F016-4684-AE6F-41B96D71D3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5561E-BF58-43D3-80D6-86E38BF58A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20B86-0E18-4349-BE1D-CEBB18E97D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76288" y="1347788"/>
            <a:ext cx="3802062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30750" y="1347788"/>
            <a:ext cx="3803650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F5A3C-A2A4-4C36-9119-640A0609A3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E8644-A258-4D36-823C-877A183E08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A70EC-E5BA-4748-8484-5D04228F0E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26AF4-45A7-40D3-A34B-BAEC8E53DA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B9288-B0A2-4105-ADE0-AC7F373F28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12AAA-6E08-4E52-96DF-EBA8414A2E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-12700" y="692150"/>
            <a:ext cx="9144000" cy="6165850"/>
            <a:chOff x="0" y="436"/>
            <a:chExt cx="5760" cy="3884"/>
          </a:xfrm>
        </p:grpSpPr>
        <p:sp>
          <p:nvSpPr>
            <p:cNvPr id="1040" name="Line 1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Line 1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Line 1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Line 2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5" name="Line 2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6" name="Line 2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Line 2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Line 2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" name="Line 2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Line 2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Line 2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Line 2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4" name="Line 30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5" name="Line 3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6" name="Line 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7" name="Line 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8" name="Line 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9" name="Line 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0" name="Line 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1" name="Line 37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2" name="Line 3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3" name="Line 39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4" name="Line 40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5" name="Line 41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6" name="Line 42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7" name="Line 43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8" name="Line 44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9" name="Line 45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0" name="Line 46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1" name="Line 47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2" name="Line 4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73" name="Group 49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1074" name="Line 50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5" name="Line 51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6" name="Line 52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7" name="Line 53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78" name="Line 54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9" name="Line 55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0" name="Line 56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1" name="Line 57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2" name="Line 58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3" name="Line 59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4" name="Line 60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5" name="Line 61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6" name="Line 62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87" name="Line 63"/>
          <p:cNvSpPr>
            <a:spLocks noChangeShapeType="1"/>
          </p:cNvSpPr>
          <p:nvPr/>
        </p:nvSpPr>
        <p:spPr bwMode="gray">
          <a:xfrm flipH="1">
            <a:off x="-12700" y="712788"/>
            <a:ext cx="2339975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8" name="Line 64"/>
          <p:cNvSpPr>
            <a:spLocks noChangeShapeType="1"/>
          </p:cNvSpPr>
          <p:nvPr/>
        </p:nvSpPr>
        <p:spPr bwMode="gray">
          <a:xfrm flipH="1">
            <a:off x="-12700" y="712788"/>
            <a:ext cx="2339975" cy="3492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9" name="Line 65"/>
          <p:cNvSpPr>
            <a:spLocks noChangeShapeType="1"/>
          </p:cNvSpPr>
          <p:nvPr/>
        </p:nvSpPr>
        <p:spPr bwMode="gray">
          <a:xfrm flipH="1">
            <a:off x="-12700" y="692150"/>
            <a:ext cx="2339975" cy="1968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0" name="Line 66"/>
          <p:cNvSpPr>
            <a:spLocks noChangeShapeType="1"/>
          </p:cNvSpPr>
          <p:nvPr/>
        </p:nvSpPr>
        <p:spPr bwMode="gray">
          <a:xfrm>
            <a:off x="-12700" y="765175"/>
            <a:ext cx="9144000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1" name="Freeform 67"/>
          <p:cNvSpPr>
            <a:spLocks/>
          </p:cNvSpPr>
          <p:nvPr/>
        </p:nvSpPr>
        <p:spPr bwMode="gray">
          <a:xfrm>
            <a:off x="-12700" y="0"/>
            <a:ext cx="9156700" cy="1600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88"/>
              </a:cxn>
              <a:cxn ang="0">
                <a:pos x="2008" y="492"/>
              </a:cxn>
              <a:cxn ang="0">
                <a:pos x="5768" y="1008"/>
              </a:cxn>
              <a:cxn ang="0">
                <a:pos x="5768" y="0"/>
              </a:cxn>
              <a:cxn ang="0">
                <a:pos x="0" y="0"/>
              </a:cxn>
            </a:cxnLst>
            <a:rect l="0" t="0" r="r" b="b"/>
            <a:pathLst>
              <a:path w="5768" h="1008">
                <a:moveTo>
                  <a:pt x="0" y="0"/>
                </a:moveTo>
                <a:lnTo>
                  <a:pt x="0" y="688"/>
                </a:lnTo>
                <a:cubicBezTo>
                  <a:pt x="72" y="682"/>
                  <a:pt x="776" y="535"/>
                  <a:pt x="2008" y="492"/>
                </a:cubicBezTo>
                <a:cubicBezTo>
                  <a:pt x="3240" y="449"/>
                  <a:pt x="4792" y="608"/>
                  <a:pt x="5768" y="1008"/>
                </a:cubicBezTo>
                <a:lnTo>
                  <a:pt x="5768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3529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92" name="Freeform 68"/>
          <p:cNvSpPr>
            <a:spLocks/>
          </p:cNvSpPr>
          <p:nvPr/>
        </p:nvSpPr>
        <p:spPr bwMode="gray">
          <a:xfrm>
            <a:off x="-12700" y="-12700"/>
            <a:ext cx="9156700" cy="1354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67"/>
              </a:cxn>
              <a:cxn ang="0">
                <a:pos x="2104" y="448"/>
              </a:cxn>
              <a:cxn ang="0">
                <a:pos x="5768" y="848"/>
              </a:cxn>
              <a:cxn ang="0">
                <a:pos x="5760" y="8"/>
              </a:cxn>
              <a:cxn ang="0">
                <a:pos x="0" y="0"/>
              </a:cxn>
            </a:cxnLst>
            <a:rect l="0" t="0" r="r" b="b"/>
            <a:pathLst>
              <a:path w="5768" h="848">
                <a:moveTo>
                  <a:pt x="0" y="0"/>
                </a:moveTo>
                <a:lnTo>
                  <a:pt x="0" y="767"/>
                </a:lnTo>
                <a:cubicBezTo>
                  <a:pt x="72" y="760"/>
                  <a:pt x="879" y="496"/>
                  <a:pt x="2104" y="448"/>
                </a:cubicBezTo>
                <a:cubicBezTo>
                  <a:pt x="3330" y="401"/>
                  <a:pt x="4792" y="472"/>
                  <a:pt x="5768" y="848"/>
                </a:cubicBezTo>
                <a:lnTo>
                  <a:pt x="5760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93" name="Picture 69" descr="figure07_o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600075" y="115888"/>
            <a:ext cx="1079500" cy="792162"/>
          </a:xfrm>
          <a:prstGeom prst="rect">
            <a:avLst/>
          </a:prstGeom>
          <a:noFill/>
        </p:spPr>
      </p:pic>
      <p:pic>
        <p:nvPicPr>
          <p:cNvPr id="1094" name="Picture 70" descr="figure07_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>
            <a:off x="-12700" y="333375"/>
            <a:ext cx="1439863" cy="1203325"/>
          </a:xfrm>
          <a:prstGeom prst="rect">
            <a:avLst/>
          </a:prstGeom>
          <a:noFill/>
        </p:spPr>
      </p:pic>
      <p:pic>
        <p:nvPicPr>
          <p:cNvPr id="1095" name="Picture 71" descr="figure07_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1174750" y="404813"/>
            <a:ext cx="649288" cy="5429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6288" y="1347788"/>
            <a:ext cx="7758112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5E0942-8B04-4291-AEC9-568C3282F65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485900" y="20955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28596" y="1285860"/>
            <a:ext cx="8199446" cy="2500330"/>
          </a:xfrm>
          <a:ln>
            <a:solidFill>
              <a:srgbClr val="FFFFFF"/>
            </a:solidFill>
          </a:ln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2200" b="0" dirty="0" smtClean="0">
                <a:latin typeface="Times New Roman"/>
                <a:ea typeface="Times New Roman"/>
              </a:rPr>
              <a:t>Муниципальное бюджетное образовательное учреждение-</a:t>
            </a:r>
            <a:br>
              <a:rPr lang="ru-RU" sz="2200" b="0" dirty="0" smtClean="0">
                <a:latin typeface="Times New Roman"/>
                <a:ea typeface="Times New Roman"/>
              </a:rPr>
            </a:br>
            <a:r>
              <a:rPr lang="ru-RU" sz="2200" b="0" dirty="0" smtClean="0">
                <a:latin typeface="Times New Roman"/>
                <a:ea typeface="Times New Roman"/>
              </a:rPr>
              <a:t>средняя общеобразовательная школа с.Антоновка</a:t>
            </a:r>
            <a:r>
              <a:rPr lang="ru-RU" sz="2200" dirty="0" smtClean="0">
                <a:latin typeface="Times New Roman"/>
                <a:ea typeface="Times New Roman"/>
              </a:rPr>
              <a:t/>
            </a:r>
            <a:br>
              <a:rPr lang="ru-RU" sz="2200" dirty="0" smtClean="0">
                <a:latin typeface="Times New Roman"/>
                <a:ea typeface="Times New Roman"/>
              </a:rPr>
            </a:br>
            <a:r>
              <a:rPr lang="ru-RU" sz="2400" dirty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Стресс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жизни школьника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0" y="3643314"/>
            <a:ext cx="5472113" cy="3014670"/>
          </a:xfrm>
        </p:spPr>
        <p:txBody>
          <a:bodyPr/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Мария Александровна Пономаренко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обучающаяся 8  класс</a:t>
            </a:r>
          </a:p>
          <a:p>
            <a:pPr algn="r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Наталья Ильинична Арефина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Стресс в жизни школьника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177242" cy="4914900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По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результатам анкетирования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«Факторы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вызывающие стресс у  учащихся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выявили: у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ченики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озабочены нехваткой времени, монотонностью своего учебного труда, бременем ответственности перед предстоящими учебными испытаниями, напряженностью в семье, обязательной сдачей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ЕГЭ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отсюда плохое самочувствие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71604" y="2857496"/>
          <a:ext cx="6095999" cy="3699435"/>
        </p:xfrm>
        <a:graphic>
          <a:graphicData uri="http://schemas.openxmlformats.org/drawingml/2006/table">
            <a:tbl>
              <a:tblPr/>
              <a:tblGrid>
                <a:gridCol w="4746130"/>
                <a:gridCol w="1349869"/>
              </a:tblGrid>
              <a:tr h="2133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Стрессоры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Учащиеся (%)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Напряженность труда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Нехватка времени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Монотонность труда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Отсутствие творческого вдохновения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Неудовлетворенность правами, обязанностями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Неудовлетворенность трудом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Ощущение своей бесполезности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Бремя ответственности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Конфликты с сотрудниками/одноклассниками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Напряженность в семейных отношениях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Плохое самочувствие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Необходимость делать не то, что нравиться, а то, что нужно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Всеобщая атмосфера напряженности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0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Постоянное ощущение раздражительности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Замкнутость, зацикливание на своих проблемах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Обязательная сдача экзамена в форме ЕГЭ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Стресс в жизни школьника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целом стресс - это обычная действительность нашей жизни. Жизнь без стресса невозможна. У современного школьника в качестве стрессоров выступает стремление к успеху, отношения с учителями, оценка, успешное написание контрольной работы, теста, сдача  экзаменов.  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Стресс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имеет однозначного влияния на организм человека, здесь можно выделить как отрицательные, так и положительные моменты. Наша гипотеза подтвердилась частично. Слабые воздействия экстремальных факторов не приводят к стрессу, он возникает только тогда, когда влияние стрессора превосходит приспособительные возможности человека. Организму вреден не сам по себе стресс, 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чрезмерная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интенсивность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WordArt 3"/>
          <p:cNvSpPr>
            <a:spLocks noChangeArrowheads="1" noChangeShapeType="1" noTextEdit="1"/>
          </p:cNvSpPr>
          <p:nvPr/>
        </p:nvSpPr>
        <p:spPr bwMode="gray">
          <a:xfrm>
            <a:off x="611188" y="3141663"/>
            <a:ext cx="4802187" cy="8001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5400" b="1" kern="10">
                <a:ln w="28575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Спасибо!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9" name="Text Box 31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9122" name="Rectangle 34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Стресс в жизни школьника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89123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142844" y="1142984"/>
            <a:ext cx="8715436" cy="4824412"/>
          </a:xfrm>
        </p:spPr>
        <p:txBody>
          <a:bodyPr/>
          <a:lstStyle/>
          <a:p>
            <a:pPr algn="just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 темы проекта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заключается в том, что термин «стресс» получил очень широкое распространение. Подростковый возраст – самый сложный период в жизни человека.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время, когда все чувства обострены и  поэтому любой конфликт может обернуться настоящей душевной драмой для подростка. Вот почему подростковые стрессы – явление вполне обычное, практически обязательное. 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 влияния стресса на организм школьника подросткового возраста, вызванного действием стрессоров.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1.Изучить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теоретическую литературу по теме «стресс»,  «школьный стресс», дать определение данным явлениям, изучить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интернет-источники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данной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теме.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	Выяснить причины  и проявления стресса в целом и школьного стресса, в частности.</a:t>
            </a:r>
          </a:p>
          <a:p>
            <a:pPr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	Провести тестирование с целью изучения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стрессоустойчивости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обучающихся подросткового возраста.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Стресс в жизни школьника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8353425" cy="4824412"/>
          </a:xfrm>
        </p:spPr>
        <p:txBody>
          <a:bodyPr/>
          <a:lstStyle/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состояние стресса.</a:t>
            </a:r>
          </a:p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стресса на организм человека.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Анализ источников информации по проблеме проекта.</a:t>
            </a:r>
          </a:p>
          <a:p>
            <a:pPr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Тестирование, анкетирование, опрос (7 вопросов)</a:t>
            </a:r>
          </a:p>
          <a:p>
            <a:pPr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Анализ полученных данных.</a:t>
            </a:r>
          </a:p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 исследования: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Представим, что стресс имеет однозначное влияния на организм человека, и  выделяет  только отрицательные моменты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значимость: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использованные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работе методики могут быть полезны для изучения стресса и у 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других учащихся,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которых волнует вопрос собственного здоровья.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title"/>
          </p:nvPr>
        </p:nvSpPr>
        <p:spPr>
          <a:xfrm>
            <a:off x="1357290" y="500042"/>
            <a:ext cx="6769100" cy="56356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Стресс в жизни школьника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42844" y="1357298"/>
            <a:ext cx="8710615" cy="5715016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Стресс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(в психологии) 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(англ. </a:t>
            </a:r>
            <a:r>
              <a:rPr lang="en-US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stress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состояние психического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напряжения, возникающее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человека в процессе деятельности в наиболее сложных, трудных условиях, как в повседневной жизни, так и при особых обстоятельствах, например, во время космического полета, при подготовке к выпускному экзамену или перед началом спортивных соревнований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Стресс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делится на два вида: </a:t>
            </a:r>
          </a:p>
          <a:p>
            <a:pPr lvl="0">
              <a:spcBef>
                <a:spcPts val="0"/>
              </a:spcBef>
              <a:buFont typeface="Wingdings" pitchFamily="2" charset="2"/>
              <a:buChar char="q"/>
            </a:pP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физиологический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(мы не можем повлиять на его проявления)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(понимается разными авторами по-разному, но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многие авторы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определяют его как стресс, обусловленный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социальными факторами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делится на два вида информационный и эмоциональный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Информационный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стресс, когда возникает информационная перегрузка. Для этого стресса характерно снижение концентрации внимания, ухудшение памяти.</a:t>
            </a:r>
          </a:p>
          <a:p>
            <a:pPr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Эмоциональный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стресс появляется в ситуациях угрозы, опасности, когда человек в течение длительного времени остается один, со своими переживаниями. При этом отмечается рост напряжения, тревоги, ухудшается сон.</a:t>
            </a:r>
          </a:p>
          <a:p>
            <a:pPr lvl="0">
              <a:buFont typeface="Wingdings" pitchFamily="2" charset="2"/>
              <a:buChar char="q"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Стресс в жизни школьника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28596" y="1285860"/>
            <a:ext cx="8353425" cy="4824412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Признаки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школьного стресса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трудностях во время засыпания и беспокойном сне;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Усталости после нагрузки, что совсем недавно не утомляло ребенка;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Беспричинной обидчивости, плаксивости или, наоборот, повышенной агрессивности;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Невнимательности, отсутствии сосредоточенности.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Тревожности и непоседливости.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уверенности в себе,  которая выражается в том, что ребенок все чаще ищет одобрения у взрослых, требует его;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Упрямства;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Отказ контактов, стремление к уединению, в отказе принимать участие в играх сверстников;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Подергивание плечами, качание головой, трепете рук;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Снижении массы тела или, наоборот, проявлении симптомов ожирения;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Повышенной тревожности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Стресс в жизни школьника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00034" y="928670"/>
            <a:ext cx="8353425" cy="4824412"/>
          </a:xfrm>
        </p:spPr>
        <p:txBody>
          <a:bodyPr/>
          <a:lstStyle/>
          <a:p>
            <a:pPr algn="ctr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стресса на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Влияние стресса на здоровье человека очень пагубно. На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стресс реагируют все системы организма человека: нервная, пищеварительная, опорно-двигательная,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сердечно-сосудистая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эндокринная, репродуктивная и другие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Напряжение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психики при стрессе, которое сохраняется длительно, нарушает иммунную систему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 влиянием стресса возникают: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состояние угнетенности и волнения или перемены в настроении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чувство внезапной усталости;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потеря аппетита или внезапная тяга к определенной пище;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резкое снижение веса;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различные высыпания, покраснения, шелушения.</a:t>
            </a:r>
          </a:p>
          <a:p>
            <a:pPr>
              <a:buNone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Стресс в жизни школьника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28596" y="1142984"/>
            <a:ext cx="8353425" cy="48244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исследовании участвовало 20 обучающихся из 6-9 классов МБОУ СОШ с.Антоновка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роводила  опрос учащихся. Данные опроса были занесены в таблицу.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По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результатам опроса большинство респондентов испытывают стресс. Во время стресса ребята чувствуют утомленность, им грустно, печально, и они хотят остаться в одиночестве. Основным методом борьбы со стрессом для учащихся является разговор с близкими. Также ученики сказали, что не  испытывают беспричинного беспокойства, однако с трудом засыпают. Главной причиной стресса является нахождение учеников в школе, также личные проблемы, проблемы с родителями.</a:t>
            </a: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71604" y="2357430"/>
          <a:ext cx="6096002" cy="1639096"/>
        </p:xfrm>
        <a:graphic>
          <a:graphicData uri="http://schemas.openxmlformats.org/drawingml/2006/table">
            <a:tbl>
              <a:tblPr/>
              <a:tblGrid>
                <a:gridCol w="762229"/>
                <a:gridCol w="762229"/>
                <a:gridCol w="762229"/>
                <a:gridCol w="761619"/>
                <a:gridCol w="761619"/>
                <a:gridCol w="761619"/>
                <a:gridCol w="762229"/>
                <a:gridCol w="762229"/>
              </a:tblGrid>
              <a:tr h="2048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857" marR="65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Стресс в жизни школьника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85720" y="1142984"/>
            <a:ext cx="8353425" cy="4824412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В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результате исследования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стрессоустойчивости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обучающихся по методике Н. В.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Киршева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Н. В.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Рябчикова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были получены следующие результаты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подростков преобладает выше среднего и средний уровень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стрессоустойчивости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(60% респондентов).  Высокий уровень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стрессоустойчивости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имеют 40% из числа опрошенных обучающихся. Следует отметить, что низкий уровень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стрессоустойчивости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выявлен.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928794" y="3286124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Стресс в жизни школьника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1300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00034" y="1142984"/>
            <a:ext cx="8353425" cy="4824412"/>
          </a:xfrm>
        </p:spPr>
        <p:txBody>
          <a:bodyPr/>
          <a:lstStyle/>
          <a:p>
            <a:pPr lvl="1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результатов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анкетирования: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«Причины 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стресса у подростков и наиболее частые иррациональные убеждения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Показал: стрессорами в данной ситуации чаще всего являются факторы, на которые повлиять и исправить самостоятельно невозможно (например, изменить взрослых, родителей, желание нравится всем). </a:t>
            </a: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57290" y="3357562"/>
          <a:ext cx="6095999" cy="2462089"/>
        </p:xfrm>
        <a:graphic>
          <a:graphicData uri="http://schemas.openxmlformats.org/drawingml/2006/table">
            <a:tbl>
              <a:tblPr/>
              <a:tblGrid>
                <a:gridCol w="4740383"/>
                <a:gridCol w="1355616"/>
              </a:tblGrid>
              <a:tr h="2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Стрессоры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Учащиеся (%)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Ужасно, если я не нравлюсь другим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Если я ошибаюсь, значит, я - плохой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Я должен всегда добиваться своей цели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У меня все должно получаться легко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Я не должен показывать своих чувств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Взрослые должны быть безупречны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3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Мир должен быть справедливым и добрым, а плохих людей нужно наказывать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Существует всегда только один правильный ответ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Лучше избегать выбора, чем рисковать остаться в проигрыше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В том, что я несчастен, виноваты мои родители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949" marR="65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рномаренко мария">
  <a:themeElements>
    <a:clrScheme name="cdb2004101gl 3">
      <a:dk1>
        <a:srgbClr val="335338"/>
      </a:dk1>
      <a:lt1>
        <a:srgbClr val="D7E4BE"/>
      </a:lt1>
      <a:dk2>
        <a:srgbClr val="000066"/>
      </a:dk2>
      <a:lt2>
        <a:srgbClr val="B2B2B2"/>
      </a:lt2>
      <a:accent1>
        <a:srgbClr val="2F86B1"/>
      </a:accent1>
      <a:accent2>
        <a:srgbClr val="D2761A"/>
      </a:accent2>
      <a:accent3>
        <a:srgbClr val="E8EFDB"/>
      </a:accent3>
      <a:accent4>
        <a:srgbClr val="2A462E"/>
      </a:accent4>
      <a:accent5>
        <a:srgbClr val="ADC3D5"/>
      </a:accent5>
      <a:accent6>
        <a:srgbClr val="BE6A16"/>
      </a:accent6>
      <a:hlink>
        <a:srgbClr val="368463"/>
      </a:hlink>
      <a:folHlink>
        <a:srgbClr val="481ECE"/>
      </a:folHlink>
    </a:clrScheme>
    <a:fontScheme name="cdb2004101g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101gl 1">
        <a:dk1>
          <a:srgbClr val="1A3E86"/>
        </a:dk1>
        <a:lt1>
          <a:srgbClr val="C1CFDD"/>
        </a:lt1>
        <a:dk2>
          <a:srgbClr val="000000"/>
        </a:dk2>
        <a:lt2>
          <a:srgbClr val="B2B2B2"/>
        </a:lt2>
        <a:accent1>
          <a:srgbClr val="4AAAC0"/>
        </a:accent1>
        <a:accent2>
          <a:srgbClr val="6600FF"/>
        </a:accent2>
        <a:accent3>
          <a:srgbClr val="DDE4EB"/>
        </a:accent3>
        <a:accent4>
          <a:srgbClr val="143472"/>
        </a:accent4>
        <a:accent5>
          <a:srgbClr val="B1D2DC"/>
        </a:accent5>
        <a:accent6>
          <a:srgbClr val="5C00E7"/>
        </a:accent6>
        <a:hlink>
          <a:srgbClr val="0066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1gl 2">
        <a:dk1>
          <a:srgbClr val="2B166E"/>
        </a:dk1>
        <a:lt1>
          <a:srgbClr val="AADBFC"/>
        </a:lt1>
        <a:dk2>
          <a:srgbClr val="003366"/>
        </a:dk2>
        <a:lt2>
          <a:srgbClr val="B2B2B2"/>
        </a:lt2>
        <a:accent1>
          <a:srgbClr val="19B17B"/>
        </a:accent1>
        <a:accent2>
          <a:srgbClr val="E57B1B"/>
        </a:accent2>
        <a:accent3>
          <a:srgbClr val="D2EAFD"/>
        </a:accent3>
        <a:accent4>
          <a:srgbClr val="23115D"/>
        </a:accent4>
        <a:accent5>
          <a:srgbClr val="ABD5BF"/>
        </a:accent5>
        <a:accent6>
          <a:srgbClr val="CF6F17"/>
        </a:accent6>
        <a:hlink>
          <a:srgbClr val="0066CC"/>
        </a:hlink>
        <a:folHlink>
          <a:srgbClr val="8C71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1gl 3">
        <a:dk1>
          <a:srgbClr val="335338"/>
        </a:dk1>
        <a:lt1>
          <a:srgbClr val="D7E4BE"/>
        </a:lt1>
        <a:dk2>
          <a:srgbClr val="000066"/>
        </a:dk2>
        <a:lt2>
          <a:srgbClr val="B2B2B2"/>
        </a:lt2>
        <a:accent1>
          <a:srgbClr val="2F86B1"/>
        </a:accent1>
        <a:accent2>
          <a:srgbClr val="D2761A"/>
        </a:accent2>
        <a:accent3>
          <a:srgbClr val="E8EFDB"/>
        </a:accent3>
        <a:accent4>
          <a:srgbClr val="2A462E"/>
        </a:accent4>
        <a:accent5>
          <a:srgbClr val="ADC3D5"/>
        </a:accent5>
        <a:accent6>
          <a:srgbClr val="BE6A16"/>
        </a:accent6>
        <a:hlink>
          <a:srgbClr val="368463"/>
        </a:hlink>
        <a:folHlink>
          <a:srgbClr val="481E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порномаренко мария</Template>
  <TotalTime>93</TotalTime>
  <Words>512</Words>
  <Application>Microsoft Office PowerPoint</Application>
  <PresentationFormat>Экран (4:3)</PresentationFormat>
  <Paragraphs>199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порномаренко мария</vt:lpstr>
      <vt:lpstr>Муниципальное бюджетное образовательное учреждение- средняя общеобразовательная школа с.Антоновка   Стресс в жизни школьника </vt:lpstr>
      <vt:lpstr>Стресс в жизни школьника </vt:lpstr>
      <vt:lpstr>Стресс в жизни школьника </vt:lpstr>
      <vt:lpstr>Стресс в жизни школьника </vt:lpstr>
      <vt:lpstr>Стресс в жизни школьника </vt:lpstr>
      <vt:lpstr>Стресс в жизни школьника </vt:lpstr>
      <vt:lpstr>Стресс в жизни школьника </vt:lpstr>
      <vt:lpstr>Стресс в жизни школьника </vt:lpstr>
      <vt:lpstr>Стресс в жизни школьника </vt:lpstr>
      <vt:lpstr>Стресс в жизни школьника</vt:lpstr>
      <vt:lpstr>Стресс в жизни школьника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учреждение- средняя общеобразовательная школа с.Антоновка   Стресс в жизни школьника</dc:title>
  <dc:creator>User</dc:creator>
  <cp:lastModifiedBy>User</cp:lastModifiedBy>
  <cp:revision>12</cp:revision>
  <dcterms:created xsi:type="dcterms:W3CDTF">2006-10-31T18:42:18Z</dcterms:created>
  <dcterms:modified xsi:type="dcterms:W3CDTF">2006-10-31T21:44:19Z</dcterms:modified>
</cp:coreProperties>
</file>