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notesMasterIdLst>
    <p:notesMasterId r:id="rId29"/>
  </p:notesMasterIdLst>
  <p:handoutMasterIdLst>
    <p:handoutMasterId r:id="rId30"/>
  </p:handoutMasterIdLst>
  <p:sldIdLst>
    <p:sldId id="256" r:id="rId2"/>
    <p:sldId id="258" r:id="rId3"/>
    <p:sldId id="260" r:id="rId4"/>
    <p:sldId id="283" r:id="rId5"/>
    <p:sldId id="284" r:id="rId6"/>
    <p:sldId id="285" r:id="rId7"/>
    <p:sldId id="288" r:id="rId8"/>
    <p:sldId id="290" r:id="rId9"/>
    <p:sldId id="274" r:id="rId10"/>
    <p:sldId id="275" r:id="rId11"/>
    <p:sldId id="277" r:id="rId12"/>
    <p:sldId id="279" r:id="rId13"/>
    <p:sldId id="280" r:id="rId14"/>
    <p:sldId id="291" r:id="rId15"/>
    <p:sldId id="293" r:id="rId16"/>
    <p:sldId id="294" r:id="rId17"/>
    <p:sldId id="304" r:id="rId18"/>
    <p:sldId id="306" r:id="rId19"/>
    <p:sldId id="308" r:id="rId20"/>
    <p:sldId id="309" r:id="rId21"/>
    <p:sldId id="310" r:id="rId22"/>
    <p:sldId id="312" r:id="rId23"/>
    <p:sldId id="313" r:id="rId24"/>
    <p:sldId id="314" r:id="rId25"/>
    <p:sldId id="315" r:id="rId26"/>
    <p:sldId id="316" r:id="rId27"/>
    <p:sldId id="317" r:id="rId2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15620"/>
    <p:restoredTop sz="74731" autoAdjust="0"/>
  </p:normalViewPr>
  <p:slideViewPr>
    <p:cSldViewPr>
      <p:cViewPr>
        <p:scale>
          <a:sx n="87" d="100"/>
          <a:sy n="87" d="100"/>
        </p:scale>
        <p:origin x="-3036" y="-7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856" y="-10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9D65C4-B4C1-425A-BBDE-4AA9020539DE}" type="datetimeFigureOut">
              <a:rPr lang="ru-RU" smtClean="0"/>
              <a:pPr/>
              <a:t>02.06.2021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A170A2-15D2-4B79-A043-F0A4B8A5E20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70273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5B3203-E888-4E4B-A851-C6A9385FE0FD}" type="datetimeFigureOut">
              <a:rPr lang="ru-RU" smtClean="0"/>
              <a:pPr/>
              <a:t>02.06.2021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2B02B6-707B-4FC2-A1D3-B881D76120E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6188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096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2B02B6-707B-4FC2-A1D3-B881D76120EC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2B02B6-707B-4FC2-A1D3-B881D76120EC}" type="slidenum">
              <a:rPr lang="ru-RU" smtClean="0"/>
              <a:pPr/>
              <a:t>10</a:t>
            </a:fld>
            <a:endParaRPr lang="ru-RU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2B02B6-707B-4FC2-A1D3-B881D76120EC}" type="slidenum">
              <a:rPr lang="ru-RU" smtClean="0"/>
              <a:pPr/>
              <a:t>11</a:t>
            </a:fld>
            <a:endParaRPr lang="ru-RU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2B02B6-707B-4FC2-A1D3-B881D76120EC}" type="slidenum">
              <a:rPr lang="ru-RU" smtClean="0"/>
              <a:pPr/>
              <a:t>12</a:t>
            </a:fld>
            <a:endParaRPr lang="ru-RU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2B02B6-707B-4FC2-A1D3-B881D76120EC}" type="slidenum">
              <a:rPr lang="ru-RU" smtClean="0"/>
              <a:pPr/>
              <a:t>13</a:t>
            </a:fld>
            <a:endParaRPr lang="ru-RU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2B02B6-707B-4FC2-A1D3-B881D76120EC}" type="slidenum">
              <a:rPr lang="ru-RU" smtClean="0"/>
              <a:pPr/>
              <a:t>14</a:t>
            </a:fld>
            <a:endParaRPr lang="ru-RU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2B02B6-707B-4FC2-A1D3-B881D76120EC}" type="slidenum">
              <a:rPr lang="ru-RU" smtClean="0"/>
              <a:pPr/>
              <a:t>15</a:t>
            </a:fld>
            <a:endParaRPr lang="ru-RU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2B02B6-707B-4FC2-A1D3-B881D76120EC}" type="slidenum">
              <a:rPr lang="ru-RU" smtClean="0"/>
              <a:pPr/>
              <a:t>16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2B02B6-707B-4FC2-A1D3-B881D76120EC}" type="slidenum">
              <a:rPr lang="ru-RU" smtClean="0"/>
              <a:pPr/>
              <a:t>2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2B02B6-707B-4FC2-A1D3-B881D76120EC}" type="slidenum">
              <a:rPr lang="ru-RU" smtClean="0"/>
              <a:pPr/>
              <a:t>3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2B02B6-707B-4FC2-A1D3-B881D76120EC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2B02B6-707B-4FC2-A1D3-B881D76120EC}" type="slidenum">
              <a:rPr lang="ru-RU" smtClean="0"/>
              <a:pPr/>
              <a:t>5</a:t>
            </a:fld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2B02B6-707B-4FC2-A1D3-B881D76120EC}" type="slidenum">
              <a:rPr lang="ru-RU" smtClean="0"/>
              <a:pPr/>
              <a:t>6</a:t>
            </a:fld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2B02B6-707B-4FC2-A1D3-B881D76120EC}" type="slidenum">
              <a:rPr lang="ru-RU" smtClean="0"/>
              <a:pPr/>
              <a:t>7</a:t>
            </a:fld>
            <a:endParaRPr lang="ru-R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2B02B6-707B-4FC2-A1D3-B881D76120EC}" type="slidenum">
              <a:rPr lang="ru-RU" smtClean="0"/>
              <a:pPr/>
              <a:t>8</a:t>
            </a:fld>
            <a:endParaRPr lang="ru-RU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2B02B6-707B-4FC2-A1D3-B881D76120EC}" type="slidenum">
              <a:rPr lang="ru-RU" smtClean="0"/>
              <a:pPr/>
              <a:t>9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6/2/2021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6/2/2021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6/2/2021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6/2/2021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6/2/2021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6/2/2021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6/2/2021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6/2/2021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6/2/2021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6/2/2021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6/2/2021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6/2/2021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transition spd="slow">
    <p:wipe dir="r"/>
  </p:transition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hyperlink" Target="http://zoomir9.narod.ru/images/amerika.gest.koshka.jpg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Тема занятия: «Домашние животные и их детеныши»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ru-RU" sz="6400" dirty="0" smtClean="0"/>
              <a:t>Подготовила и провела: </a:t>
            </a:r>
          </a:p>
          <a:p>
            <a:r>
              <a:rPr lang="ru-RU" sz="6400" dirty="0" smtClean="0"/>
              <a:t>Учитель-логопед   МКДОУ  «Детский сад №14» </a:t>
            </a:r>
          </a:p>
          <a:p>
            <a:r>
              <a:rPr lang="ru-RU" sz="6400" dirty="0" smtClean="0"/>
              <a:t>г. Коркино </a:t>
            </a:r>
          </a:p>
          <a:p>
            <a:r>
              <a:rPr lang="ru-RU" sz="6400" dirty="0" smtClean="0"/>
              <a:t>Егорова Г.В.</a:t>
            </a:r>
          </a:p>
          <a:p>
            <a:endParaRPr lang="ru-RU" sz="6400" dirty="0" smtClean="0"/>
          </a:p>
          <a:p>
            <a:endParaRPr lang="ru-RU" sz="6400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User\Desktop\ghtp\428341583_402dfb2615_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0" y="381000"/>
            <a:ext cx="4724400" cy="3546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44" name="Picture 4" descr="C:\Users\User\Desktop\ghtp\1253550067_1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1" y="3887973"/>
            <a:ext cx="3657599" cy="28191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5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Picture 3" descr="C:\Users\User\Desktop\ghtp\hors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762000"/>
            <a:ext cx="7607808" cy="5562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3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User\Desktop\ghtp\lxk_katze_mau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609600"/>
            <a:ext cx="5257800" cy="5943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3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User\Desktop\ghtp\1303795690_korov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762000"/>
            <a:ext cx="7772400" cy="5562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3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solidFill>
                  <a:schemeClr val="bg1"/>
                </a:solidFill>
              </a:rPr>
              <a:t>   МЯУ-МЯУ</a:t>
            </a:r>
            <a:r>
              <a:rPr lang="ru-RU" sz="2800" dirty="0" smtClean="0">
                <a:solidFill>
                  <a:schemeClr val="bg1"/>
                </a:solidFill>
              </a:rPr>
              <a:t/>
            </a:r>
            <a:br>
              <a:rPr lang="ru-RU" sz="2800" dirty="0" smtClean="0">
                <a:solidFill>
                  <a:schemeClr val="bg1"/>
                </a:solidFill>
              </a:rPr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endParaRPr lang="ru-RU" sz="3200" dirty="0" smtClean="0">
              <a:solidFill>
                <a:schemeClr val="bg1"/>
              </a:solidFill>
            </a:endParaRPr>
          </a:p>
          <a:p>
            <a:r>
              <a:rPr lang="ru-RU" sz="3200" dirty="0" smtClean="0">
                <a:solidFill>
                  <a:schemeClr val="bg1"/>
                </a:solidFill>
              </a:rPr>
              <a:t>КОШКА МЯУКАЕТ</a:t>
            </a:r>
            <a:endParaRPr lang="ru-RU" sz="3200" dirty="0">
              <a:solidFill>
                <a:schemeClr val="bg1"/>
              </a:solidFill>
            </a:endParaRPr>
          </a:p>
        </p:txBody>
      </p:sp>
      <p:pic>
        <p:nvPicPr>
          <p:cNvPr id="5" name="Рисунок 4" descr="Рисунок4.jpg"/>
          <p:cNvPicPr>
            <a:picLocks noGrp="1" noChangeAspect="1"/>
          </p:cNvPicPr>
          <p:nvPr>
            <p:ph type="pic" idx="1"/>
          </p:nvPr>
        </p:nvPicPr>
        <p:blipFill>
          <a:blip r:embed="rId3" cstate="print"/>
          <a:srcRect l="12413" r="12413"/>
          <a:stretch>
            <a:fillRect/>
          </a:stretch>
        </p:blipFill>
        <p:spPr/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>
                <a:solidFill>
                  <a:schemeClr val="bg1"/>
                </a:solidFill>
              </a:rPr>
              <a:t>  </a:t>
            </a:r>
            <a:r>
              <a:rPr lang="ru-RU" sz="4000" dirty="0" smtClean="0">
                <a:solidFill>
                  <a:schemeClr val="bg1"/>
                </a:solidFill>
              </a:rPr>
              <a:t>АВ-АВ-АВ</a:t>
            </a:r>
            <a:r>
              <a:rPr lang="ru-RU" sz="2800" dirty="0" smtClean="0">
                <a:solidFill>
                  <a:schemeClr val="bg1"/>
                </a:solidFill>
              </a:rPr>
              <a:t/>
            </a:r>
            <a:br>
              <a:rPr lang="ru-RU" sz="2800" dirty="0" smtClean="0">
                <a:solidFill>
                  <a:schemeClr val="bg1"/>
                </a:solidFill>
              </a:rPr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endParaRPr lang="ru-RU" sz="3200" dirty="0" smtClean="0">
              <a:solidFill>
                <a:schemeClr val="bg1"/>
              </a:solidFill>
            </a:endParaRPr>
          </a:p>
          <a:p>
            <a:r>
              <a:rPr lang="ru-RU" sz="3200" dirty="0" smtClean="0">
                <a:solidFill>
                  <a:schemeClr val="bg1"/>
                </a:solidFill>
              </a:rPr>
              <a:t>СОБАКА ЛАЕТ</a:t>
            </a:r>
            <a:endParaRPr lang="ru-RU" sz="3200" dirty="0">
              <a:solidFill>
                <a:schemeClr val="bg1"/>
              </a:solidFill>
            </a:endParaRPr>
          </a:p>
        </p:txBody>
      </p:sp>
      <p:pic>
        <p:nvPicPr>
          <p:cNvPr id="6" name="Рисунок 5" descr="1241249413_pes-59.jpg"/>
          <p:cNvPicPr>
            <a:picLocks noGrp="1" noChangeAspect="1"/>
          </p:cNvPicPr>
          <p:nvPr>
            <p:ph type="pic" idx="1"/>
          </p:nvPr>
        </p:nvPicPr>
        <p:blipFill>
          <a:blip r:embed="rId3" cstate="print"/>
          <a:srcRect l="12486" r="12486"/>
          <a:stretch>
            <a:fillRect/>
          </a:stretch>
        </p:blipFill>
        <p:spPr/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solidFill>
                  <a:schemeClr val="bg1"/>
                </a:solidFill>
              </a:rPr>
              <a:t>  БЕ-БЕ-БЕ</a:t>
            </a:r>
            <a:r>
              <a:rPr lang="ru-RU" sz="2800" dirty="0" smtClean="0">
                <a:solidFill>
                  <a:schemeClr val="bg1"/>
                </a:solidFill>
              </a:rPr>
              <a:t/>
            </a:r>
            <a:br>
              <a:rPr lang="ru-RU" sz="2800" dirty="0" smtClean="0">
                <a:solidFill>
                  <a:schemeClr val="bg1"/>
                </a:solidFill>
              </a:rPr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endParaRPr lang="ru-RU" sz="3200" dirty="0" smtClean="0">
              <a:solidFill>
                <a:schemeClr val="bg1"/>
              </a:solidFill>
            </a:endParaRPr>
          </a:p>
          <a:p>
            <a:r>
              <a:rPr lang="ru-RU" sz="3200" dirty="0" smtClean="0">
                <a:solidFill>
                  <a:schemeClr val="bg1"/>
                </a:solidFill>
              </a:rPr>
              <a:t>  ОВЦА БЛЕЕТ</a:t>
            </a:r>
            <a:endParaRPr lang="ru-RU" sz="3200" dirty="0">
              <a:solidFill>
                <a:schemeClr val="bg1"/>
              </a:solidFill>
            </a:endParaRPr>
          </a:p>
        </p:txBody>
      </p:sp>
      <p:pic>
        <p:nvPicPr>
          <p:cNvPr id="6" name="Рисунок 5" descr="photos0-800x600.jpeg"/>
          <p:cNvPicPr>
            <a:picLocks noGrp="1" noChangeAspect="1"/>
          </p:cNvPicPr>
          <p:nvPr>
            <p:ph type="pic" idx="1"/>
          </p:nvPr>
        </p:nvPicPr>
        <p:blipFill>
          <a:blip r:embed="rId3" cstate="print"/>
          <a:srcRect l="12486" r="12486"/>
          <a:stretch>
            <a:fillRect/>
          </a:stretch>
        </p:blipFill>
        <p:spPr/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</a:t>
            </a:r>
            <a:r>
              <a:rPr lang="ru-RU" sz="4000" dirty="0" smtClean="0">
                <a:solidFill>
                  <a:schemeClr val="tx2">
                    <a:lumMod val="10000"/>
                  </a:schemeClr>
                </a:solidFill>
              </a:rPr>
              <a:t>Один - много</a:t>
            </a:r>
            <a:endParaRPr lang="ru-RU" sz="4000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tx2">
                    <a:lumMod val="10000"/>
                  </a:schemeClr>
                </a:solidFill>
              </a:rPr>
              <a:t>КОРОВА</a:t>
            </a:r>
            <a:endParaRPr lang="ru-RU" sz="2800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tx2">
                    <a:lumMod val="10000"/>
                  </a:schemeClr>
                </a:solidFill>
              </a:rPr>
              <a:t>КОРОВЫ</a:t>
            </a:r>
            <a:endParaRPr lang="ru-RU" sz="2800" dirty="0">
              <a:solidFill>
                <a:schemeClr val="tx2">
                  <a:lumMod val="10000"/>
                </a:schemeClr>
              </a:solidFill>
            </a:endParaRPr>
          </a:p>
        </p:txBody>
      </p:sp>
      <p:pic>
        <p:nvPicPr>
          <p:cNvPr id="1026" name="Picture 2" descr="C:\Users\User\Desktop\ghtp\korova3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" y="2008187"/>
            <a:ext cx="3521075" cy="35210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User\Desktop\ghtp\img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78300" y="2133600"/>
            <a:ext cx="3521075" cy="304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3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ghtp\1228002773_0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533400"/>
            <a:ext cx="3810001" cy="4724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762000" y="5943600"/>
            <a:ext cx="3429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tx2">
                    <a:lumMod val="10000"/>
                  </a:schemeClr>
                </a:solidFill>
              </a:rPr>
              <a:t>   СОБАКА</a:t>
            </a:r>
            <a:endParaRPr lang="ru-RU" sz="2800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34000" y="5867400"/>
            <a:ext cx="2057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СОБАКИ</a:t>
            </a:r>
            <a:endParaRPr lang="ru-RU" sz="2800" dirty="0"/>
          </a:p>
        </p:txBody>
      </p:sp>
      <p:pic>
        <p:nvPicPr>
          <p:cNvPr id="3075" name="Picture 3" descr="C:\Users\User\Desktop\ghtp\b300fd7729e218c959bb7f130050fe7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7200" y="609600"/>
            <a:ext cx="3733800" cy="4648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ghtp\11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143000"/>
            <a:ext cx="3352800" cy="44927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457200" y="6019800"/>
            <a:ext cx="2819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  КОЗА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5257800" y="6019800"/>
            <a:ext cx="2209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 КОЗЫ</a:t>
            </a:r>
            <a:endParaRPr lang="ru-RU" sz="2800" dirty="0"/>
          </a:p>
        </p:txBody>
      </p:sp>
      <p:pic>
        <p:nvPicPr>
          <p:cNvPr id="5123" name="Picture 3" descr="C:\Users\User\Desktop\ghtp\278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0" y="1676400"/>
            <a:ext cx="4291716" cy="3200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57200" y="304800"/>
            <a:ext cx="73152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Цель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:</a:t>
            </a:r>
            <a:r>
              <a:rPr lang="ru-RU" sz="2000" dirty="0" smtClean="0"/>
              <a:t> Формирование лексико-грамматического строя речи по теме «Домашние животные и их детеныши».</a:t>
            </a:r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57200" y="1295401"/>
            <a:ext cx="72390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Задачи:</a:t>
            </a:r>
          </a:p>
          <a:p>
            <a:r>
              <a:rPr lang="ru-RU" sz="2800" b="1" i="1" dirty="0" smtClean="0"/>
              <a:t>Коррекционно- образовательные:</a:t>
            </a:r>
          </a:p>
          <a:p>
            <a:pPr lvl="0"/>
            <a:r>
              <a:rPr lang="ru-RU" sz="2000" dirty="0" smtClean="0"/>
              <a:t>Активизация словаря по теме «Домашние животные и их детеныши»;</a:t>
            </a:r>
          </a:p>
          <a:p>
            <a:pPr lvl="0"/>
            <a:r>
              <a:rPr lang="ru-RU" sz="2000" dirty="0" smtClean="0"/>
              <a:t>Совершенствование лексико - грамматического строя речи.</a:t>
            </a:r>
          </a:p>
          <a:p>
            <a:endParaRPr lang="ru-RU" sz="2000" b="1" i="1" dirty="0" smtClean="0"/>
          </a:p>
          <a:p>
            <a:r>
              <a:rPr lang="ru-RU" sz="2800" b="1" i="1" dirty="0" smtClean="0"/>
              <a:t>Коррекционно -  развивающие:</a:t>
            </a:r>
          </a:p>
          <a:p>
            <a:pPr lvl="0"/>
            <a:r>
              <a:rPr lang="ru-RU" sz="2000" dirty="0" smtClean="0"/>
              <a:t>Развитие связной речи;</a:t>
            </a:r>
          </a:p>
          <a:p>
            <a:pPr lvl="0"/>
            <a:r>
              <a:rPr lang="ru-RU" sz="2000" dirty="0" smtClean="0"/>
              <a:t>Развитие речевого внимания;</a:t>
            </a:r>
          </a:p>
          <a:p>
            <a:pPr lvl="0"/>
            <a:r>
              <a:rPr lang="ru-RU" sz="2000" dirty="0" smtClean="0"/>
              <a:t>Развитие зрительного восприятия;</a:t>
            </a:r>
          </a:p>
          <a:p>
            <a:pPr lvl="0"/>
            <a:r>
              <a:rPr lang="ru-RU" sz="2000" dirty="0" smtClean="0"/>
              <a:t>Развитие мышления;</a:t>
            </a:r>
          </a:p>
          <a:p>
            <a:pPr lvl="0"/>
            <a:r>
              <a:rPr lang="ru-RU" sz="2000" dirty="0" smtClean="0"/>
              <a:t>Развитие мелкой моторики рук;</a:t>
            </a:r>
          </a:p>
          <a:p>
            <a:pPr lvl="0"/>
            <a:r>
              <a:rPr lang="ru-RU" sz="2000" dirty="0" smtClean="0"/>
              <a:t>Развитие общей моторики, координации речи с движением.</a:t>
            </a:r>
            <a:endParaRPr lang="ru-RU" sz="2000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C:\Users\User\Desktop\ghtp\Happy-Shee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838200"/>
            <a:ext cx="3333750" cy="4762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609600" y="6096000"/>
            <a:ext cx="259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 ОВЦА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5257800" y="6096000"/>
            <a:ext cx="1447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 ОВЦЫ</a:t>
            </a:r>
            <a:endParaRPr lang="ru-RU" sz="2800" dirty="0"/>
          </a:p>
        </p:txBody>
      </p:sp>
      <p:pic>
        <p:nvPicPr>
          <p:cNvPr id="6" name="Содержимое 3" descr="IMG_0379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3962400" y="838200"/>
            <a:ext cx="3886200" cy="4724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tx2">
                    <a:lumMod val="10000"/>
                  </a:schemeClr>
                </a:solidFill>
              </a:rPr>
              <a:t>           « у КОГО КТО ?»</a:t>
            </a:r>
            <a:endParaRPr lang="ru-RU" sz="4000" dirty="0">
              <a:solidFill>
                <a:schemeClr val="tx2">
                  <a:lumMod val="10000"/>
                </a:schemeClr>
              </a:solidFill>
            </a:endParaRPr>
          </a:p>
        </p:txBody>
      </p:sp>
      <p:pic>
        <p:nvPicPr>
          <p:cNvPr id="11" name="Picture 8" descr="Картинка 71 из 64000">
            <a:hlinkClick r:id="rId2"/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550862" y="1600200"/>
            <a:ext cx="3333750" cy="4648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6" name="Picture 2" descr="C:\Users\User\Desktop\ghtp\b6ab93a22c6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 bwMode="auto">
          <a:xfrm>
            <a:off x="4724400" y="1981200"/>
            <a:ext cx="2895600" cy="37337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3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esktop\ghtp\fcf504a385a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762000"/>
            <a:ext cx="3347561" cy="5029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1" name="Picture 3" descr="C:\Users\User\Desktop\ghtp\Shiba_Inu_dog_wallpaper_EA3906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1066800"/>
            <a:ext cx="3886199" cy="38290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3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ghtp\b4233da740623552615517713b4704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838200"/>
            <a:ext cx="3505200" cy="49332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6" name="Picture 2" descr="C:\Users\User\Desktop\ghtp\ogol-51456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7200" y="1676400"/>
            <a:ext cx="3581400" cy="36884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3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ghtp\Sheep-21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88098" y="1295400"/>
            <a:ext cx="3412901" cy="457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3" name="Picture 3" descr="C:\Users\User\Desktop\ghtp\Happy-Shee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914400"/>
            <a:ext cx="3562350" cy="5181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3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ghtp\pigg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590800"/>
            <a:ext cx="3524250" cy="3524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7" name="Picture 3" descr="C:\Users\User\Desktop\ghtp\1-svinomatki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22356" y="685801"/>
            <a:ext cx="4585007" cy="3505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3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C:\Users\User\Desktop\ghtp\post-147034-0-72022200-13767169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899160"/>
            <a:ext cx="3429000" cy="4587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2" name="Picture 4" descr="C:\Users\User\Desktop\ghtp\4561235508881509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838200"/>
            <a:ext cx="4267200" cy="46529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3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1812835376440c0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905000" y="990600"/>
            <a:ext cx="3671887" cy="35274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990600" y="5257800"/>
            <a:ext cx="6172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</a:t>
            </a:r>
            <a:r>
              <a:rPr lang="ru-RU" sz="3200" b="1" dirty="0" smtClean="0"/>
              <a:t>СПАСИБО ЗА ВНИМАНИЕ!</a:t>
            </a:r>
            <a:endParaRPr lang="ru-RU" sz="3200" b="1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69 0  0.125 0.07467  0.125 0.16667  C 0.125 0.25867  0.069 0.33333  0 0.33333  C -0.069 0.33333  -0.125 0.25867  -0.125 0.16667  C -0.125 0.07467  -0.069 0  0 0  Z" pathEditMode="relative" ptsTypes="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81000" y="685800"/>
            <a:ext cx="7315200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b="1" i="1" dirty="0" smtClean="0"/>
          </a:p>
          <a:p>
            <a:r>
              <a:rPr lang="ru-RU" sz="2800" b="1" i="1" dirty="0" smtClean="0"/>
              <a:t>Коррекционно- воспитательные:</a:t>
            </a:r>
          </a:p>
          <a:p>
            <a:pPr lvl="0"/>
            <a:r>
              <a:rPr lang="ru-RU" sz="2000" dirty="0" smtClean="0"/>
              <a:t>Формирование взаимопонимания, доброжелательности, навыков сотрудничества, самостоятельности.</a:t>
            </a:r>
          </a:p>
          <a:p>
            <a:r>
              <a:rPr lang="ru-RU" sz="2000" dirty="0" smtClean="0"/>
              <a:t>Раздаточный материал: </a:t>
            </a:r>
          </a:p>
          <a:p>
            <a:r>
              <a:rPr lang="ru-RU" sz="2000" dirty="0" smtClean="0"/>
              <a:t>Настольно – печатная игра (пазлы) «Домашние животные и их детеныши» по количеству  детей, мяч.</a:t>
            </a:r>
          </a:p>
          <a:p>
            <a:endParaRPr lang="ru-RU" sz="2000" b="1" i="1" dirty="0" smtClean="0"/>
          </a:p>
          <a:p>
            <a:r>
              <a:rPr lang="ru-RU" sz="2800" b="1" i="1" dirty="0" smtClean="0"/>
              <a:t>Предварительная работа:</a:t>
            </a:r>
          </a:p>
          <a:p>
            <a:r>
              <a:rPr lang="ru-RU" sz="2000" dirty="0" smtClean="0"/>
              <a:t>Разучивание пальчиковой гимнастики и физкультминутки по теме.</a:t>
            </a:r>
            <a:endParaRPr lang="ru-RU" sz="2000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410200" y="1219200"/>
            <a:ext cx="3429000" cy="2057400"/>
          </a:xfrm>
        </p:spPr>
        <p:txBody>
          <a:bodyPr/>
          <a:lstStyle/>
          <a:p>
            <a:r>
              <a:rPr lang="ru-RU" sz="3600" dirty="0" smtClean="0">
                <a:solidFill>
                  <a:schemeClr val="tx2">
                    <a:lumMod val="10000"/>
                  </a:schemeClr>
                </a:solidFill>
              </a:rPr>
              <a:t>Отгадайте загадку</a:t>
            </a: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:</a:t>
            </a:r>
            <a:endParaRPr lang="ru-RU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sz="2000" dirty="0" smtClean="0">
                <a:solidFill>
                  <a:schemeClr val="bg1"/>
                </a:solidFill>
              </a:rPr>
              <a:t>Ходят модницы за речкой -</a:t>
            </a:r>
            <a:br>
              <a:rPr lang="ru-RU" sz="2000" dirty="0" smtClean="0">
                <a:solidFill>
                  <a:schemeClr val="bg1"/>
                </a:solidFill>
              </a:rPr>
            </a:br>
            <a:r>
              <a:rPr lang="ru-RU" sz="2000" dirty="0" smtClean="0">
                <a:solidFill>
                  <a:schemeClr val="bg1"/>
                </a:solidFill>
              </a:rPr>
              <a:t>кудри белые колечком.</a:t>
            </a:r>
            <a:br>
              <a:rPr lang="ru-RU" sz="2000" dirty="0" smtClean="0">
                <a:solidFill>
                  <a:schemeClr val="bg1"/>
                </a:solidFill>
              </a:rPr>
            </a:br>
            <a:r>
              <a:rPr lang="ru-RU" sz="2000" dirty="0" smtClean="0">
                <a:solidFill>
                  <a:schemeClr val="bg1"/>
                </a:solidFill>
              </a:rPr>
              <a:t>А зимой из их кудряшек</a:t>
            </a:r>
            <a:br>
              <a:rPr lang="ru-RU" sz="2000" dirty="0" smtClean="0">
                <a:solidFill>
                  <a:schemeClr val="bg1"/>
                </a:solidFill>
              </a:rPr>
            </a:br>
            <a:r>
              <a:rPr lang="ru-RU" sz="2000" dirty="0" smtClean="0">
                <a:solidFill>
                  <a:schemeClr val="bg1"/>
                </a:solidFill>
              </a:rPr>
              <a:t>бабушка носочки вяжет.</a:t>
            </a:r>
            <a:endParaRPr lang="ru-RU" sz="2000" dirty="0">
              <a:solidFill>
                <a:schemeClr val="bg1"/>
              </a:solidFill>
            </a:endParaRPr>
          </a:p>
        </p:txBody>
      </p:sp>
      <p:pic>
        <p:nvPicPr>
          <p:cNvPr id="7" name="Рисунок 6" descr="15sen.jpg"/>
          <p:cNvPicPr>
            <a:picLocks noGrp="1" noChangeAspect="1"/>
          </p:cNvPicPr>
          <p:nvPr>
            <p:ph type="pic" idx="1"/>
          </p:nvPr>
        </p:nvPicPr>
        <p:blipFill>
          <a:blip r:embed="rId3" cstate="print"/>
          <a:srcRect l="12506" r="12506"/>
          <a:stretch>
            <a:fillRect/>
          </a:stretch>
        </p:blipFill>
        <p:spPr/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2">
                    <a:lumMod val="10000"/>
                  </a:schemeClr>
                </a:solidFill>
              </a:rPr>
              <a:t>Отгадайте загадку:</a:t>
            </a:r>
            <a:endParaRPr lang="ru-RU" sz="3600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/>
          </a:bodyPr>
          <a:lstStyle/>
          <a:p>
            <a:endParaRPr lang="ru-RU" dirty="0" smtClean="0"/>
          </a:p>
          <a:p>
            <a:r>
              <a:rPr lang="ru-RU" sz="2400" dirty="0" smtClean="0">
                <a:solidFill>
                  <a:schemeClr val="bg1"/>
                </a:solidFill>
              </a:rPr>
              <a:t>С бородой, а не старик, </a:t>
            </a:r>
            <a:br>
              <a:rPr lang="ru-RU" sz="2400" dirty="0" smtClean="0">
                <a:solidFill>
                  <a:schemeClr val="bg1"/>
                </a:solidFill>
              </a:rPr>
            </a:br>
            <a:r>
              <a:rPr lang="ru-RU" sz="2400" dirty="0" smtClean="0">
                <a:solidFill>
                  <a:schemeClr val="bg1"/>
                </a:solidFill>
              </a:rPr>
              <a:t>С рогами, а не бык, </a:t>
            </a:r>
            <a:br>
              <a:rPr lang="ru-RU" sz="2400" dirty="0" smtClean="0">
                <a:solidFill>
                  <a:schemeClr val="bg1"/>
                </a:solidFill>
              </a:rPr>
            </a:br>
            <a:r>
              <a:rPr lang="ru-RU" sz="2400" dirty="0" smtClean="0">
                <a:solidFill>
                  <a:schemeClr val="bg1"/>
                </a:solidFill>
              </a:rPr>
              <a:t>Доят, а не корова, </a:t>
            </a:r>
            <a:br>
              <a:rPr lang="ru-RU" sz="2400" dirty="0" smtClean="0">
                <a:solidFill>
                  <a:schemeClr val="bg1"/>
                </a:solidFill>
              </a:rPr>
            </a:br>
            <a:r>
              <a:rPr lang="ru-RU" sz="2400" dirty="0" smtClean="0">
                <a:solidFill>
                  <a:schemeClr val="bg1"/>
                </a:solidFill>
              </a:rPr>
              <a:t>Лыко дерёт, </a:t>
            </a:r>
            <a:br>
              <a:rPr lang="ru-RU" sz="2400" dirty="0" smtClean="0">
                <a:solidFill>
                  <a:schemeClr val="bg1"/>
                </a:solidFill>
              </a:rPr>
            </a:br>
            <a:r>
              <a:rPr lang="ru-RU" sz="2400" dirty="0" smtClean="0">
                <a:solidFill>
                  <a:schemeClr val="bg1"/>
                </a:solidFill>
              </a:rPr>
              <a:t>А лаптей не плетёт. 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5" name="Рисунок 4" descr="0b1e67643734a12acab53bb24bd351ac.jpg"/>
          <p:cNvPicPr>
            <a:picLocks noGrp="1" noChangeAspect="1"/>
          </p:cNvPicPr>
          <p:nvPr>
            <p:ph type="pic" idx="1"/>
          </p:nvPr>
        </p:nvPicPr>
        <p:blipFill>
          <a:blip r:embed="rId3" cstate="print"/>
          <a:srcRect t="5164" b="5164"/>
          <a:stretch>
            <a:fillRect/>
          </a:stretch>
        </p:blipFill>
        <p:spPr/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>
                <a:solidFill>
                  <a:schemeClr val="tx2">
                    <a:lumMod val="10000"/>
                  </a:schemeClr>
                </a:solidFill>
              </a:rPr>
              <a:t>Отгадайте загадку:</a:t>
            </a:r>
            <a:endParaRPr lang="ru-RU" sz="3600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sz="2600" dirty="0" smtClean="0">
                <a:solidFill>
                  <a:schemeClr val="bg1"/>
                </a:solidFill>
              </a:rPr>
              <a:t>Я скачу, скачу. </a:t>
            </a:r>
            <a:br>
              <a:rPr lang="ru-RU" sz="2600" dirty="0" smtClean="0">
                <a:solidFill>
                  <a:schemeClr val="bg1"/>
                </a:solidFill>
              </a:rPr>
            </a:br>
            <a:r>
              <a:rPr lang="ru-RU" sz="2600" dirty="0" smtClean="0">
                <a:solidFill>
                  <a:schemeClr val="bg1"/>
                </a:solidFill>
              </a:rPr>
              <a:t>Грива вьётся на ветру. </a:t>
            </a:r>
            <a:br>
              <a:rPr lang="ru-RU" sz="2600" dirty="0" smtClean="0">
                <a:solidFill>
                  <a:schemeClr val="bg1"/>
                </a:solidFill>
              </a:rPr>
            </a:br>
            <a:r>
              <a:rPr lang="ru-RU" sz="2600" dirty="0" smtClean="0">
                <a:solidFill>
                  <a:schemeClr val="bg1"/>
                </a:solidFill>
              </a:rPr>
              <a:t>Кто это? </a:t>
            </a:r>
            <a:endParaRPr lang="ru-RU" sz="2600" dirty="0">
              <a:solidFill>
                <a:schemeClr val="bg1"/>
              </a:solidFill>
            </a:endParaRPr>
          </a:p>
        </p:txBody>
      </p:sp>
      <p:pic>
        <p:nvPicPr>
          <p:cNvPr id="5" name="Рисунок 4" descr="2d6d7aee1a41.jpg"/>
          <p:cNvPicPr>
            <a:picLocks noGrp="1" noChangeAspect="1"/>
          </p:cNvPicPr>
          <p:nvPr>
            <p:ph type="pic" idx="1"/>
          </p:nvPr>
        </p:nvPicPr>
        <p:blipFill>
          <a:blip r:embed="rId3" cstate="print"/>
          <a:srcRect l="12486" r="12486"/>
          <a:stretch>
            <a:fillRect/>
          </a:stretch>
        </p:blipFill>
        <p:spPr/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2">
                    <a:lumMod val="10000"/>
                  </a:schemeClr>
                </a:solidFill>
              </a:rPr>
              <a:t>Отгадайте загадку:</a:t>
            </a:r>
            <a:endParaRPr lang="ru-RU" sz="3600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20000"/>
          </a:bodyPr>
          <a:lstStyle/>
          <a:p>
            <a:endParaRPr lang="ru-RU" sz="3200" dirty="0" smtClean="0">
              <a:solidFill>
                <a:schemeClr val="bg1"/>
              </a:solidFill>
            </a:endParaRPr>
          </a:p>
          <a:p>
            <a:r>
              <a:rPr lang="ru-RU" sz="3200" dirty="0" smtClean="0">
                <a:solidFill>
                  <a:schemeClr val="bg1"/>
                </a:solidFill>
              </a:rPr>
              <a:t>Заворчал живой замок,</a:t>
            </a:r>
          </a:p>
          <a:p>
            <a:r>
              <a:rPr lang="ru-RU" sz="3200" dirty="0" smtClean="0">
                <a:solidFill>
                  <a:schemeClr val="bg1"/>
                </a:solidFill>
              </a:rPr>
              <a:t>Лег у двери поперёк.</a:t>
            </a:r>
          </a:p>
          <a:p>
            <a:endParaRPr lang="ru-RU" dirty="0"/>
          </a:p>
        </p:txBody>
      </p:sp>
      <p:pic>
        <p:nvPicPr>
          <p:cNvPr id="5" name="Рисунок 4" descr="2810744.jpg"/>
          <p:cNvPicPr>
            <a:picLocks noGrp="1" noChangeAspect="1"/>
          </p:cNvPicPr>
          <p:nvPr>
            <p:ph type="pic" idx="1"/>
          </p:nvPr>
        </p:nvPicPr>
        <p:blipFill>
          <a:blip r:embed="rId3" cstate="print"/>
          <a:srcRect l="12447" r="12447"/>
          <a:stretch>
            <a:fillRect/>
          </a:stretch>
        </p:blipFill>
        <p:spPr/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>
                <a:solidFill>
                  <a:schemeClr val="tx2">
                    <a:lumMod val="10000"/>
                  </a:schemeClr>
                </a:solidFill>
              </a:rPr>
              <a:t>Отгадайте загадку:</a:t>
            </a:r>
            <a:endParaRPr lang="ru-RU" sz="3600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sz="2800" dirty="0" smtClean="0">
                <a:solidFill>
                  <a:schemeClr val="bg1"/>
                </a:solidFill>
              </a:rPr>
              <a:t>Сама пёстрая, </a:t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Ест зелёное, </a:t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Даёт белое. 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6" name="Рисунок 5" descr="5506897.jpg"/>
          <p:cNvPicPr>
            <a:picLocks noGrp="1" noChangeAspect="1"/>
          </p:cNvPicPr>
          <p:nvPr>
            <p:ph type="pic" idx="1"/>
          </p:nvPr>
        </p:nvPicPr>
        <p:blipFill>
          <a:blip r:embed="rId3" cstate="print"/>
          <a:srcRect l="16692" r="16692"/>
          <a:stretch>
            <a:fillRect/>
          </a:stretch>
        </p:blipFill>
        <p:spPr/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8382000" cy="1295400"/>
          </a:xfrm>
        </p:spPr>
        <p:txBody>
          <a:bodyPr>
            <a:normAutofit/>
          </a:bodyPr>
          <a:lstStyle/>
          <a:p>
            <a:r>
              <a:rPr lang="ru-RU" b="1" dirty="0" smtClean="0"/>
              <a:t>      </a:t>
            </a:r>
            <a:r>
              <a:rPr lang="ru-RU" b="1" dirty="0" smtClean="0">
                <a:solidFill>
                  <a:schemeClr val="tx2">
                    <a:lumMod val="10000"/>
                  </a:schemeClr>
                </a:solidFill>
              </a:rPr>
              <a:t>Что человек получает от домашних животных?</a:t>
            </a:r>
            <a:endParaRPr lang="ru-RU" b="1" dirty="0">
              <a:solidFill>
                <a:schemeClr val="tx2">
                  <a:lumMod val="10000"/>
                </a:schemeClr>
              </a:solidFill>
            </a:endParaRPr>
          </a:p>
        </p:txBody>
      </p:sp>
      <p:pic>
        <p:nvPicPr>
          <p:cNvPr id="8195" name="Picture 3" descr="C:\Users\User\Desktop\ghtp\dog_protects_the_hous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2328863"/>
            <a:ext cx="6781800" cy="38433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3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419</TotalTime>
  <Words>256</Words>
  <Application>Microsoft Office PowerPoint</Application>
  <PresentationFormat>Экран (4:3)</PresentationFormat>
  <Paragraphs>84</Paragraphs>
  <Slides>27</Slides>
  <Notes>16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Изящная</vt:lpstr>
      <vt:lpstr>Тема занятия: «Домашние животные и их детеныши»</vt:lpstr>
      <vt:lpstr>Презентация PowerPoint</vt:lpstr>
      <vt:lpstr>Презентация PowerPoint</vt:lpstr>
      <vt:lpstr>Отгадайте загадку:</vt:lpstr>
      <vt:lpstr>Отгадайте загадку:</vt:lpstr>
      <vt:lpstr>Отгадайте загадку:</vt:lpstr>
      <vt:lpstr>Отгадайте загадку:</vt:lpstr>
      <vt:lpstr>Отгадайте загадку:</vt:lpstr>
      <vt:lpstr>      Что человек получает от домашних животных?</vt:lpstr>
      <vt:lpstr>Презентация PowerPoint</vt:lpstr>
      <vt:lpstr>Презентация PowerPoint</vt:lpstr>
      <vt:lpstr>Презентация PowerPoint</vt:lpstr>
      <vt:lpstr>Презентация PowerPoint</vt:lpstr>
      <vt:lpstr>   МЯУ-МЯУ </vt:lpstr>
      <vt:lpstr>  АВ-АВ-АВ </vt:lpstr>
      <vt:lpstr>  БЕ-БЕ-БЕ </vt:lpstr>
      <vt:lpstr>             Один - много</vt:lpstr>
      <vt:lpstr>Презентация PowerPoint</vt:lpstr>
      <vt:lpstr>Презентация PowerPoint</vt:lpstr>
      <vt:lpstr>Презентация PowerPoint</vt:lpstr>
      <vt:lpstr>           « у КОГО КТО ?»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занятия: «Домашние животные и их детеныши»</dc:title>
  <dc:creator>User</dc:creator>
  <cp:lastModifiedBy>Admin1016</cp:lastModifiedBy>
  <cp:revision>51</cp:revision>
  <dcterms:created xsi:type="dcterms:W3CDTF">2014-01-27T16:29:47Z</dcterms:created>
  <dcterms:modified xsi:type="dcterms:W3CDTF">2021-06-02T04:57:23Z</dcterms:modified>
</cp:coreProperties>
</file>