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85" r:id="rId2"/>
    <p:sldId id="287" r:id="rId3"/>
    <p:sldId id="286" r:id="rId4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6" r:id="rId23"/>
    <p:sldId id="277" r:id="rId24"/>
    <p:sldId id="278" r:id="rId25"/>
    <p:sldId id="279" r:id="rId26"/>
    <p:sldId id="281" r:id="rId27"/>
    <p:sldId id="282" r:id="rId28"/>
    <p:sldId id="280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38" autoAdjust="0"/>
    <p:restoredTop sz="94660"/>
  </p:normalViewPr>
  <p:slideViewPr>
    <p:cSldViewPr>
      <p:cViewPr varScale="1">
        <p:scale>
          <a:sx n="72" d="100"/>
          <a:sy n="72" d="100"/>
        </p:scale>
        <p:origin x="75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</p:grpSp>
      <p:sp>
        <p:nvSpPr>
          <p:cNvPr id="5121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1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5F9C59-ABB3-4821-916C-C3714780DB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9972793"/>
      </p:ext>
    </p:extLst>
  </p:cSld>
  <p:clrMapOvr>
    <a:masterClrMapping/>
  </p:clrMapOvr>
  <p:transition spd="slow" advClick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7B572-04E7-41F0-A36F-320F0213F9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0738568"/>
      </p:ext>
    </p:extLst>
  </p:cSld>
  <p:clrMapOvr>
    <a:masterClrMapping/>
  </p:clrMapOvr>
  <p:transition spd="slow" advClick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EEA7-245B-4650-8706-1B558B699D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1944401"/>
      </p:ext>
    </p:extLst>
  </p:cSld>
  <p:clrMapOvr>
    <a:masterClrMapping/>
  </p:clrMapOvr>
  <p:transition spd="slow" advClick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92B1-4CBC-483C-9C2A-FE8E363A7F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6888506"/>
      </p:ext>
    </p:extLst>
  </p:cSld>
  <p:clrMapOvr>
    <a:masterClrMapping/>
  </p:clrMapOvr>
  <p:transition spd="slow" advClick="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2E8FF-05DE-4EDC-9F0F-00E39481C5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302520"/>
      </p:ext>
    </p:extLst>
  </p:cSld>
  <p:clrMapOvr>
    <a:masterClrMapping/>
  </p:clrMapOvr>
  <p:transition spd="slow" advClick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89961-655A-4D7D-B53A-A619315C1B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0989460"/>
      </p:ext>
    </p:extLst>
  </p:cSld>
  <p:clrMapOvr>
    <a:masterClrMapping/>
  </p:clrMapOvr>
  <p:transition spd="slow" advClick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09180-D172-4F01-BFC3-27FCD61F3F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9981243"/>
      </p:ext>
    </p:extLst>
  </p:cSld>
  <p:clrMapOvr>
    <a:masterClrMapping/>
  </p:clrMapOvr>
  <p:transition spd="slow" advClick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A108D-637A-4615-8BCB-DF8D6851CD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9292285"/>
      </p:ext>
    </p:extLst>
  </p:cSld>
  <p:clrMapOvr>
    <a:masterClrMapping/>
  </p:clrMapOvr>
  <p:transition spd="slow" advClick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827EF-2681-47F9-9585-74454952AE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3642407"/>
      </p:ext>
    </p:extLst>
  </p:cSld>
  <p:clrMapOvr>
    <a:masterClrMapping/>
  </p:clrMapOvr>
  <p:transition spd="slow" advClick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D13B9-132F-45AC-AABB-F289EFE93B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1765662"/>
      </p:ext>
    </p:extLst>
  </p:cSld>
  <p:clrMapOvr>
    <a:masterClrMapping/>
  </p:clrMapOvr>
  <p:transition spd="slow" advClick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FD393-FCAB-4E42-996E-5603368756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7111422"/>
      </p:ext>
    </p:extLst>
  </p:cSld>
  <p:clrMapOvr>
    <a:masterClrMapping/>
  </p:clrMapOvr>
  <p:transition spd="slow" advClick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A4D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r" eaLnBrk="1" hangingPunct="1">
                <a:defRPr/>
              </a:pPr>
              <a:endParaRPr lang="ru-RU"/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8B5350F-0FBE-4166-9321-AD38F7C0BA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4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slow" advClick="0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1.gi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2.gi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3.gif" TargetMode="External"/><Relationship Id="rId7" Type="http://schemas.openxmlformats.org/officeDocument/2006/relationships/image" Target="http://www.rustrana.ru/articles/134/IMG15.gi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http://www.rustrana.ru/articles/134/IMG14.gif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6.gi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7.gi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8.gif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19.gi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20.gi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21.gi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22.gi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http://www.paneuro.ru/pics/cont/050903_214743.gif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www.paneuro.ru/pics/cont/050903_214626.gi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www.paneuro.ru/pics/cont/050903_214304.gif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www.paneuro.ru/pics/cont/050903_215147.gi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17" TargetMode="External"/><Relationship Id="rId13" Type="http://schemas.openxmlformats.org/officeDocument/2006/relationships/hyperlink" Target="http://ru.wikipedia.org/wiki/%D0%93%D0%B8%D0%BC%D0%BD_%D0%A1%D0%A1%D0%A1%D0%A0" TargetMode="External"/><Relationship Id="rId3" Type="http://schemas.openxmlformats.org/officeDocument/2006/relationships/hyperlink" Target="http://ru.wikipedia.org/wiki/1791" TargetMode="External"/><Relationship Id="rId7" Type="http://schemas.openxmlformats.org/officeDocument/2006/relationships/hyperlink" Target="http://ru.wikipedia.org/wiki/%D0%91%D0%BE%D0%B6%D0%B5,_%D0%A6%D0%B0%D1%80%D1%8F_%D1%85%D1%80%D0%B0%D0%BD%D0%B8!" TargetMode="External"/><Relationship Id="rId12" Type="http://schemas.openxmlformats.org/officeDocument/2006/relationships/hyperlink" Target="http://ru.wikipedia.org/wiki/1944" TargetMode="External"/><Relationship Id="rId17" Type="http://schemas.openxmlformats.org/officeDocument/2006/relationships/hyperlink" Target="http://ru.wikipedia.org/wiki/%D0%93%D0%B8%D0%BC%D0%BD_%D0%A0%D0%BE%D1%81%D1%81%D0%B8%D0%B8" TargetMode="External"/><Relationship Id="rId2" Type="http://schemas.openxmlformats.org/officeDocument/2006/relationships/hyperlink" Target="http://ru.wikipedia.org/wiki/%D0%93%D1%80%D0%BE%D0%BC_%D0%BF%D0%BE%D0%B1%D0%B5%D0%B4%D1%8B,_%D1%80%D0%B0%D0%B7%D0%B4%D0%B0%D0%B2%D0%B0%D0%B9%D1%81%D1%8F!" TargetMode="External"/><Relationship Id="rId16" Type="http://schemas.openxmlformats.org/officeDocument/2006/relationships/hyperlink" Target="http://ru.wikipedia.org/wiki/200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833" TargetMode="External"/><Relationship Id="rId11" Type="http://schemas.openxmlformats.org/officeDocument/2006/relationships/hyperlink" Target="http://ru.wikipedia.org/wiki/%D0%98%D0%BD%D1%82%D0%B5%D1%80%D0%BD%D0%B0%D1%86%D0%B8%D0%BE%D0%BD%D0%B0%D0%BB_(%D0%B3%D0%B8%D0%BC%D0%BD)" TargetMode="External"/><Relationship Id="rId5" Type="http://schemas.openxmlformats.org/officeDocument/2006/relationships/hyperlink" Target="http://ru.wikipedia.org/wiki/%D0%9C%D0%BE%D0%BB%D0%B8%D1%82%D0%B2%D0%B0_%D1%80%D1%83%D1%81%D1%81%D0%BA%D0%B8%D1%85" TargetMode="External"/><Relationship Id="rId15" Type="http://schemas.openxmlformats.org/officeDocument/2006/relationships/hyperlink" Target="http://ru.wikipedia.org/wiki/%D0%9F%D0%B0%D1%82%D1%80%D0%B8%D0%BE%D1%82%D0%B8%D1%87%D0%B5%D1%81%D0%BA%D0%B0%D1%8F_%D0%BF%D0%B5%D1%81%D0%BD%D1%8F" TargetMode="External"/><Relationship Id="rId10" Type="http://schemas.openxmlformats.org/officeDocument/2006/relationships/hyperlink" Target="http://ru.wikipedia.org/wiki/1918" TargetMode="External"/><Relationship Id="rId4" Type="http://schemas.openxmlformats.org/officeDocument/2006/relationships/hyperlink" Target="http://ru.wikipedia.org/wiki/1816" TargetMode="External"/><Relationship Id="rId9" Type="http://schemas.openxmlformats.org/officeDocument/2006/relationships/hyperlink" Target="http://ru.wikipedia.org/wiki/%D0%93%D0%B8%D0%BC%D0%BD_%D0%A0%D0%BE%D1%81%D1%81%D0%B8%D0%B9%D1%81%D0%BA%D0%BE%D0%B9_%D1%80%D0%B5%D1%81%D0%BF%D1%83%D0%B1%D0%BB%D0%B8%D0%BA%D0%B8" TargetMode="External"/><Relationship Id="rId14" Type="http://schemas.openxmlformats.org/officeDocument/2006/relationships/hyperlink" Target="http://ru.wikipedia.org/wiki/1990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8%D1%85%D0%B0%D0%BB%D0%BA%D0%BE%D0%B2,_%D0%A1%D0%B5%D1%80%D0%B3%D0%B5%D0%B9_%D0%92%D0%BB%D0%B0%D0%B4%D0%B8%D0%BC%D0%B8%D1%80%D0%BE%D0%B2%D0%B8%D1%87" TargetMode="External"/><Relationship Id="rId2" Type="http://schemas.openxmlformats.org/officeDocument/2006/relationships/hyperlink" Target="http://ru.wikipedia.org/wiki/%D0%90%D0%BB%D0%B5%D0%BA%D1%81%D0%B0%D0%BD%D0%B4%D1%80%D0%BE%D0%B2,_%D0%90%D0%BB%D0%B5%D0%BA%D1%81%D0%B0%D0%BD%D0%B4%D1%80_%D0%92%D0%B0%D1%81%D0%B8%D0%BB%D1%8C%D0%B5%D0%B2%D0%B8%D1%8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D%D0%BB%D1%8C-%D0%A0%D0%B5%D0%B3%D0%B8%D1%81%D1%82%D0%B0%D0%B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rustrana.ru/articles/134/IMG9.g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88803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Book Antiqua" pitchFamily="18" charset="0"/>
              </a:rPr>
              <a:t>« Герб, гимн  и  флаг  моей  страны»</a:t>
            </a:r>
            <a:r>
              <a:rPr lang="ru-RU" sz="5400" b="1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en-US" sz="5400" b="1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Book Antiqua" pitchFamily="18" charset="0"/>
              </a:rPr>
              <a:t>У</a:t>
            </a:r>
            <a: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  <a:t>читель </a:t>
            </a:r>
            <a:r>
              <a:rPr lang="ru-RU" sz="1800" b="1" dirty="0" smtClean="0">
                <a:solidFill>
                  <a:schemeClr val="tx1"/>
                </a:solidFill>
                <a:latin typeface="Book Antiqua" pitchFamily="18" charset="0"/>
              </a:rPr>
              <a:t>начальных </a:t>
            </a:r>
            <a: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  <a:t>классов </a:t>
            </a:r>
            <a:b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  <a:t>Ермакова Н.В.,</a:t>
            </a:r>
            <a:b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Book Antiqua" pitchFamily="18" charset="0"/>
              </a:rPr>
              <a:t>МБОУ «СШ №4» </a:t>
            </a:r>
            <a:r>
              <a:rPr lang="ru-RU" sz="1800" b="1" dirty="0" err="1" smtClean="0">
                <a:solidFill>
                  <a:schemeClr val="tx1"/>
                </a:solidFill>
                <a:latin typeface="Book Antiqua" pitchFamily="18" charset="0"/>
              </a:rPr>
              <a:t>г.Десногорск</a:t>
            </a:r>
            <a:endParaRPr lang="ru-RU" sz="1800" b="1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2051050" y="-61913"/>
            <a:ext cx="252095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altLang="ru-RU" sz="120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</a:t>
            </a:r>
            <a:r>
              <a:rPr lang="ru-RU" altLang="ru-RU" sz="2800" b="1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Петровское время</a:t>
            </a:r>
            <a:r>
              <a:rPr lang="ru-RU" altLang="ru-RU" sz="280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8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28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291" name="Picture 4" descr="http://www.rustrana.ru/articles/134/IMG11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4500563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3300413" y="4878388"/>
            <a:ext cx="2270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293" name="Rectangle 7"/>
          <p:cNvSpPr>
            <a:spLocks noChangeArrowheads="1"/>
          </p:cNvSpPr>
          <p:nvPr/>
        </p:nvSpPr>
        <p:spPr bwMode="auto">
          <a:xfrm>
            <a:off x="4500563" y="1663700"/>
            <a:ext cx="4643437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</a:t>
            </a:r>
            <a:r>
              <a:rPr lang="ru-RU" altLang="ru-RU" sz="2400"/>
              <a:t>  В годы правления Петра I в государственную геральдику России вошла новая эмблема - орденская цепь ордена Св. апостола Андрея Первозванного. Этот орден, утвержденный Петром в 1698 году, стал первым в системе высших государственных наград России.</a:t>
            </a:r>
            <a:r>
              <a:rPr lang="ru-RU" altLang="ru-RU" sz="1800"/>
              <a:t>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1547813" y="-274638"/>
            <a:ext cx="3455987" cy="137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altLang="ru-RU" sz="20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Эпоха дворцовых переворотов, Екатерининское время</a:t>
            </a:r>
            <a:r>
              <a:rPr lang="ru-RU" altLang="ru-RU" sz="20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20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3315" name="Picture 4" descr="http://www.rustrana.ru/articles/134/IMG12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5327650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5940425" y="660400"/>
            <a:ext cx="3024188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0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</a:t>
            </a:r>
            <a:r>
              <a:rPr lang="ru-RU" altLang="ru-RU" sz="20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Указом императрицы Екатерины I от 11 марта 1726 года было закреплено описание герба: "Орел черный с распростертыми крыльями, в желтом поле, на нем Георгий Победоносец в красном поле".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323850" y="333375"/>
            <a:ext cx="2555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</a:t>
            </a:r>
            <a:r>
              <a:rPr lang="ru-RU" altLang="ru-RU" sz="20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altLang="ru-RU" sz="20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Павел Первый</a:t>
            </a:r>
            <a:r>
              <a:rPr lang="ru-RU" altLang="ru-RU" sz="20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20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339" name="Picture 4" descr="http://www.rustrana.ru/articles/134/IMG13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975"/>
            <a:ext cx="363537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3233738" y="4873625"/>
            <a:ext cx="22701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341" name="Picture 8" descr="http://www.rustrana.ru/articles/134/IMG14.gif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573463"/>
            <a:ext cx="2952750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http://www.rustrana.ru/articles/134/IMG15.gif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196975"/>
            <a:ext cx="33480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5076825" y="147638"/>
            <a:ext cx="3743325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</a:t>
            </a:r>
            <a:r>
              <a:rPr lang="ru-RU" altLang="ru-RU" sz="20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altLang="ru-RU" sz="20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Первая половина XIX века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3181350" y="2901950"/>
            <a:ext cx="398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3181350" y="6530975"/>
            <a:ext cx="2270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2843213" y="33338"/>
            <a:ext cx="34607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r>
              <a:rPr lang="ru-RU" altLang="ru-RU" sz="2400" b="1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Середина XIX века</a:t>
            </a: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5363" name="Picture 4" descr="http://www.rustrana.ru/articles/134/IMG16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624637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271838" y="4887913"/>
            <a:ext cx="2270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1042988" y="-3175"/>
            <a:ext cx="70564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</a:t>
            </a:r>
            <a:r>
              <a:rPr lang="ru-RU" altLang="ru-RU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Большой Государственный герб 1882 года.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6387" name="Picture 4" descr="http://www.rustrana.ru/articles/134/IMG17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555625"/>
            <a:ext cx="7019925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2844800" y="4683125"/>
            <a:ext cx="2270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1547813" y="-53975"/>
            <a:ext cx="6135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r>
              <a:rPr lang="ru-RU" altLang="ru-RU" sz="2400" b="1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Малый Государственный герб 1883 года</a:t>
            </a: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7411" name="Picture 4" descr="http://www.rustrana.ru/articles/134/IMG18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820738"/>
            <a:ext cx="6335712" cy="603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2927350" y="4887913"/>
            <a:ext cx="2270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1331913" y="330200"/>
            <a:ext cx="8053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Государственный герб Временного правительства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8435" name="Picture 4" descr="http://www.rustrana.ru/articles/134/IMG19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557338"/>
            <a:ext cx="5400675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2705100" y="4573588"/>
            <a:ext cx="2270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539750" y="357188"/>
            <a:ext cx="8029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Государственный герб РСФСР 1918-1993 гг</a:t>
            </a:r>
            <a:r>
              <a:rPr lang="ru-RU" altLang="ru-RU" sz="12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120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9459" name="Picture 4" descr="http://www.rustrana.ru/articles/134/IMG20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44926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887663" y="4792663"/>
            <a:ext cx="2270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4716463" y="836613"/>
            <a:ext cx="4427537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</a:t>
            </a:r>
            <a:r>
              <a:rPr lang="ru-RU" altLang="ru-RU" sz="2000"/>
              <a:t>    Летом 1918 года советское правительство окончательно решило порвать с исторической символикой России, и принятая 10 июля 1918 года новая Конституция провозгласила в государственном гербе не древние византийские, а политические, партийные символы: двуглавый орел был заменен красным щитом, на котором изображались перекрещенные серп и молот и восходящее солнце как знак перемен.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250825" y="155575"/>
            <a:ext cx="490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</a:t>
            </a:r>
            <a:r>
              <a:rPr lang="ru-RU" altLang="ru-RU" sz="120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altLang="ru-RU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Государственный герб СССР</a:t>
            </a:r>
            <a:r>
              <a:rPr lang="ru-RU" altLang="ru-RU" sz="12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0483" name="Picture 4" descr="http://www.rustrana.ru/articles/134/IMG21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47879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3295650" y="4573588"/>
            <a:ext cx="2270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4787900" y="1146175"/>
            <a:ext cx="43561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</a:t>
            </a:r>
            <a:r>
              <a:rPr lang="ru-RU" altLang="ru-RU" sz="2000"/>
              <a:t>   После образования Союза ССР в 1924 году был принят Государственный герб СССР. Историческая суть России как державы перешла именно к СССР, а не к РСФСР, которая играла подчиненную роль, поэтому именно герб СССР следует рассматривать как новый герб России. </a:t>
            </a:r>
            <a:br>
              <a:rPr lang="ru-RU" altLang="ru-RU" sz="2000"/>
            </a:br>
            <a:r>
              <a:rPr lang="ru-RU" altLang="ru-RU" sz="2000"/>
              <a:t>     Конституция СССР, принятая II съездом Советов 31 января 1924 года, официально узаконила новый герб.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0" y="184150"/>
            <a:ext cx="107584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ru-RU" altLang="ru-RU" sz="24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</a:t>
            </a:r>
            <a:r>
              <a:rPr lang="ru-RU" altLang="ru-RU" sz="24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Государственный герб Российской Федерации 1993 года.</a:t>
            </a:r>
            <a:r>
              <a:rPr lang="ru-RU" altLang="ru-RU" sz="24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24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4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</a:p>
        </p:txBody>
      </p:sp>
      <p:pic>
        <p:nvPicPr>
          <p:cNvPr id="21507" name="Picture 4" descr="http://www.rustrana.ru/articles/134/IMG22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4716463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2357438" y="4802188"/>
            <a:ext cx="2270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4787900" y="990600"/>
            <a:ext cx="43561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  5 ноября 1990 года Правительство РСФСР приняло постановление о создании Государственного герба и государственного флага РСФСР. Для организации этой работы была создана Правительственная комиссия. После всестороннего обсуждения комиссия предложила рекомендовать Правительству бело-сине-красный флаг и герб - золотого двуглавого орла на красном поле. Окончательное восстановление этих символов произошло в 1993 году, когда Указами Президента Б. Ельцина они были утверждены в качестве государственных флага и герба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Цели: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00200"/>
            <a:ext cx="8218487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Формирование  национального самосознания, чувства уважения к прошлому Родины.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Формирование толерантности к культуре другого народа.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Расширение кругозора несовершеннолетних</a:t>
            </a:r>
            <a:r>
              <a:rPr lang="en-US" dirty="0" smtClean="0"/>
              <a:t>.</a:t>
            </a:r>
            <a:endParaRPr lang="ru-RU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Воспитание патриотизма.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0" y="654050"/>
            <a:ext cx="9144000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   8 декабря 2000 года Государственная Дума приняла Федеральный конституционный закон "о Государственном гербе Российской Федерации". Который был одобрен Советом Федерации и подписан Президентом Российской Федерации Владимиром Путиным 20 декабря 2000 года. </a:t>
            </a:r>
            <a:br>
              <a:rPr lang="ru-RU" altLang="ru-RU" sz="1800"/>
            </a:br>
            <a:r>
              <a:rPr lang="ru-RU" altLang="ru-RU" sz="1800"/>
              <a:t>      Золотой двуглавый орел на красном поле сохраняет историческую преемственность в цветовой гамме гербов конца XV - XVII века. Рисунок орла восходит к изображениям на памятниках эпохи Петра Великого. Над головами орла изображены три исторические короны Петра Великого, символизирующие в новых условиях суверенитет как всей Российской Федерации, так и ее частей, субъектов Федерации; в лапах - скипетр и держава, олицетворяющие государственную власть и единое государство; на груди - изображение всадника, поражающего копьем дракона. Это один из древних символов борьбы добра со злом, света с тьмой, защиты Отечества. </a:t>
            </a:r>
            <a:br>
              <a:rPr lang="ru-RU" altLang="ru-RU" sz="1800"/>
            </a:br>
            <a:r>
              <a:rPr lang="ru-RU" altLang="ru-RU" sz="1800"/>
              <a:t>      Восстановление двуглавого орла как Государственного герба России олицетворяет неразрывность и преемственность отечественной истории. Сегодняшний герб России - это новый герб, но его составные части глубоко традиционны; он и отражает разные этапы отечественной истории, и продолжает их в третьем тысячелетии. </a:t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611188" y="769938"/>
            <a:ext cx="8281987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/>
              <a:t>Официальное принятие государственного флага России относится ко временам Петра Первого. Однако, история флага уходит корнями глубоко в прошлое. В России исторически существует три цветовые гаммы, красно-сине-белая, красная с золотом и черно-золотая с белым. </a:t>
            </a:r>
            <a:br>
              <a:rPr lang="ru-RU" altLang="ru-RU" sz="2000"/>
            </a:br>
            <a:r>
              <a:rPr lang="ru-RU" altLang="ru-RU" sz="2000"/>
              <a:t>      Ярослав Мудрый в крещении был назван Георгием. При нем на стяге появилось изображение Святого Георгия, побеждающего змия. Стяг был красный, конь под Георгием – белый, а змий – синий. Так появилось первое сочетание этих цветов – красного, белого и синего. Великие князья Владимирской Руси имели свой отличительный стяг – золотого льва на красном поле. Под таким знаменем Александр Невский громил шведов, норвежцев, финнов, немцев, литовцев и чудь. Но и стяги с Нерукотворным Спасом и со Святым Георгием неизменно присутствовали в войске. В Великой Куликовской битве русское войско князя Дмитрия Донского сражалось под ликом Спаса Нерукотворного, цвета которого черный и золотой.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история флага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8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5508625" y="1584325"/>
            <a:ext cx="3455988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Изображение Спаса Нерукотворного использовалось на стягах во времена Дмитрия Донского</a:t>
            </a:r>
            <a:r>
              <a:rPr lang="ru-RU" altLang="ru-RU"/>
              <a:t>. </a:t>
            </a:r>
            <a:br>
              <a:rPr lang="ru-RU" altLang="ru-RU"/>
            </a:br>
            <a:r>
              <a:rPr lang="ru-RU" altLang="ru-RU"/>
              <a:t>      </a:t>
            </a:r>
            <a:br>
              <a:rPr lang="ru-RU" altLang="ru-RU"/>
            </a:br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5"/>
          <p:cNvSpPr>
            <a:spLocks noChangeArrowheads="1"/>
          </p:cNvSpPr>
          <p:nvPr/>
        </p:nvSpPr>
        <p:spPr bwMode="auto">
          <a:xfrm>
            <a:off x="6011863" y="36513"/>
            <a:ext cx="3132137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</a:t>
            </a:r>
            <a: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</a:t>
            </a:r>
            <a:r>
              <a:rPr lang="ru-RU" altLang="ru-RU" sz="24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 </a:t>
            </a:r>
            <a:r>
              <a:rPr lang="ru-RU" altLang="ru-RU" sz="24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 1669 году при царе Алексее Михайловиче на воду был спущен первый русский военный корабль – «Орёл», на котором был поднят трехцветный сине-бело-красный флаг, где синие полосы были проведены в виде креста .</a:t>
            </a:r>
            <a:br>
              <a:rPr lang="ru-RU" altLang="ru-RU" sz="24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pic>
        <p:nvPicPr>
          <p:cNvPr id="25603" name="Picture 4" descr="история флага россии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58674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-1231900" y="4514850"/>
            <a:ext cx="228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/>
              <a:t> </a:t>
            </a: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5940425" y="1196975"/>
            <a:ext cx="3062288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 </a:t>
            </a:r>
            <a:r>
              <a:rPr lang="ru-RU" altLang="ru-RU" sz="24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Вскоре царь Петр Первый утверждает в качестве военного морского флага трехцветное полотнище</a:t>
            </a:r>
            <a:r>
              <a:rPr lang="ru-RU" altLang="ru-RU" sz="2000">
                <a:ea typeface="Times New Roman" panose="02020603050405020304" pitchFamily="18" charset="0"/>
                <a:cs typeface="Tahoma" panose="020B0604030504040204" pitchFamily="34" charset="0"/>
              </a:rPr>
              <a:t>, а в 1705 году дарует право и гражданским судам поднимать такой флаг. </a:t>
            </a:r>
            <a: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</a:p>
        </p:txBody>
      </p:sp>
      <p:pic>
        <p:nvPicPr>
          <p:cNvPr id="26627" name="Picture 4" descr="история флага россии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5616575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5867400" y="1441450"/>
            <a:ext cx="32766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</a:t>
            </a:r>
            <a:b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20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</a:t>
            </a: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1258888" y="-119063"/>
            <a:ext cx="6488112" cy="207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Указом Александра Второго в 1858 году официальным гербовым флагом государства становится черно-золото-белый флаг</a:t>
            </a:r>
            <a: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. </a:t>
            </a:r>
            <a:b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r>
              <a:rPr lang="ru-RU" altLang="ru-RU" sz="900">
                <a:solidFill>
                  <a:srgbClr val="FFFF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FFFF0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pic>
        <p:nvPicPr>
          <p:cNvPr id="27651" name="Picture 4" descr="история флага россии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060575"/>
            <a:ext cx="5867400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1328738" y="4514850"/>
            <a:ext cx="228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/>
              <a:t> 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0" y="2000250"/>
            <a:ext cx="3348038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/>
              <a:t>    </a:t>
            </a:r>
            <a:r>
              <a:rPr lang="ru-RU" altLang="ru-RU" sz="2400"/>
              <a:t>  В 1883 году император Александр III повелел официальным флагом считать вновь красно-сине-белый триколор, а черно-золотой с белым стал символом первого лица государства</a:t>
            </a:r>
            <a:r>
              <a:rPr lang="ru-RU" altLang="ru-RU" sz="2800"/>
              <a:t>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-9525" y="-1588"/>
            <a:ext cx="9153525" cy="146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</a:t>
            </a:r>
            <a:r>
              <a:rPr lang="ru-RU" altLang="ru-RU" sz="24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 </a:t>
            </a:r>
            <a:r>
              <a:rPr lang="ru-RU" altLang="ru-RU" sz="24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 1924 году, когда образовался Союз ССР, официальным флагом государства становится красный флаг с золотым серпом и молотом и красной звездой в золотом обрамлении</a:t>
            </a:r>
            <a: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. </a:t>
            </a:r>
            <a:b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pic>
        <p:nvPicPr>
          <p:cNvPr id="28675" name="Picture 4" descr="история флага россии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844675"/>
            <a:ext cx="5976938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5032375"/>
            <a:ext cx="9145588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</a:t>
            </a:r>
            <a:r>
              <a:rPr lang="ru-RU" altLang="ru-RU" sz="24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 </a:t>
            </a:r>
            <a:r>
              <a:rPr lang="ru-RU" altLang="ru-RU" sz="2400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Под этим флагом русский народ одержал очередную победу над немцами, как и в 1242 году князь Александр Невский, вступивший в бой с псами-рыцарями под красно-золотыми флагами</a:t>
            </a:r>
            <a:r>
              <a:rPr lang="ru-RU" altLang="ru-RU" sz="2400"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endParaRPr lang="ru-RU" altLang="ru-RU" sz="24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0" y="176213"/>
            <a:ext cx="91440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>22 августа 1991 года было принято Постановление Верховного Совета Российской Федерации о Государственном флаге РСФСР, которое вернуло права дореволюционному трехцветному флагу. Указом президента Ельцина исторический флаг был повторно утвержден и день 22 августа был объявлен Днем государственного флага России. </a:t>
            </a:r>
          </a:p>
        </p:txBody>
      </p:sp>
      <p:sp>
        <p:nvSpPr>
          <p:cNvPr id="29699" name="Rectangle 17"/>
          <p:cNvSpPr>
            <a:spLocks noChangeArrowheads="1"/>
          </p:cNvSpPr>
          <p:nvPr/>
        </p:nvSpPr>
        <p:spPr bwMode="auto">
          <a:xfrm>
            <a:off x="-323850" y="1412875"/>
            <a:ext cx="8961438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/>
          </a:p>
        </p:txBody>
      </p:sp>
      <p:sp>
        <p:nvSpPr>
          <p:cNvPr id="29700" name="Rectangle 19"/>
          <p:cNvSpPr>
            <a:spLocks noChangeArrowheads="1"/>
          </p:cNvSpPr>
          <p:nvPr/>
        </p:nvSpPr>
        <p:spPr bwMode="auto">
          <a:xfrm>
            <a:off x="0" y="3060700"/>
            <a:ext cx="43973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1" name="Rectangle 20"/>
          <p:cNvSpPr>
            <a:spLocks noChangeArrowheads="1"/>
          </p:cNvSpPr>
          <p:nvPr/>
        </p:nvSpPr>
        <p:spPr bwMode="auto">
          <a:xfrm>
            <a:off x="0" y="836613"/>
            <a:ext cx="4397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 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 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2" name="Rectangle 21"/>
          <p:cNvSpPr>
            <a:spLocks noChangeArrowheads="1"/>
          </p:cNvSpPr>
          <p:nvPr/>
        </p:nvSpPr>
        <p:spPr bwMode="auto">
          <a:xfrm>
            <a:off x="0" y="1042988"/>
            <a:ext cx="4397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.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3" name="Rectangle 22"/>
          <p:cNvSpPr>
            <a:spLocks noChangeArrowheads="1"/>
          </p:cNvSpPr>
          <p:nvPr/>
        </p:nvSpPr>
        <p:spPr bwMode="auto">
          <a:xfrm>
            <a:off x="0" y="1179513"/>
            <a:ext cx="4032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4" name="Rectangle 23"/>
          <p:cNvSpPr>
            <a:spLocks noChangeArrowheads="1"/>
          </p:cNvSpPr>
          <p:nvPr/>
        </p:nvSpPr>
        <p:spPr bwMode="auto">
          <a:xfrm>
            <a:off x="611188" y="4789488"/>
            <a:ext cx="148304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с 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5" name="Rectangle 24"/>
          <p:cNvSpPr>
            <a:spLocks noChangeArrowheads="1"/>
          </p:cNvSpPr>
          <p:nvPr/>
        </p:nvSpPr>
        <p:spPr bwMode="auto">
          <a:xfrm>
            <a:off x="395288" y="3417888"/>
            <a:ext cx="4762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6" name="Rectangle 25"/>
          <p:cNvSpPr>
            <a:spLocks noChangeArrowheads="1"/>
          </p:cNvSpPr>
          <p:nvPr/>
        </p:nvSpPr>
        <p:spPr bwMode="auto">
          <a:xfrm>
            <a:off x="323850" y="3213100"/>
            <a:ext cx="40322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/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 </a:t>
            </a:r>
            <a:b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altLang="ru-RU" sz="9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     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29707" name="Rectangle 27"/>
          <p:cNvSpPr>
            <a:spLocks noChangeArrowheads="1"/>
          </p:cNvSpPr>
          <p:nvPr/>
        </p:nvSpPr>
        <p:spPr bwMode="auto">
          <a:xfrm>
            <a:off x="8345488" y="1331913"/>
            <a:ext cx="6159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700">
                <a:solidFill>
                  <a:srgbClr val="333333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rustrana.ru</a:t>
            </a: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graphicFrame>
        <p:nvGraphicFramePr>
          <p:cNvPr id="77869" name="Group 45"/>
          <p:cNvGraphicFramePr>
            <a:graphicFrameLocks noGrp="1"/>
          </p:cNvGraphicFramePr>
          <p:nvPr/>
        </p:nvGraphicFramePr>
        <p:xfrm>
          <a:off x="4140200" y="4221163"/>
          <a:ext cx="4551363" cy="2016125"/>
        </p:xfrm>
        <a:graphic>
          <a:graphicData uri="http://schemas.openxmlformats.org/drawingml/2006/table">
            <a:tbl>
              <a:tblPr/>
              <a:tblGrid>
                <a:gridCol w="4551363"/>
              </a:tblGrid>
              <a:tr h="2016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0" name="Rectangle 46"/>
          <p:cNvSpPr>
            <a:spLocks noChangeArrowheads="1"/>
          </p:cNvSpPr>
          <p:nvPr/>
        </p:nvSpPr>
        <p:spPr bwMode="auto">
          <a:xfrm>
            <a:off x="3348038" y="41100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829300" algn="l"/>
              </a:tabLst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tabLst>
                <a:tab pos="58293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graphicFrame>
        <p:nvGraphicFramePr>
          <p:cNvPr id="77884" name="Group 60"/>
          <p:cNvGraphicFramePr>
            <a:graphicFrameLocks noGrp="1"/>
          </p:cNvGraphicFramePr>
          <p:nvPr/>
        </p:nvGraphicFramePr>
        <p:xfrm>
          <a:off x="4859338" y="2060575"/>
          <a:ext cx="4284662" cy="4797425"/>
        </p:xfrm>
        <a:graphic>
          <a:graphicData uri="http://schemas.openxmlformats.org/drawingml/2006/table">
            <a:tbl>
              <a:tblPr/>
              <a:tblGrid>
                <a:gridCol w="4284662"/>
              </a:tblGrid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083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      </a:t>
                      </a:r>
                      <a:b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     </a:t>
                      </a:r>
                      <a:b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     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На президентском штандарте сегодня сочетаются и петровский триколор, и золото со стяга Дмитрия Донского и красное поле герба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14" name="Picture 61" descr="история флага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738"/>
            <a:ext cx="4716463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814" name="Group 38"/>
          <p:cNvGraphicFramePr>
            <a:graphicFrameLocks noGrp="1"/>
          </p:cNvGraphicFramePr>
          <p:nvPr/>
        </p:nvGraphicFramePr>
        <p:xfrm>
          <a:off x="468313" y="188913"/>
          <a:ext cx="7704137" cy="6688137"/>
        </p:xfrm>
        <a:graphic>
          <a:graphicData uri="http://schemas.openxmlformats.org/drawingml/2006/table">
            <a:tbl>
              <a:tblPr/>
              <a:tblGrid>
                <a:gridCol w="7704137"/>
              </a:tblGrid>
              <a:tr h="5181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Гимны России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EEA3"/>
                    </a:solidFill>
                  </a:tcPr>
                </a:tc>
              </a:tr>
              <a:tr h="690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tooltip="Гром победы, раздавайся!"/>
                        </a:rPr>
                        <a:t>Гром победы, раздавайся!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 tooltip="1791"/>
                        </a:rPr>
                        <a:t>1791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tooltip="1816"/>
                        </a:rPr>
                        <a:t>1816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tooltip="Молитва русских"/>
                        </a:rPr>
                        <a:t>Молитва русских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 tooltip="1816"/>
                        </a:rPr>
                        <a:t>1816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tooltip="1833"/>
                        </a:rPr>
                        <a:t>1833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tooltip="Боже, Царя храни!"/>
                        </a:rPr>
                        <a:t>Боже, Царя храни!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tooltip="1833"/>
                        </a:rPr>
                        <a:t>1833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tooltip="1917"/>
                        </a:rPr>
                        <a:t>1917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tooltip="Гимн Российской республики"/>
                        </a:rPr>
                        <a:t>Рабочая Марсельеза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tooltip="1917"/>
                        </a:rPr>
                        <a:t>1917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tooltip="1918"/>
                        </a:rPr>
                        <a:t>1918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tooltip="Интернационал (гимн)"/>
                        </a:rPr>
                        <a:t>Интернационал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tooltip="1918"/>
                        </a:rPr>
                        <a:t>1918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 tooltip="1944"/>
                        </a:rPr>
                        <a:t>1944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3" tooltip="Гимн СССР"/>
                        </a:rPr>
                        <a:t>Государственный гимн СССР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2" tooltip="1944"/>
                        </a:rPr>
                        <a:t>1944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4" tooltip="1990"/>
                        </a:rPr>
                        <a:t>1990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5" tooltip="Патриотическая песня"/>
                        </a:rPr>
                        <a:t>Патриотическая песня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4" tooltip="1990"/>
                        </a:rPr>
                        <a:t>1990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6" tooltip="2000"/>
                        </a:rPr>
                        <a:t>2000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7" tooltip="Гимн России"/>
                        </a:rPr>
                        <a:t>Государственный гимн РФ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6" tooltip="2000"/>
                        </a:rPr>
                        <a:t>2000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179388" y="41275"/>
            <a:ext cx="8785225" cy="6797675"/>
          </a:xfrm>
          <a:prstGeom prst="rect">
            <a:avLst/>
          </a:prstGeom>
          <a:solidFill>
            <a:srgbClr val="F8F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Утверждённый текст гимна России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Музыка </a:t>
            </a:r>
            <a:r>
              <a:rPr lang="ru-RU" altLang="ru-RU" sz="2000">
                <a:solidFill>
                  <a:srgbClr val="3333FF"/>
                </a:solidFill>
                <a:hlinkClick r:id="rId2" tooltip="Александров, Александр Васильевич"/>
              </a:rPr>
              <a:t>А. В. Александрова</a:t>
            </a:r>
            <a:r>
              <a:rPr lang="ru-RU" altLang="ru-RU" sz="2000">
                <a:solidFill>
                  <a:srgbClr val="3333FF"/>
                </a:solidFill>
              </a:rPr>
              <a:t>, слова </a:t>
            </a:r>
            <a:r>
              <a:rPr lang="ru-RU" altLang="ru-RU" sz="2000">
                <a:solidFill>
                  <a:srgbClr val="3333FF"/>
                </a:solidFill>
                <a:hlinkClick r:id="rId3" tooltip="Михалков, Сергей Владимирович"/>
              </a:rPr>
              <a:t>С. В. Михалкова</a:t>
            </a:r>
            <a:r>
              <a:rPr lang="ru-RU" altLang="ru-RU" sz="2000">
                <a:solidFill>
                  <a:srgbClr val="3333FF"/>
                </a:solidFill>
              </a:rPr>
              <a:t> и </a:t>
            </a:r>
            <a:r>
              <a:rPr lang="ru-RU" altLang="ru-RU" sz="2000">
                <a:solidFill>
                  <a:srgbClr val="3333FF"/>
                </a:solidFill>
                <a:hlinkClick r:id="rId4" tooltip="Эль-Регистан"/>
              </a:rPr>
              <a:t>Г. А. Эль-Регистана</a:t>
            </a:r>
            <a:endParaRPr lang="ru-RU" altLang="ru-RU" sz="2000">
              <a:solidFill>
                <a:srgbClr val="3333FF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Россия — священная наша держава,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Россия — любимая наша страна.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Могучая воля, великая слава —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Твоё достоянье на все времена!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Припев: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Славься, Отечество наше свободное,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Братских народов союз вековой,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Предками данная мудрость народная!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Славься, страна! Мы гордимся тобой!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От южных морей до полярного края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Раскинулись наши леса и поля.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Одна ты на свете! Одна ты такая —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Хранимая Богом родная земля!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Припев.</a:t>
            </a:r>
            <a:r>
              <a:rPr lang="ru-RU" altLang="ru-RU" sz="200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Широкий простор для мечты и для жизни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Грядущие нам открывают года.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Нам силу даёт наша верность Отчизне.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solidFill>
                  <a:srgbClr val="3333FF"/>
                </a:solidFill>
              </a:rPr>
              <a:t>Так было, так есть и так будет всегда!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Припев</a:t>
            </a:r>
            <a:r>
              <a:rPr lang="ru-RU" altLang="ru-RU" sz="2000" b="1"/>
              <a:t>.</a:t>
            </a:r>
            <a:r>
              <a:rPr lang="ru-RU" altLang="ru-RU" sz="2000"/>
              <a:t>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-876300" y="0"/>
            <a:ext cx="8977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>
                <a:solidFill>
                  <a:srgbClr val="FFFF00"/>
                </a:solidFill>
              </a:rPr>
              <a:t>Герб , гимн и флаг моей страны.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219700" y="639763"/>
            <a:ext cx="3744913" cy="606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Слово «герб» происходит от немецкого слова «эрбе», что значит наследство.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Герб  - символическое изображение, которое показывает исторические традиции государства или города. Двуглавый орел имеет восточное происхождение. Вообще такой орел означал идею охраны справа и слева.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Первые изображения двуглавого орла . наскальные. Они относятся к XIII веку до нашей эры. Эти изображения были обнаружены на территории Хеттского царства. Это был символ хеттских царей.</a:t>
            </a:r>
            <a:r>
              <a:rPr lang="ru-RU" altLang="ru-RU" sz="2000"/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/>
          </a:p>
        </p:txBody>
      </p:sp>
      <p:pic>
        <p:nvPicPr>
          <p:cNvPr id="5124" name="Picture 5" descr="Орел у хет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52197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7"/>
          <p:cNvSpPr>
            <a:spLocks noChangeArrowheads="1"/>
          </p:cNvSpPr>
          <p:nvPr/>
        </p:nvSpPr>
        <p:spPr bwMode="auto">
          <a:xfrm>
            <a:off x="1042988" y="1125538"/>
            <a:ext cx="6769100" cy="4248150"/>
          </a:xfrm>
          <a:prstGeom prst="flowChartMulti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indent="8128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/>
              <a:t>Использованная литература: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2000"/>
              <a:t>http://www.yandex.ru/</a:t>
            </a:r>
            <a:r>
              <a:rPr lang="ru-RU" altLang="ru-RU" sz="2000"/>
              <a:t>         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620713"/>
            <a:ext cx="3276600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IMG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636838"/>
            <a:ext cx="33480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IM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508500"/>
            <a:ext cx="33480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IMG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692150"/>
            <a:ext cx="34559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72000" y="2997200"/>
            <a:ext cx="40322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Изображения на монетах и печатях князей Киевской  Руси и  Владимирской Руси.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IMG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41036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5" descr="IMG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47529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-4357688" y="2322513"/>
            <a:ext cx="13250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4284663" y="188913"/>
            <a:ext cx="4500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-4629150" y="3244850"/>
            <a:ext cx="2651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</a:t>
            </a: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4932363" y="0"/>
            <a:ext cx="4211637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 В </a:t>
            </a:r>
            <a:r>
              <a:rPr lang="ru-RU" altLang="ru-RU" sz="1800" b="1"/>
              <a:t> </a:t>
            </a:r>
            <a:r>
              <a:rPr lang="ru-RU" altLang="ru-RU" sz="2000" b="1"/>
              <a:t>Московской Руси</a:t>
            </a:r>
            <a:r>
              <a:rPr lang="ru-RU" altLang="ru-RU" sz="2000"/>
              <a:t>, при Иване III, сочетавшемся династическим браком с племянницей последнего византийского императора Софьей Палеолог, появляется изображение </a:t>
            </a:r>
            <a:r>
              <a:rPr lang="ru-RU" altLang="ru-RU" sz="2000" b="1"/>
              <a:t>двуглавого византийского орла.</a:t>
            </a:r>
            <a:r>
              <a:rPr lang="ru-RU" altLang="ru-RU" sz="2000"/>
              <a:t> На царской печати Ивана III Георгий Победоносец и Двуглавый орел изображаются на равных. Великокняжеская печать Ивана III, скрепила в 1497 году его "меновую и отводную" грамоту на земельные владения удельных князей. С этого момента Двуглавый орел становится государственным гербом нашей страны</a:t>
            </a:r>
            <a:r>
              <a:rPr lang="ru-RU" altLang="ru-RU" sz="1800"/>
              <a:t>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IMG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95738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140200" y="-52388"/>
            <a:ext cx="5003800" cy="51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/>
              <a:t>Начиная.   с 1539 года изменяется тип орла на печати великого князя Московского. В эпоху Ивана Грозного на золотой булле (государственной печати) 1562 года в центре двуглавого орла появилось изображение Георгия Победоносца - одного из древнейших символов княжеской власти на Руси. Георгий Победоносец помещен в щите на груди двуглавого орла, коронованного одной или двумя коронами, увенчанными крестом</a:t>
            </a: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3059113" y="276225"/>
            <a:ext cx="24495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   </a:t>
            </a:r>
          </a:p>
        </p:txBody>
      </p:sp>
      <p:pic>
        <p:nvPicPr>
          <p:cNvPr id="9219" name="Picture 4" descr="http://www.rustrana.ru/articles/134/IMG9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4211638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3248025" y="4973638"/>
            <a:ext cx="22701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1200">
                <a:solidFill>
                  <a:srgbClr val="123456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4427538" y="776288"/>
            <a:ext cx="46482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  </a:t>
            </a:r>
            <a:r>
              <a:rPr lang="ru-RU" altLang="ru-RU" sz="2000"/>
              <a:t>В правление царя Федора Ивановича между коронованными головами двуглавого орла появляется знак страстей Христовых – голгофский крест. Крест на государственной печати был символом православия, придающим религиозную окраску гербу государства. Появление голгофского креста в гербе России совпадает со временем утверждения в 1589 году патриаршества и церковной независимости России </a:t>
            </a: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827088" y="0"/>
            <a:ext cx="334645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FF00"/>
                </a:solidFill>
              </a:rPr>
              <a:t>Конец 16 –начало 17 века</a:t>
            </a:r>
            <a:r>
              <a:rPr lang="ru-RU" altLang="ru-RU" sz="1800">
                <a:solidFill>
                  <a:srgbClr val="123456"/>
                </a:solidFill>
              </a:rPr>
              <a:t/>
            </a:r>
            <a:br>
              <a:rPr lang="ru-RU" altLang="ru-RU" sz="1800">
                <a:solidFill>
                  <a:srgbClr val="123456"/>
                </a:solidFill>
              </a:rPr>
            </a:br>
            <a:endParaRPr lang="ru-RU" altLang="ru-RU" sz="1800">
              <a:solidFill>
                <a:srgbClr val="123456"/>
              </a:solidFill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MG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41402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179388" y="549275"/>
            <a:ext cx="20875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FFFF00"/>
                </a:solidFill>
              </a:rPr>
              <a:t>17век</a:t>
            </a:r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 rot="10800000" flipV="1">
            <a:off x="4213225" y="217488"/>
            <a:ext cx="4932363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С 1613 года по решению Земского собора в России стала править династия Романовых. При первом царе этой династии – Михаиле Федоровиче - Государственный герб несколько меняется. В 1625 году впервые двуглавый орел изображается </a:t>
            </a:r>
            <a:r>
              <a:rPr lang="ru-RU" altLang="ru-RU" sz="1800" b="1"/>
              <a:t>под тремя коронами</a:t>
            </a:r>
            <a:r>
              <a:rPr lang="ru-RU" altLang="ru-RU" sz="1800"/>
              <a:t> </a:t>
            </a: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4211638" y="2460625"/>
            <a:ext cx="4932362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    Следующий этап изменения Государственного герба наступил после Переяславской Рады, вхождения Украины в состав Российского государства. К жалованной грамоте царя Алексея Михайловича Богдану Хмельницкому от 27 марта 1654 года приложена печать, на которой впервые двуглавый орел под тремя коронами изображен держащим в когтях символы власти: </a:t>
            </a:r>
            <a:r>
              <a:rPr lang="ru-RU" altLang="ru-RU" sz="1800" b="1"/>
              <a:t>скипетр и державу </a:t>
            </a:r>
            <a:r>
              <a:rPr lang="ru-RU" altLang="ru-RU" sz="1800"/>
              <a:t>. </a:t>
            </a:r>
            <a:br>
              <a:rPr lang="ru-RU" altLang="ru-RU" sz="1800"/>
            </a:br>
            <a:r>
              <a:rPr lang="ru-RU" altLang="ru-RU" sz="1800"/>
              <a:t>      C этого момента орел стал изображаться </a:t>
            </a:r>
            <a:r>
              <a:rPr lang="ru-RU" altLang="ru-RU" sz="1800" b="1"/>
              <a:t>с поднятыми крыльями</a:t>
            </a:r>
            <a:r>
              <a:rPr lang="ru-RU" altLang="ru-RU" sz="1800"/>
              <a:t>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492125"/>
            <a:ext cx="914400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u"/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u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   </a:t>
            </a:r>
            <a:r>
              <a:rPr lang="ru-RU" altLang="ru-RU" sz="2400"/>
              <a:t>В 1663 году впервые в русской истории из-под печатного станка в Москве вышла Библия - главная книга христианства. Не случайно в ней был изображен Государственный герб России и давалось его стихотворное "объяснение":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/>
              <a:t/>
            </a:r>
            <a:br>
              <a:rPr lang="ru-RU" altLang="ru-RU" sz="2400"/>
            </a:br>
            <a:r>
              <a:rPr lang="ru-RU" altLang="ru-RU" sz="2400"/>
              <a:t>    </a:t>
            </a:r>
            <a:r>
              <a:rPr lang="ru-RU" altLang="ru-RU" sz="2400">
                <a:solidFill>
                  <a:srgbClr val="FFFF00"/>
                </a:solidFill>
              </a:rPr>
              <a:t> Тремя венцами орел восточный сияет, </a:t>
            </a:r>
            <a:br>
              <a:rPr lang="ru-RU" altLang="ru-RU" sz="2400">
                <a:solidFill>
                  <a:srgbClr val="FFFF00"/>
                </a:solidFill>
              </a:rPr>
            </a:br>
            <a:r>
              <a:rPr lang="ru-RU" altLang="ru-RU" sz="2400">
                <a:solidFill>
                  <a:srgbClr val="FFFF00"/>
                </a:solidFill>
              </a:rPr>
              <a:t>     Веру, надежду, любовь к Богу являет, </a:t>
            </a:r>
            <a:br>
              <a:rPr lang="ru-RU" altLang="ru-RU" sz="2400">
                <a:solidFill>
                  <a:srgbClr val="FFFF00"/>
                </a:solidFill>
              </a:rPr>
            </a:br>
            <a:r>
              <a:rPr lang="ru-RU" altLang="ru-RU" sz="2400">
                <a:solidFill>
                  <a:srgbClr val="FFFF00"/>
                </a:solidFill>
              </a:rPr>
              <a:t>     Крыла простер, объемлет все мира конца, </a:t>
            </a:r>
            <a:br>
              <a:rPr lang="ru-RU" altLang="ru-RU" sz="2400">
                <a:solidFill>
                  <a:srgbClr val="FFFF00"/>
                </a:solidFill>
              </a:rPr>
            </a:br>
            <a:r>
              <a:rPr lang="ru-RU" altLang="ru-RU" sz="2400">
                <a:solidFill>
                  <a:srgbClr val="FFFF00"/>
                </a:solidFill>
              </a:rPr>
              <a:t>     Север, юг, от востока аж до запада солнца </a:t>
            </a:r>
            <a:br>
              <a:rPr lang="ru-RU" altLang="ru-RU" sz="2400">
                <a:solidFill>
                  <a:srgbClr val="FFFF00"/>
                </a:solidFill>
              </a:rPr>
            </a:br>
            <a:r>
              <a:rPr lang="ru-RU" altLang="ru-RU" sz="2400">
                <a:solidFill>
                  <a:srgbClr val="FFFF00"/>
                </a:solidFill>
              </a:rPr>
              <a:t>     Простертыми крыльями добро покрывает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Другая 4">
      <a:dk1>
        <a:srgbClr val="28FFFE"/>
      </a:dk1>
      <a:lt1>
        <a:srgbClr val="EAEAEA"/>
      </a:lt1>
      <a:dk2>
        <a:srgbClr val="0070C0"/>
      </a:dk2>
      <a:lt2>
        <a:srgbClr val="FFFFCC"/>
      </a:lt2>
      <a:accent1>
        <a:srgbClr val="7030A0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321</TotalTime>
  <Words>522</Words>
  <Application>Microsoft Office PowerPoint</Application>
  <PresentationFormat>Экран (4:3)</PresentationFormat>
  <Paragraphs>105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Book Antiqua</vt:lpstr>
      <vt:lpstr>Bookman Old Style</vt:lpstr>
      <vt:lpstr>Tahoma</vt:lpstr>
      <vt:lpstr>Times New Roman</vt:lpstr>
      <vt:lpstr>Verdana</vt:lpstr>
      <vt:lpstr>Wingdings</vt:lpstr>
      <vt:lpstr>Склон</vt:lpstr>
      <vt:lpstr>  « Герб, гимн  и  флаг  моей  страны»   Учитель начальных классов  Ермакова Н.В.,  МБОУ «СШ №4» г.Десногорск</vt:lpstr>
      <vt:lpstr>Цели: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&lt;Company&gt;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Десногорск</dc:creator>
  <cp:lastModifiedBy>Gamer-PC</cp:lastModifiedBy>
  <cp:revision>16</cp:revision>
  <dcterms:created xsi:type="dcterms:W3CDTF">2009-10-19T17:29:59Z</dcterms:created>
  <dcterms:modified xsi:type="dcterms:W3CDTF">2021-06-02T20:41:40Z</dcterms:modified>
</cp:coreProperties>
</file>