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5" r:id="rId1"/>
  </p:sldMasterIdLst>
  <p:notesMasterIdLst>
    <p:notesMasterId r:id="rId18"/>
  </p:notesMasterIdLst>
  <p:sldIdLst>
    <p:sldId id="256" r:id="rId2"/>
    <p:sldId id="307" r:id="rId3"/>
    <p:sldId id="308" r:id="rId4"/>
    <p:sldId id="310" r:id="rId5"/>
    <p:sldId id="309" r:id="rId6"/>
    <p:sldId id="332" r:id="rId7"/>
    <p:sldId id="333" r:id="rId8"/>
    <p:sldId id="313" r:id="rId9"/>
    <p:sldId id="325" r:id="rId10"/>
    <p:sldId id="315" r:id="rId11"/>
    <p:sldId id="316" r:id="rId12"/>
    <p:sldId id="322" r:id="rId13"/>
    <p:sldId id="317" r:id="rId14"/>
    <p:sldId id="327" r:id="rId15"/>
    <p:sldId id="329" r:id="rId16"/>
    <p:sldId id="32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09" autoAdjust="0"/>
    <p:restoredTop sz="90172" autoAdjust="0"/>
  </p:normalViewPr>
  <p:slideViewPr>
    <p:cSldViewPr>
      <p:cViewPr varScale="1">
        <p:scale>
          <a:sx n="104" d="100"/>
          <a:sy n="104" d="100"/>
        </p:scale>
        <p:origin x="49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1658DA-ED94-47C1-BFE0-2B1A0AA1E425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31914F6-9C0A-403D-AACE-5F52F32F9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9943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155583-BBDA-4CD4-9E92-FE3805042930}" type="datetimeFigureOut">
              <a:rPr lang="ru-RU" smtClean="0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50FAB-63FD-469C-B006-9D0ABE71B5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53E11A-67F2-4F44-BED6-9A74C422E3C3}" type="datetimeFigureOut">
              <a:rPr lang="ru-RU" smtClean="0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A9B6DF-2DB4-4A0B-BFA8-16B09962F4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010A3A-F98A-42E1-92B5-F3C2A2CD7B42}" type="datetimeFigureOut">
              <a:rPr lang="ru-RU" smtClean="0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EB1C60-7FAB-4E5D-A530-4B5C51314B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662D7-1B82-4A6A-8185-F70FD06D9ED2}" type="datetimeFigureOut">
              <a:rPr lang="ru-RU" smtClean="0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46AC9A-BEA7-41D9-8E90-01987289BC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1C777D-FCC1-42DA-B4A4-33CF2D92056A}" type="datetimeFigureOut">
              <a:rPr lang="ru-RU" smtClean="0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606BAA-441E-425E-8C6F-E2AB922AB4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23FFBA-3412-4467-8678-D04CE375B4A1}" type="datetimeFigureOut">
              <a:rPr lang="ru-RU" smtClean="0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2D84E9-FC65-4AC4-A139-7A16C5F5F0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05776B-DD01-4F20-BB9C-6EC8701DA39D}" type="datetimeFigureOut">
              <a:rPr lang="ru-RU" smtClean="0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414173-2979-4D23-9D29-1AFD23954D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34B684-7D08-4BDA-9352-1ABAEC0D0B24}" type="datetimeFigureOut">
              <a:rPr lang="ru-RU" smtClean="0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96A766-07B7-41A5-9214-DF95A17EE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62F217-CD52-4595-9648-14E49482E6C8}" type="datetimeFigureOut">
              <a:rPr lang="ru-RU" smtClean="0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6BCCFD-BD7C-49C3-8C9B-1A17C68FF5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2EDD72-AB57-4074-8EF8-BC6EFB98A79F}" type="datetimeFigureOut">
              <a:rPr lang="ru-RU" smtClean="0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AB302B-19CF-40EF-8B59-47422B9DEB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A7EAB4-F9F0-4F61-8CA7-C33852076AF3}" type="datetimeFigureOut">
              <a:rPr lang="ru-RU" smtClean="0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5C545C-0018-4776-9514-698709230F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F21BD325-B438-4055-A85B-78F9457D2F50}" type="datetimeFigureOut">
              <a:rPr lang="ru-RU" smtClean="0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FB3B06B5-18F6-4910-85B6-0760F236FC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6" r:id="rId1"/>
    <p:sldLayoutId id="2147484117" r:id="rId2"/>
    <p:sldLayoutId id="2147484118" r:id="rId3"/>
    <p:sldLayoutId id="2147484119" r:id="rId4"/>
    <p:sldLayoutId id="2147484120" r:id="rId5"/>
    <p:sldLayoutId id="2147484121" r:id="rId6"/>
    <p:sldLayoutId id="2147484122" r:id="rId7"/>
    <p:sldLayoutId id="2147484123" r:id="rId8"/>
    <p:sldLayoutId id="2147484124" r:id="rId9"/>
    <p:sldLayoutId id="2147484125" r:id="rId10"/>
    <p:sldLayoutId id="2147484126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ducation.lego.com/ru-ru/downloads/retiredproducts/wedo/software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ucation.lego.com/ru-ru/downloads/retiredproducts/wedo/software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396" b="96771" l="10000" r="91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1888476"/>
            <a:ext cx="5580112" cy="4235557"/>
          </a:xfrm>
          <a:prstGeom prst="rect">
            <a:avLst/>
          </a:prstGeom>
        </p:spPr>
      </p:pic>
      <p:sp>
        <p:nvSpPr>
          <p:cNvPr id="5123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1043608" y="6381328"/>
            <a:ext cx="7854950" cy="288031"/>
          </a:xfrm>
        </p:spPr>
        <p:txBody>
          <a:bodyPr>
            <a:normAutofit fontScale="92500" lnSpcReduction="20000"/>
          </a:bodyPr>
          <a:lstStyle/>
          <a:p>
            <a:pPr marR="0" algn="ctr"/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г.Москва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 2021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46223">
            <a:off x="236569" y="317704"/>
            <a:ext cx="4621275" cy="4621277"/>
          </a:xfrm>
          <a:prstGeom prst="rect">
            <a:avLst/>
          </a:prstGeom>
        </p:spPr>
      </p:pic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1337686" y="250320"/>
            <a:ext cx="7425129" cy="906660"/>
          </a:xfrm>
          <a:ln>
            <a:miter lim="800000"/>
            <a:headEnd/>
            <a:tailEnd/>
          </a:ln>
          <a:extLst/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</a:br>
            <a:r>
              <a:rPr lang="ru-RU" sz="18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Государственное казенное образовательное учреждение города Москвы «Специальная (коррекционная) общеобразовательная Школа-интернат №2»</a:t>
            </a:r>
            <a:endParaRPr lang="ru-RU" sz="1800" b="1" i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250688" y="1320805"/>
            <a:ext cx="6200994" cy="380003"/>
          </a:xfrm>
          <a:prstGeom prst="rect">
            <a:avLst/>
          </a:prstGeom>
          <a:ln>
            <a:miter lim="800000"/>
            <a:headEnd/>
            <a:tailEnd/>
          </a:ln>
          <a:extLst/>
        </p:spPr>
        <p:txBody>
          <a:bodyPr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</a:br>
            <a:endParaRPr lang="ru-RU" sz="2800" b="1" i="1" dirty="0" smtClean="0"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1907704" y="3450641"/>
            <a:ext cx="5395493" cy="1859109"/>
          </a:xfrm>
          <a:prstGeom prst="rect">
            <a:avLst/>
          </a:prstGeom>
          <a:ln>
            <a:miter lim="800000"/>
            <a:headEnd/>
            <a:tailEnd/>
          </a:ln>
          <a:extLst/>
        </p:spPr>
        <p:txBody>
          <a:bodyPr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робототехника в ДО – современная педагогическая технология нового поколения»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Робомышь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5+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043608" y="1556792"/>
            <a:ext cx="3657600" cy="4663440"/>
          </a:xfrm>
        </p:spPr>
        <p:txBody>
          <a:bodyPr>
            <a:normAutofit fontScale="70000" lnSpcReduction="20000"/>
          </a:bodyPr>
          <a:lstStyle/>
          <a:p>
            <a:pPr marL="82296" indent="0" algn="just">
              <a:spcAft>
                <a:spcPts val="1500"/>
              </a:spcAft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комплект был специально разработан, чтобы заинтересовать и увлечь детей такими областями как: наука, технология, инженерия и математика с юных лет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Будущие ученые самостоятельно составляют программу для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Робомыши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позволяющую той найти сыр.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Робомышь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размером 10 см, на корпусе расположены 7 кнопок для программирования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2296" indent="0" algn="just">
              <a:spcAft>
                <a:spcPts val="1500"/>
              </a:spcAft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just">
              <a:spcAft>
                <a:spcPts val="1500"/>
              </a:spcAft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7000" y="2996952"/>
            <a:ext cx="4044821" cy="3032117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6637" y="866420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16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ПРОКУБИК</a:t>
            </a:r>
            <a:endParaRPr lang="ru-RU" sz="28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71600" y="1446452"/>
            <a:ext cx="7560840" cy="2702628"/>
          </a:xfrm>
        </p:spPr>
        <p:txBody>
          <a:bodyPr>
            <a:normAutofit fontScale="77500" lnSpcReduction="20000"/>
          </a:bodyPr>
          <a:lstStyle/>
          <a:p>
            <a:pPr marL="82296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Прокубики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— это электронный комплекс для развития алгоритмического мышления у детей от 4 до 12 лет и обучения их основам программирования без компьютера.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Робот-исполнитель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входит в комплект, кодируется с помощью специальных деревянных кубиков-команд и перемещается по карте. На каждый такой кубик нанесены пиктограммы, робот считывает их и едет по запрограммированному ребенком маршруту.</a:t>
            </a:r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4005064"/>
            <a:ext cx="6169936" cy="2005229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929415"/>
            <a:ext cx="1786264" cy="2156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2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Роботы </a:t>
            </a:r>
            <a:r>
              <a:rPr lang="ru-RU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Ботли</a:t>
            </a:r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5+</a:t>
            </a:r>
            <a:endParaRPr lang="ru-RU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023048" y="1268760"/>
            <a:ext cx="4413048" cy="4536504"/>
          </a:xfrm>
        </p:spPr>
        <p:txBody>
          <a:bodyPr>
            <a:normAutofit fontScale="62500" lnSpcReduction="20000"/>
          </a:bodyPr>
          <a:lstStyle/>
          <a:p>
            <a:pPr marL="82296" indent="0">
              <a:spcAft>
                <a:spcPts val="1500"/>
              </a:spcAft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Ботли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идеален для знакомства с принципами программирования (используя методы пошагового программирования и логики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могут запрограммировать робота, выполнять следующие действия: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Двигаться вперед (по шагу за раз)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Поворачиваться налево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Поворачиваться направо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Двигаться назад (по шагу за раз)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Обнаруживать объект</a:t>
            </a:r>
            <a:b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Обходить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объект, захватывать объект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Издавать звуки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Повторять заданную последовательность.</a:t>
            </a:r>
            <a:b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действий в последовательности - 80.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8840" y="1628800"/>
            <a:ext cx="3657600" cy="3657600"/>
          </a:xfrm>
        </p:spPr>
      </p:pic>
    </p:spTree>
    <p:extLst>
      <p:ext uri="{BB962C8B-B14F-4D97-AF65-F5344CB8AC3E}">
        <p14:creationId xmlns:p14="http://schemas.microsoft.com/office/powerpoint/2010/main" val="274863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effectLst/>
              </a:rPr>
              <a:t>Робототехнический набор </a:t>
            </a:r>
            <a:r>
              <a:rPr lang="ru-RU" dirty="0" err="1">
                <a:effectLst/>
              </a:rPr>
              <a:t>Matatalab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Pro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set</a:t>
            </a:r>
            <a:r>
              <a:rPr lang="ru-RU" dirty="0">
                <a:effectLst/>
              </a:rPr>
              <a:t> </a:t>
            </a:r>
            <a:r>
              <a:rPr lang="en-US" cap="all" dirty="0">
                <a:effectLst/>
              </a:rPr>
              <a:t/>
            </a:r>
            <a:br>
              <a:rPr lang="en-US" cap="all" dirty="0">
                <a:effectLst/>
              </a:rPr>
            </a:b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7384864" cy="3201144"/>
          </a:xfrm>
        </p:spPr>
        <p:txBody>
          <a:bodyPr>
            <a:normAutofit fontScale="77500" lnSpcReduction="20000"/>
          </a:bodyPr>
          <a:lstStyle/>
          <a:p>
            <a:pPr marL="82296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состав набора входит модуль со специальным полем, на котором располагаются управляющая башня с встроенной камерой и большая кнопка запуска программы. Программа составляется с помощью пластмассовых блоков, на которые нанесены интуитивно понятные символы (стрелки, ноты и т.п.).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Блоки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располагаются на специальном поле в зоне видимости камеры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исполняется небольшим роботом, входящим в комплект. Этот робот перед выполнением программы располагается на специальном поле с заданием.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3617640"/>
            <a:ext cx="5556713" cy="3240360"/>
          </a:xfrm>
        </p:spPr>
      </p:pic>
    </p:spTree>
    <p:extLst>
      <p:ext uri="{BB962C8B-B14F-4D97-AF65-F5344CB8AC3E}">
        <p14:creationId xmlns:p14="http://schemas.microsoft.com/office/powerpoint/2010/main" val="387556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2028" y="692696"/>
            <a:ext cx="7498080" cy="10081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err="1">
                <a:effectLst/>
              </a:rPr>
              <a:t>Перворобот</a:t>
            </a:r>
            <a:r>
              <a:rPr lang="ru-RU" sz="3600" b="1" dirty="0">
                <a:effectLst/>
              </a:rPr>
              <a:t> </a:t>
            </a:r>
            <a:r>
              <a:rPr lang="en-US" sz="3600" b="1" dirty="0">
                <a:effectLst/>
              </a:rPr>
              <a:t>LEGO </a:t>
            </a:r>
            <a:r>
              <a:rPr lang="en-US" sz="3600" b="1" dirty="0" err="1">
                <a:effectLst/>
              </a:rPr>
              <a:t>Wedo</a:t>
            </a:r>
            <a:r>
              <a:rPr lang="en-US" sz="3600" b="1" dirty="0">
                <a:effectLst/>
              </a:rPr>
              <a:t> Education</a:t>
            </a:r>
            <a:r>
              <a:rPr lang="en-US" b="1" dirty="0">
                <a:effectLst/>
              </a:rPr>
              <a:t/>
            </a:r>
            <a:br>
              <a:rPr lang="en-US" b="1" dirty="0">
                <a:effectLst/>
              </a:rPr>
            </a:br>
            <a:r>
              <a:rPr lang="en-US" cap="all" dirty="0" smtClean="0">
                <a:effectLst/>
              </a:rPr>
              <a:t/>
            </a:r>
            <a:br>
              <a:rPr lang="en-US" cap="all" dirty="0" smtClean="0">
                <a:effectLst/>
              </a:rPr>
            </a:b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628800"/>
            <a:ext cx="4464496" cy="3384376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Перворобот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Lego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WeDo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базовый конструктор из робототехнических решений компании LEGO.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just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его изучения начинается первое знакомство ребят со сложными программируемыми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механизмами,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рекомендован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возраста 6-8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лет. Учит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малышей основам физики, механики, робототехники, построения алгоритмов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8104" y="2974468"/>
            <a:ext cx="3294441" cy="387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75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2028" y="692696"/>
            <a:ext cx="7498080" cy="10081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err="1">
                <a:effectLst/>
              </a:rPr>
              <a:t>Перворобот</a:t>
            </a:r>
            <a:r>
              <a:rPr lang="ru-RU" sz="3600" b="1" dirty="0">
                <a:effectLst/>
              </a:rPr>
              <a:t> </a:t>
            </a:r>
            <a:r>
              <a:rPr lang="en-US" sz="3600" b="1" dirty="0">
                <a:effectLst/>
              </a:rPr>
              <a:t>LEGO </a:t>
            </a:r>
            <a:r>
              <a:rPr lang="en-US" sz="3600" b="1" dirty="0" smtClean="0">
                <a:effectLst/>
              </a:rPr>
              <a:t>We</a:t>
            </a:r>
            <a:r>
              <a:rPr lang="ru-RU" sz="3600" b="1" dirty="0" smtClean="0">
                <a:effectLst/>
              </a:rPr>
              <a:t> </a:t>
            </a:r>
            <a:r>
              <a:rPr lang="en-US" sz="3600" b="1" dirty="0" smtClean="0">
                <a:effectLst/>
              </a:rPr>
              <a:t>do</a:t>
            </a:r>
            <a:r>
              <a:rPr lang="ru-RU" sz="3600" b="1" dirty="0" smtClean="0">
                <a:effectLst/>
              </a:rPr>
              <a:t> </a:t>
            </a:r>
            <a:br>
              <a:rPr lang="ru-RU" sz="3600" b="1" dirty="0" smtClean="0">
                <a:effectLst/>
              </a:rPr>
            </a:br>
            <a:r>
              <a:rPr lang="ru-RU" sz="3600" b="1" dirty="0" smtClean="0">
                <a:effectLst/>
              </a:rPr>
              <a:t> </a:t>
            </a:r>
            <a:r>
              <a:rPr lang="ru-RU" sz="1800" dirty="0"/>
              <a:t>(что в переводе означает «мы делаем»).</a:t>
            </a:r>
            <a:r>
              <a:rPr lang="en-US" sz="1800" b="1" dirty="0" smtClean="0">
                <a:effectLst/>
              </a:rPr>
              <a:t> </a:t>
            </a:r>
            <a:r>
              <a:rPr lang="en-US" b="1" dirty="0">
                <a:effectLst/>
              </a:rPr>
              <a:t/>
            </a:r>
            <a:br>
              <a:rPr lang="en-US" b="1" dirty="0">
                <a:effectLst/>
              </a:rPr>
            </a:br>
            <a:r>
              <a:rPr lang="en-US" cap="all" dirty="0" smtClean="0">
                <a:effectLst/>
              </a:rPr>
              <a:t/>
            </a:r>
            <a:br>
              <a:rPr lang="en-US" cap="all" dirty="0" smtClean="0">
                <a:effectLst/>
              </a:rPr>
            </a:br>
            <a:endParaRPr lang="ru-RU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6037" y="3573016"/>
            <a:ext cx="7497763" cy="304908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06037" y="1484784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учебы не кажется детям скучным, поскольку позволяет строить и программировать в интересном, интерактивном ключе. Программирование и дистанционное управление роботом возможно только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наличии 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программного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обеспечения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Данный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 позволяет строить модели машин и животных, программировать их действия и поведение.</a:t>
            </a:r>
          </a:p>
        </p:txBody>
      </p:sp>
    </p:spTree>
    <p:extLst>
      <p:ext uri="{BB962C8B-B14F-4D97-AF65-F5344CB8AC3E}">
        <p14:creationId xmlns:p14="http://schemas.microsoft.com/office/powerpoint/2010/main" val="66749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1215" y="2622443"/>
            <a:ext cx="5422786" cy="423555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55505">
            <a:off x="568329" y="227371"/>
            <a:ext cx="6491293" cy="6491296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 rot="20746514">
            <a:off x="1293095" y="2337811"/>
            <a:ext cx="6491878" cy="1082390"/>
          </a:xfrm>
          <a:prstGeom prst="rect">
            <a:avLst/>
          </a:prstGeom>
          <a:ln>
            <a:noFill/>
            <a:miter lim="800000"/>
            <a:headEnd/>
            <a:tailEnd/>
          </a:ln>
          <a:extLst/>
        </p:spPr>
        <p:txBody>
          <a:bodyPr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</a:br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54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91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187624" y="98072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STEM-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разностороннее развитие ребенка в различных областях знаний, включая естественно-математические и информационные направления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6" name="Текст 5"/>
          <p:cNvSpPr>
            <a:spLocks noGrp="1"/>
          </p:cNvSpPr>
          <p:nvPr>
            <p:ph idx="1"/>
          </p:nvPr>
        </p:nvSpPr>
        <p:spPr>
          <a:xfrm>
            <a:off x="1475656" y="2492896"/>
            <a:ext cx="7498080" cy="480060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ближайшем будущем в мире и, следовательно в России, будет резко не хватать инженеров, специалистов высокотехнологичных производств и т.д.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будущем у нас появятся профессии, которые будут связаны с технологией и высокотехнологичным производством на стыке с естественными науками, в особенности возрастет спрос на специалистов по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нанотехнологиям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7746064" cy="158417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effectLst/>
              </a:rPr>
              <a:t>	</a:t>
            </a:r>
            <a:r>
              <a:rPr lang="ru-RU" sz="3600" b="1" dirty="0" smtClean="0">
                <a:solidFill>
                  <a:srgbClr val="FF0000"/>
                </a:solidFill>
                <a:effectLst/>
              </a:rPr>
              <a:t>Что такое </a:t>
            </a:r>
            <a:r>
              <a:rPr lang="en-US" sz="3600" b="1" dirty="0" smtClean="0">
                <a:solidFill>
                  <a:srgbClr val="FF0000"/>
                </a:solidFill>
                <a:effectLst/>
              </a:rPr>
              <a:t>STEM</a:t>
            </a:r>
            <a:r>
              <a:rPr lang="ru-RU" sz="3600" b="1" dirty="0" smtClean="0">
                <a:solidFill>
                  <a:srgbClr val="FF0000"/>
                </a:solidFill>
                <a:effectLst/>
              </a:rPr>
              <a:t>-образование?</a:t>
            </a:r>
            <a:endParaRPr lang="ru-RU" sz="3600" b="1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8408" y="1253360"/>
            <a:ext cx="5127968" cy="512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93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2511" y="692696"/>
            <a:ext cx="8071489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7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7530040" cy="4608512"/>
          </a:xfrm>
        </p:spPr>
        <p:txBody>
          <a:bodyPr>
            <a:noAutofit/>
          </a:bodyPr>
          <a:lstStyle/>
          <a:p>
            <a:pPr algn="just"/>
            <a:r>
              <a:rPr lang="ru-RU" sz="3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модуль робототехника</a:t>
            </a:r>
            <a:br>
              <a:rPr lang="ru-RU" sz="3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Робототехника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является инновационной технологией, которая объединяет знания о физике, механике, технологии, математике и ИКТ.</a:t>
            </a:r>
            <a:b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 ребенка в процессе занятий по 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робототехнике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формируются </a:t>
            </a: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 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исследовательские умения и навыки, желание добиваться результата, закладываются первые предпосылки учебной деятельности.</a:t>
            </a:r>
            <a:b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53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404664"/>
            <a:ext cx="7872876" cy="5904656"/>
          </a:xfrm>
        </p:spPr>
      </p:pic>
    </p:spTree>
    <p:extLst>
      <p:ext uri="{BB962C8B-B14F-4D97-AF65-F5344CB8AC3E}">
        <p14:creationId xmlns:p14="http://schemas.microsoft.com/office/powerpoint/2010/main" val="234897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186006"/>
            <a:ext cx="5273327" cy="5062394"/>
          </a:xfrm>
        </p:spPr>
      </p:pic>
      <p:sp>
        <p:nvSpPr>
          <p:cNvPr id="4" name="Прямоугольник 3"/>
          <p:cNvSpPr/>
          <p:nvPr/>
        </p:nvSpPr>
        <p:spPr>
          <a:xfrm>
            <a:off x="1331640" y="692696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8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РобоКошка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Шустрик и Быстрик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4+</a:t>
            </a:r>
            <a:endParaRPr lang="ru-RU" sz="2800" b="1" i="0" dirty="0">
              <a:solidFill>
                <a:schemeClr val="accent5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87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Bee-boot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«Умная пчела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4+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4072496" cy="4663440"/>
          </a:xfrm>
        </p:spPr>
        <p:txBody>
          <a:bodyPr>
            <a:normAutofit fontScale="85000" lnSpcReduction="20000"/>
          </a:bodyPr>
          <a:lstStyle/>
          <a:p>
            <a:pPr marL="82296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Робот, в основе которого лежит использование линейного алгоритма. </a:t>
            </a:r>
          </a:p>
          <a:p>
            <a:pPr marL="82296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нужно обладать какими-либо специальными знаниями – ему даже необязательно уметь читать.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того, для работы с таким набором не требуются ни компьютер, ни смартфон, ни другие гаджеты, что немаловажно для обучения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с нарушением зрения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2348880"/>
            <a:ext cx="2664296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17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Bee-boot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«Умная пчела»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1187624" y="1523060"/>
            <a:ext cx="7560840" cy="2232248"/>
          </a:xfrm>
        </p:spPr>
        <p:txBody>
          <a:bodyPr>
            <a:normAutofit fontScale="62500" lnSpcReduction="20000"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9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 для обучения детей основам программирования, знакомит с проведением логических операций</a:t>
            </a:r>
            <a:r>
              <a:rPr lang="ru-RU" sz="29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включает в себя: до 8 различных тематических полей, дополнительные 3d объекты для расстановки на полях, графический модуль для проектирования собственных полей и создания дизайна оболочки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робота.</a:t>
            </a:r>
          </a:p>
          <a:p>
            <a:pPr algn="just"/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тематических полей в программе: Английский алфавит, Гоночная трасса, Оживленная улица, Цвета и формы, Остров сокровищ, Карта мира, Дом. 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1800" dirty="0">
              <a:solidFill>
                <a:prstClr val="black"/>
              </a:solidFill>
              <a:latin typeface="Arial" charset="0"/>
            </a:endParaRPr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3861048"/>
            <a:ext cx="4987404" cy="2805415"/>
          </a:xfrm>
        </p:spPr>
      </p:pic>
    </p:spTree>
    <p:extLst>
      <p:ext uri="{BB962C8B-B14F-4D97-AF65-F5344CB8AC3E}">
        <p14:creationId xmlns:p14="http://schemas.microsoft.com/office/powerpoint/2010/main" val="156565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3266</TotalTime>
  <Words>496</Words>
  <Application>Microsoft Office PowerPoint</Application>
  <PresentationFormat>Экран (4:3)</PresentationFormat>
  <Paragraphs>35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Arial Black</vt:lpstr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 Государственное казенное образовательное учреждение города Москвы «Специальная (коррекционная) общеобразовательная Школа-интернат №2»</vt:lpstr>
      <vt:lpstr>STEM-ПОДХОД Цель: разностороннее развитие ребенка в различных областях знаний, включая естественно-математические и информационные направления </vt:lpstr>
      <vt:lpstr> Что такое STEM-образование?</vt:lpstr>
      <vt:lpstr>Презентация PowerPoint</vt:lpstr>
      <vt:lpstr>Образовательный модуль робототехника   Робототехника является инновационной технологией, которая объединяет знания о физике, механике, технологии, математике и ИКТ. У ребенка в процессе занятий по робототехнике формируются познавательно – исследовательские умения и навыки, желание добиваться результата, закладываются первые предпосылки учебной деятельности. </vt:lpstr>
      <vt:lpstr>Презентация PowerPoint</vt:lpstr>
      <vt:lpstr>Презентация PowerPoint</vt:lpstr>
      <vt:lpstr>Bee-boot «Умная пчела» 4+</vt:lpstr>
      <vt:lpstr>Bee-boot «Умная пчела»</vt:lpstr>
      <vt:lpstr>Робомышь 5+</vt:lpstr>
      <vt:lpstr>ПРОКУБИК</vt:lpstr>
      <vt:lpstr>Роботы Ботли   5+</vt:lpstr>
      <vt:lpstr> Робототехнический набор Matatalab Pro set  </vt:lpstr>
      <vt:lpstr>Перворобот LEGO Wedo Education  </vt:lpstr>
      <vt:lpstr>Перворобот LEGO We do   (что в переводе означает «мы делаем»).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Образовательная робототехника</dc:title>
  <dc:creator>Alexandr</dc:creator>
  <cp:lastModifiedBy>IvchenkovaEV</cp:lastModifiedBy>
  <cp:revision>313</cp:revision>
  <dcterms:created xsi:type="dcterms:W3CDTF">2012-08-24T14:33:51Z</dcterms:created>
  <dcterms:modified xsi:type="dcterms:W3CDTF">2021-06-02T04:48:28Z</dcterms:modified>
</cp:coreProperties>
</file>