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1"/>
  </p:notesMasterIdLst>
  <p:handoutMasterIdLst>
    <p:handoutMasterId r:id="rId22"/>
  </p:handoutMasterIdLst>
  <p:sldIdLst>
    <p:sldId id="289" r:id="rId3"/>
    <p:sldId id="270" r:id="rId4"/>
    <p:sldId id="271" r:id="rId5"/>
    <p:sldId id="272" r:id="rId6"/>
    <p:sldId id="273" r:id="rId7"/>
    <p:sldId id="288" r:id="rId8"/>
    <p:sldId id="276" r:id="rId9"/>
    <p:sldId id="393" r:id="rId10"/>
    <p:sldId id="386" r:id="rId11"/>
    <p:sldId id="396" r:id="rId12"/>
    <p:sldId id="387" r:id="rId13"/>
    <p:sldId id="388" r:id="rId14"/>
    <p:sldId id="397" r:id="rId15"/>
    <p:sldId id="398" r:id="rId16"/>
    <p:sldId id="400" r:id="rId17"/>
    <p:sldId id="402" r:id="rId18"/>
    <p:sldId id="404" r:id="rId19"/>
    <p:sldId id="405" r:id="rId2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14" autoAdjust="0"/>
    <p:restoredTop sz="82464" autoAdjust="0"/>
  </p:normalViewPr>
  <p:slideViewPr>
    <p:cSldViewPr>
      <p:cViewPr varScale="1">
        <p:scale>
          <a:sx n="76" d="100"/>
          <a:sy n="76" d="100"/>
        </p:scale>
        <p:origin x="144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E34615B-3991-47FB-A354-DA3331B7B519}" type="doc">
      <dgm:prSet loTypeId="urn:microsoft.com/office/officeart/2005/8/layout/vList2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4D83C9DB-3C97-4C8E-90F3-E4AFFA825D64}">
      <dgm:prSet custT="1"/>
      <dgm:spPr/>
      <dgm:t>
        <a:bodyPr/>
        <a:lstStyle/>
        <a:p>
          <a:pPr rtl="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2800" b="1" smtClean="0"/>
            <a:t>Режим дня  </a:t>
          </a:r>
          <a:endParaRPr lang="ru-RU" sz="2800" b="1" dirty="0"/>
        </a:p>
      </dgm:t>
    </dgm:pt>
    <dgm:pt modelId="{B5AB3B39-98EC-4467-8528-3BAC7531BF2D}" type="parTrans" cxnId="{E7F59A86-D976-48F4-AB74-2324FD0CF20E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B1F93194-0AC7-469C-AABB-797094673E6D}" type="sibTrans" cxnId="{E7F59A86-D976-48F4-AB74-2324FD0CF20E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7DEAF3E-55B4-466F-B883-9ACDDA46BD5E}">
      <dgm:prSet custT="1"/>
      <dgm:spPr/>
      <dgm:t>
        <a:bodyPr/>
        <a:lstStyle/>
        <a:p>
          <a:pPr rtl="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2800" b="1" smtClean="0"/>
            <a:t>«Настройка» на новый ритм</a:t>
          </a:r>
          <a:endParaRPr lang="ru-RU" sz="2800" b="1" dirty="0"/>
        </a:p>
      </dgm:t>
    </dgm:pt>
    <dgm:pt modelId="{51F00EFC-0973-4F28-9538-FD260CD56DE7}" type="parTrans" cxnId="{30276BAA-4543-47B1-AD25-0AD83FCFB522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79E375D-C891-45A0-8AF1-69AF3B5A3B58}" type="sibTrans" cxnId="{30276BAA-4543-47B1-AD25-0AD83FCFB522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BA9C582F-838F-4F1D-8212-0061E9619721}">
      <dgm:prSet custT="1"/>
      <dgm:spPr/>
      <dgm:t>
        <a:bodyPr/>
        <a:lstStyle/>
        <a:p>
          <a:pPr rtl="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2800" b="1" smtClean="0"/>
            <a:t>Отдых и сон</a:t>
          </a:r>
          <a:endParaRPr lang="ru-RU" sz="2800" b="1" dirty="0"/>
        </a:p>
      </dgm:t>
    </dgm:pt>
    <dgm:pt modelId="{0D9C258E-5BCC-4C56-9667-3E10B1F6AA42}" type="parTrans" cxnId="{85D7982F-CE8C-43F0-9B88-CB07796130DD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9B9C0E2E-9C1F-479E-A99B-4C0AD1FC0B53}" type="sibTrans" cxnId="{85D7982F-CE8C-43F0-9B88-CB07796130DD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5F066224-C0D4-472A-977A-557FE389A54D}">
      <dgm:prSet custT="1"/>
      <dgm:spPr/>
      <dgm:t>
        <a:bodyPr/>
        <a:lstStyle/>
        <a:p>
          <a:pPr rtl="0">
            <a:lnSpc>
              <a:spcPct val="90000"/>
            </a:lnSpc>
            <a:spcBef>
              <a:spcPts val="0"/>
            </a:spcBef>
            <a:spcAft>
              <a:spcPts val="0"/>
            </a:spcAft>
          </a:pPr>
          <a:r>
            <a:rPr lang="ru-RU" sz="2800" b="1" smtClean="0"/>
            <a:t>Эмоциональная поддержка</a:t>
          </a:r>
          <a:endParaRPr lang="ru-RU" sz="2800" b="1" dirty="0"/>
        </a:p>
      </dgm:t>
    </dgm:pt>
    <dgm:pt modelId="{138DDD70-94A0-4AA7-81C1-FCCD879CA016}" type="parTrans" cxnId="{7A9E4F5D-B0E4-4ACE-A52F-4EAE23D1F27F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C1E26D23-CC7A-4347-984F-64502098FECC}" type="sibTrans" cxnId="{7A9E4F5D-B0E4-4ACE-A52F-4EAE23D1F27F}">
      <dgm:prSet/>
      <dgm:spPr/>
      <dgm:t>
        <a:bodyPr/>
        <a:lstStyle/>
        <a:p>
          <a:pPr>
            <a:lnSpc>
              <a:spcPct val="90000"/>
            </a:lnSpc>
            <a:spcBef>
              <a:spcPts val="0"/>
            </a:spcBef>
            <a:spcAft>
              <a:spcPts val="0"/>
            </a:spcAft>
          </a:pPr>
          <a:endParaRPr lang="ru-RU"/>
        </a:p>
      </dgm:t>
    </dgm:pt>
    <dgm:pt modelId="{4F0ED66D-2BED-407B-B357-3E0396E8AFCE}" type="pres">
      <dgm:prSet presAssocID="{FE34615B-3991-47FB-A354-DA3331B7B51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7C967B-7485-4255-A16B-10F72E7AA2D0}" type="pres">
      <dgm:prSet presAssocID="{4D83C9DB-3C97-4C8E-90F3-E4AFFA825D64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5F5805-A067-4A8F-959D-15A4E92F0EAC}" type="pres">
      <dgm:prSet presAssocID="{B1F93194-0AC7-469C-AABB-797094673E6D}" presName="spacer" presStyleCnt="0"/>
      <dgm:spPr/>
      <dgm:t>
        <a:bodyPr/>
        <a:lstStyle/>
        <a:p>
          <a:endParaRPr lang="ru-RU"/>
        </a:p>
      </dgm:t>
    </dgm:pt>
    <dgm:pt modelId="{4CB28A3B-8470-4BED-8D90-E376C8C00FB4}" type="pres">
      <dgm:prSet presAssocID="{47DEAF3E-55B4-466F-B883-9ACDDA46BD5E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E4BAA1-972B-42BD-80EE-3C4CEBE19E28}" type="pres">
      <dgm:prSet presAssocID="{479E375D-C891-45A0-8AF1-69AF3B5A3B58}" presName="spacer" presStyleCnt="0"/>
      <dgm:spPr/>
      <dgm:t>
        <a:bodyPr/>
        <a:lstStyle/>
        <a:p>
          <a:endParaRPr lang="ru-RU"/>
        </a:p>
      </dgm:t>
    </dgm:pt>
    <dgm:pt modelId="{0CA38A1A-6A90-4F6F-8A58-2818A3E9DD2E}" type="pres">
      <dgm:prSet presAssocID="{BA9C582F-838F-4F1D-8212-0061E9619721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11EC9D-59A2-428C-A5BD-71E13C1ADCF0}" type="pres">
      <dgm:prSet presAssocID="{9B9C0E2E-9C1F-479E-A99B-4C0AD1FC0B53}" presName="spacer" presStyleCnt="0"/>
      <dgm:spPr/>
      <dgm:t>
        <a:bodyPr/>
        <a:lstStyle/>
        <a:p>
          <a:endParaRPr lang="ru-RU"/>
        </a:p>
      </dgm:t>
    </dgm:pt>
    <dgm:pt modelId="{72F7445E-9803-4637-9AB0-782F50405574}" type="pres">
      <dgm:prSet presAssocID="{5F066224-C0D4-472A-977A-557FE389A54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A4699F-F3A7-4F57-8B0F-0C8300B51530}" type="presOf" srcId="{FE34615B-3991-47FB-A354-DA3331B7B519}" destId="{4F0ED66D-2BED-407B-B357-3E0396E8AFCE}" srcOrd="0" destOrd="0" presId="urn:microsoft.com/office/officeart/2005/8/layout/vList2"/>
    <dgm:cxn modelId="{30276BAA-4543-47B1-AD25-0AD83FCFB522}" srcId="{FE34615B-3991-47FB-A354-DA3331B7B519}" destId="{47DEAF3E-55B4-466F-B883-9ACDDA46BD5E}" srcOrd="1" destOrd="0" parTransId="{51F00EFC-0973-4F28-9538-FD260CD56DE7}" sibTransId="{479E375D-C891-45A0-8AF1-69AF3B5A3B58}"/>
    <dgm:cxn modelId="{84FC7C80-1701-4948-B85A-802951AFB213}" type="presOf" srcId="{5F066224-C0D4-472A-977A-557FE389A54D}" destId="{72F7445E-9803-4637-9AB0-782F50405574}" srcOrd="0" destOrd="0" presId="urn:microsoft.com/office/officeart/2005/8/layout/vList2"/>
    <dgm:cxn modelId="{29C17600-C6AD-4F54-9B00-E465D80F3AC1}" type="presOf" srcId="{4D83C9DB-3C97-4C8E-90F3-E4AFFA825D64}" destId="{AA7C967B-7485-4255-A16B-10F72E7AA2D0}" srcOrd="0" destOrd="0" presId="urn:microsoft.com/office/officeart/2005/8/layout/vList2"/>
    <dgm:cxn modelId="{85D7982F-CE8C-43F0-9B88-CB07796130DD}" srcId="{FE34615B-3991-47FB-A354-DA3331B7B519}" destId="{BA9C582F-838F-4F1D-8212-0061E9619721}" srcOrd="2" destOrd="0" parTransId="{0D9C258E-5BCC-4C56-9667-3E10B1F6AA42}" sibTransId="{9B9C0E2E-9C1F-479E-A99B-4C0AD1FC0B53}"/>
    <dgm:cxn modelId="{E7F59A86-D976-48F4-AB74-2324FD0CF20E}" srcId="{FE34615B-3991-47FB-A354-DA3331B7B519}" destId="{4D83C9DB-3C97-4C8E-90F3-E4AFFA825D64}" srcOrd="0" destOrd="0" parTransId="{B5AB3B39-98EC-4467-8528-3BAC7531BF2D}" sibTransId="{B1F93194-0AC7-469C-AABB-797094673E6D}"/>
    <dgm:cxn modelId="{2A2EF839-88AC-44FF-A19D-7545207B4725}" type="presOf" srcId="{BA9C582F-838F-4F1D-8212-0061E9619721}" destId="{0CA38A1A-6A90-4F6F-8A58-2818A3E9DD2E}" srcOrd="0" destOrd="0" presId="urn:microsoft.com/office/officeart/2005/8/layout/vList2"/>
    <dgm:cxn modelId="{9C6CD20B-17B1-4FB4-8F3E-4138D5A11DED}" type="presOf" srcId="{47DEAF3E-55B4-466F-B883-9ACDDA46BD5E}" destId="{4CB28A3B-8470-4BED-8D90-E376C8C00FB4}" srcOrd="0" destOrd="0" presId="urn:microsoft.com/office/officeart/2005/8/layout/vList2"/>
    <dgm:cxn modelId="{7A9E4F5D-B0E4-4ACE-A52F-4EAE23D1F27F}" srcId="{FE34615B-3991-47FB-A354-DA3331B7B519}" destId="{5F066224-C0D4-472A-977A-557FE389A54D}" srcOrd="3" destOrd="0" parTransId="{138DDD70-94A0-4AA7-81C1-FCCD879CA016}" sibTransId="{C1E26D23-CC7A-4347-984F-64502098FECC}"/>
    <dgm:cxn modelId="{46DFE8A6-749B-4BCE-B8C7-4821F8C171CC}" type="presParOf" srcId="{4F0ED66D-2BED-407B-B357-3E0396E8AFCE}" destId="{AA7C967B-7485-4255-A16B-10F72E7AA2D0}" srcOrd="0" destOrd="0" presId="urn:microsoft.com/office/officeart/2005/8/layout/vList2"/>
    <dgm:cxn modelId="{74D20958-D92E-40B9-8AEB-543EED6BB611}" type="presParOf" srcId="{4F0ED66D-2BED-407B-B357-3E0396E8AFCE}" destId="{A55F5805-A067-4A8F-959D-15A4E92F0EAC}" srcOrd="1" destOrd="0" presId="urn:microsoft.com/office/officeart/2005/8/layout/vList2"/>
    <dgm:cxn modelId="{151E2A1F-517E-4220-A13B-A59EC3B97526}" type="presParOf" srcId="{4F0ED66D-2BED-407B-B357-3E0396E8AFCE}" destId="{4CB28A3B-8470-4BED-8D90-E376C8C00FB4}" srcOrd="2" destOrd="0" presId="urn:microsoft.com/office/officeart/2005/8/layout/vList2"/>
    <dgm:cxn modelId="{B2AF656E-9BE8-4B24-8FF5-E432D12B5412}" type="presParOf" srcId="{4F0ED66D-2BED-407B-B357-3E0396E8AFCE}" destId="{C5E4BAA1-972B-42BD-80EE-3C4CEBE19E28}" srcOrd="3" destOrd="0" presId="urn:microsoft.com/office/officeart/2005/8/layout/vList2"/>
    <dgm:cxn modelId="{E450467B-FC33-4A46-AD86-C9FFA2A95468}" type="presParOf" srcId="{4F0ED66D-2BED-407B-B357-3E0396E8AFCE}" destId="{0CA38A1A-6A90-4F6F-8A58-2818A3E9DD2E}" srcOrd="4" destOrd="0" presId="urn:microsoft.com/office/officeart/2005/8/layout/vList2"/>
    <dgm:cxn modelId="{437AD97D-CEB7-42E0-9DD4-4ADECD10F116}" type="presParOf" srcId="{4F0ED66D-2BED-407B-B357-3E0396E8AFCE}" destId="{7311EC9D-59A2-428C-A5BD-71E13C1ADCF0}" srcOrd="5" destOrd="0" presId="urn:microsoft.com/office/officeart/2005/8/layout/vList2"/>
    <dgm:cxn modelId="{4F255973-E446-4AC9-8AB5-1E9759E3D791}" type="presParOf" srcId="{4F0ED66D-2BED-407B-B357-3E0396E8AFCE}" destId="{72F7445E-9803-4637-9AB0-782F50405574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7C967B-7485-4255-A16B-10F72E7AA2D0}">
      <dsp:nvSpPr>
        <dsp:cNvPr id="0" name=""/>
        <dsp:cNvSpPr/>
      </dsp:nvSpPr>
      <dsp:spPr>
        <a:xfrm>
          <a:off x="0" y="25989"/>
          <a:ext cx="6643734" cy="8049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smtClean="0"/>
            <a:t>Режим дня  </a:t>
          </a:r>
          <a:endParaRPr lang="ru-RU" sz="2800" b="1" kern="1200" dirty="0"/>
        </a:p>
      </dsp:txBody>
      <dsp:txXfrm>
        <a:off x="39295" y="65284"/>
        <a:ext cx="6565144" cy="726370"/>
      </dsp:txXfrm>
    </dsp:sp>
    <dsp:sp modelId="{4CB28A3B-8470-4BED-8D90-E376C8C00FB4}">
      <dsp:nvSpPr>
        <dsp:cNvPr id="0" name=""/>
        <dsp:cNvSpPr/>
      </dsp:nvSpPr>
      <dsp:spPr>
        <a:xfrm>
          <a:off x="0" y="954789"/>
          <a:ext cx="6643734" cy="804960"/>
        </a:xfrm>
        <a:prstGeom prst="roundRect">
          <a:avLst/>
        </a:prstGeom>
        <a:solidFill>
          <a:schemeClr val="accent4">
            <a:hueOff val="-1488257"/>
            <a:satOff val="8966"/>
            <a:lumOff val="719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smtClean="0"/>
            <a:t>«Настройка» на новый ритм</a:t>
          </a:r>
          <a:endParaRPr lang="ru-RU" sz="2800" b="1" kern="1200" dirty="0"/>
        </a:p>
      </dsp:txBody>
      <dsp:txXfrm>
        <a:off x="39295" y="994084"/>
        <a:ext cx="6565144" cy="726370"/>
      </dsp:txXfrm>
    </dsp:sp>
    <dsp:sp modelId="{0CA38A1A-6A90-4F6F-8A58-2818A3E9DD2E}">
      <dsp:nvSpPr>
        <dsp:cNvPr id="0" name=""/>
        <dsp:cNvSpPr/>
      </dsp:nvSpPr>
      <dsp:spPr>
        <a:xfrm>
          <a:off x="0" y="1883589"/>
          <a:ext cx="6643734" cy="804960"/>
        </a:xfrm>
        <a:prstGeom prst="roundRect">
          <a:avLst/>
        </a:prstGeom>
        <a:solidFill>
          <a:schemeClr val="accent4">
            <a:hueOff val="-2976513"/>
            <a:satOff val="17933"/>
            <a:lumOff val="1437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smtClean="0"/>
            <a:t>Отдых и сон</a:t>
          </a:r>
          <a:endParaRPr lang="ru-RU" sz="2800" b="1" kern="1200" dirty="0"/>
        </a:p>
      </dsp:txBody>
      <dsp:txXfrm>
        <a:off x="39295" y="1922884"/>
        <a:ext cx="6565144" cy="726370"/>
      </dsp:txXfrm>
    </dsp:sp>
    <dsp:sp modelId="{72F7445E-9803-4637-9AB0-782F50405574}">
      <dsp:nvSpPr>
        <dsp:cNvPr id="0" name=""/>
        <dsp:cNvSpPr/>
      </dsp:nvSpPr>
      <dsp:spPr>
        <a:xfrm>
          <a:off x="0" y="2812389"/>
          <a:ext cx="6643734" cy="804960"/>
        </a:xfrm>
        <a:prstGeom prst="roundRect">
          <a:avLst/>
        </a:prstGeom>
        <a:solidFill>
          <a:schemeClr val="accent4">
            <a:hueOff val="-4464770"/>
            <a:satOff val="26899"/>
            <a:lumOff val="215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800" b="1" kern="1200" smtClean="0"/>
            <a:t>Эмоциональная поддержка</a:t>
          </a:r>
          <a:endParaRPr lang="ru-RU" sz="2800" b="1" kern="1200" dirty="0"/>
        </a:p>
      </dsp:txBody>
      <dsp:txXfrm>
        <a:off x="39295" y="2851684"/>
        <a:ext cx="6565144" cy="7263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854B72-4BFC-457C-9D43-2BB07749D283}" type="datetimeFigureOut">
              <a:rPr lang="ru-RU" smtClean="0"/>
              <a:pPr/>
              <a:t>02.06.2021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5A2ED-95CB-4AA4-BFDC-4E82149706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02172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FA35EB-4DCB-4883-805F-A79B3E9624C8}" type="datetimeFigureOut">
              <a:rPr lang="ru-RU" smtClean="0"/>
              <a:pPr/>
              <a:t>02.06.2021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2D01A9-2D47-4815-8CB1-6811B071A39A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082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D01A9-2D47-4815-8CB1-6811B071A39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7395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2D01A9-2D47-4815-8CB1-6811B071A39A}" type="slidenum">
              <a:rPr lang="ru-RU" smtClean="0"/>
              <a:pPr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9613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FFFF66"/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78567E-1776-4995-984A-87353AD72CC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E8C231-4A60-4FF5-8ED9-DCBF913076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ECCAB-7466-4399-8C4A-59F64E53ABB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3601" y="87288"/>
            <a:ext cx="561975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827584" y="87288"/>
            <a:ext cx="561975" cy="533400"/>
          </a:xfrm>
          <a:prstGeom prst="rect">
            <a:avLst/>
          </a:prstGeom>
        </p:spPr>
      </p:pic>
      <p:pic>
        <p:nvPicPr>
          <p:cNvPr id="10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461600" y="86400"/>
            <a:ext cx="561975" cy="533400"/>
          </a:xfrm>
          <a:prstGeom prst="rect">
            <a:avLst/>
          </a:prstGeom>
        </p:spPr>
      </p:pic>
      <p:pic>
        <p:nvPicPr>
          <p:cNvPr id="11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95200" y="86400"/>
            <a:ext cx="561975" cy="533400"/>
          </a:xfrm>
          <a:prstGeom prst="rect">
            <a:avLst/>
          </a:prstGeom>
        </p:spPr>
      </p:pic>
      <p:pic>
        <p:nvPicPr>
          <p:cNvPr id="12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263200" y="86400"/>
            <a:ext cx="561975" cy="533400"/>
          </a:xfrm>
          <a:prstGeom prst="rect">
            <a:avLst/>
          </a:prstGeom>
        </p:spPr>
      </p:pic>
      <p:pic>
        <p:nvPicPr>
          <p:cNvPr id="13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629600" y="86400"/>
            <a:ext cx="561975" cy="533400"/>
          </a:xfrm>
          <a:prstGeom prst="rect">
            <a:avLst/>
          </a:prstGeom>
        </p:spPr>
      </p:pic>
      <p:pic>
        <p:nvPicPr>
          <p:cNvPr id="14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6000" y="86400"/>
            <a:ext cx="561975" cy="533400"/>
          </a:xfrm>
          <a:prstGeom prst="rect">
            <a:avLst/>
          </a:prstGeom>
        </p:spPr>
      </p:pic>
      <p:pic>
        <p:nvPicPr>
          <p:cNvPr id="15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62400" y="86400"/>
            <a:ext cx="561975" cy="533400"/>
          </a:xfrm>
          <a:prstGeom prst="rect">
            <a:avLst/>
          </a:prstGeom>
        </p:spPr>
      </p:pic>
      <p:pic>
        <p:nvPicPr>
          <p:cNvPr id="16" name="Picture 6" descr="apple.png"/>
          <p:cNvPicPr>
            <a:picLocks noChangeAspect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728800" y="86400"/>
            <a:ext cx="561975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0D901-52C0-4B70-B886-BC5519CD75DF}" type="datetimeFigureOut">
              <a:rPr lang="en-US" smtClean="0"/>
              <a:pPr/>
              <a:t>6/2/2021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5EA0F6-336A-403B-830C-C513FCFAD8A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5" Type="http://schemas.openxmlformats.org/officeDocument/2006/relationships/image" Target="../media/image8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323528" y="1196752"/>
            <a:ext cx="8424936" cy="1470025"/>
          </a:xfrm>
        </p:spPr>
        <p:txBody>
          <a:bodyPr>
            <a:noAutofit/>
          </a:bodyPr>
          <a:lstStyle/>
          <a:p>
            <a:endParaRPr lang="ru-RU" sz="5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39552" y="2348880"/>
            <a:ext cx="8136904" cy="3600400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bg1"/>
                </a:solidFill>
              </a:rPr>
              <a:t>Здравствуй,</a:t>
            </a:r>
            <a:br>
              <a:rPr lang="ru-RU" sz="8000" b="1" dirty="0" smtClean="0">
                <a:solidFill>
                  <a:schemeClr val="bg1"/>
                </a:solidFill>
              </a:rPr>
            </a:br>
            <a:r>
              <a:rPr lang="ru-RU" sz="8000" b="1" dirty="0" smtClean="0">
                <a:solidFill>
                  <a:schemeClr val="bg1"/>
                </a:solidFill>
              </a:rPr>
              <a:t> 1 класс!</a:t>
            </a:r>
            <a:endParaRPr lang="ru-RU" sz="80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00174"/>
            <a:ext cx="8229600" cy="1928826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Делитесь воспоминаниями </a:t>
            </a:r>
            <a:b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о своих первых днях </a:t>
            </a:r>
            <a:b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в школе!</a:t>
            </a:r>
            <a:endParaRPr lang="ru-RU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pic>
        <p:nvPicPr>
          <p:cNvPr id="1026" name="Picture 2" descr="C:\Users\1\Desktop\46093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 l="3129" t="28773" r="13545" b="36700"/>
          <a:stretch>
            <a:fillRect/>
          </a:stretch>
        </p:blipFill>
        <p:spPr bwMode="auto">
          <a:xfrm>
            <a:off x="1000100" y="4000504"/>
            <a:ext cx="7143800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5" name="Rectangle 7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71500" y="2571744"/>
            <a:ext cx="8572500" cy="3286131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Следите за своими эмоциями.</a:t>
            </a: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Поддерживайте ребенка.</a:t>
            </a:r>
            <a:endParaRPr lang="ru-RU" sz="32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Не </a:t>
            </a:r>
            <a:r>
              <a:rPr lang="ru-RU" sz="3200" b="1" dirty="0" smtClean="0">
                <a:solidFill>
                  <a:schemeClr val="bg1"/>
                </a:solidFill>
              </a:rPr>
              <a:t>срывайтесь.</a:t>
            </a:r>
            <a:endParaRPr lang="ru-RU" sz="32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200" b="1" dirty="0">
                <a:solidFill>
                  <a:schemeClr val="bg1"/>
                </a:solidFill>
              </a:rPr>
              <a:t>Не </a:t>
            </a:r>
            <a:r>
              <a:rPr lang="ru-RU" sz="3200" b="1" dirty="0" smtClean="0">
                <a:solidFill>
                  <a:schemeClr val="bg1"/>
                </a:solidFill>
              </a:rPr>
              <a:t>паникуйте.</a:t>
            </a:r>
            <a:endParaRPr lang="ru-RU" sz="3200" b="1" dirty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Не </a:t>
            </a:r>
            <a:r>
              <a:rPr lang="ru-RU" sz="3200" b="1" dirty="0">
                <a:solidFill>
                  <a:schemeClr val="bg1"/>
                </a:solidFill>
              </a:rPr>
              <a:t>проявляете лишней </a:t>
            </a:r>
            <a:r>
              <a:rPr lang="ru-RU" sz="3200" b="1" dirty="0" smtClean="0">
                <a:solidFill>
                  <a:schemeClr val="bg1"/>
                </a:solidFill>
              </a:rPr>
              <a:t>опеки.</a:t>
            </a:r>
          </a:p>
          <a:p>
            <a:pPr>
              <a:lnSpc>
                <a:spcPct val="80000"/>
              </a:lnSpc>
            </a:pPr>
            <a:r>
              <a:rPr lang="ru-RU" sz="3200" b="1" dirty="0" smtClean="0">
                <a:solidFill>
                  <a:schemeClr val="bg1"/>
                </a:solidFill>
              </a:rPr>
              <a:t> </a:t>
            </a:r>
            <a:r>
              <a:rPr lang="ru-RU" sz="3200" b="1" dirty="0">
                <a:solidFill>
                  <a:schemeClr val="bg1"/>
                </a:solidFill>
              </a:rPr>
              <a:t>Не «сюсюкайтесь</a:t>
            </a:r>
            <a:r>
              <a:rPr lang="ru-RU" sz="3200" b="1" dirty="0" smtClean="0">
                <a:solidFill>
                  <a:schemeClr val="bg1"/>
                </a:solidFill>
              </a:rPr>
              <a:t>».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4294967295"/>
          </p:nvPr>
        </p:nvSpPr>
        <p:spPr>
          <a:xfrm>
            <a:off x="571500" y="1000125"/>
            <a:ext cx="8572500" cy="1428743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9600" b="1" dirty="0" smtClean="0">
                <a:solidFill>
                  <a:schemeClr val="bg1"/>
                </a:solidFill>
                <a:latin typeface="Segoe Script" pitchFamily="34" charset="0"/>
                <a:ea typeface="+mj-ea"/>
                <a:cs typeface="+mj-cs"/>
              </a:rPr>
              <a:t>Потерпите.</a:t>
            </a:r>
          </a:p>
          <a:p>
            <a:pPr>
              <a:buNone/>
            </a:pPr>
            <a:r>
              <a:rPr lang="ru-RU" sz="9600" b="1" dirty="0" smtClean="0">
                <a:solidFill>
                  <a:schemeClr val="bg1"/>
                </a:solidFill>
                <a:latin typeface="Segoe Script" pitchFamily="34" charset="0"/>
                <a:ea typeface="+mj-ea"/>
                <a:cs typeface="+mj-cs"/>
              </a:rPr>
              <a:t>Первые неудачи закономерны! </a:t>
            </a:r>
            <a:r>
              <a:rPr lang="ru-RU" sz="5900" b="1" dirty="0" smtClean="0">
                <a:solidFill>
                  <a:schemeClr val="bg1"/>
                </a:solidFill>
                <a:latin typeface="Segoe Script" pitchFamily="34" charset="0"/>
                <a:ea typeface="+mj-ea"/>
                <a:cs typeface="+mj-cs"/>
              </a:rPr>
              <a:t/>
            </a:r>
            <a:br>
              <a:rPr lang="ru-RU" sz="5900" b="1" dirty="0" smtClean="0">
                <a:solidFill>
                  <a:schemeClr val="bg1"/>
                </a:solidFill>
                <a:latin typeface="Segoe Script" pitchFamily="34" charset="0"/>
                <a:ea typeface="+mj-ea"/>
                <a:cs typeface="+mj-cs"/>
              </a:rPr>
            </a:br>
            <a:endParaRPr lang="ru-RU" sz="5900" b="1" dirty="0" smtClean="0">
              <a:solidFill>
                <a:schemeClr val="bg1"/>
              </a:solidFill>
              <a:latin typeface="Segoe Script" pitchFamily="34" charset="0"/>
              <a:ea typeface="+mj-ea"/>
              <a:cs typeface="+mj-cs"/>
            </a:endParaRPr>
          </a:p>
          <a:p>
            <a:endParaRPr lang="ru-RU" sz="41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857224" y="692696"/>
            <a:ext cx="7643866" cy="16002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Script" pitchFamily="34" charset="0"/>
              </a:rPr>
              <a:t>Отложите на время</a:t>
            </a:r>
            <a:endParaRPr lang="ru-RU" sz="3600" b="1" dirty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body" sz="half" idx="3"/>
          </p:nvPr>
        </p:nvSpPr>
        <p:spPr>
          <a:xfrm>
            <a:off x="642910" y="4500570"/>
            <a:ext cx="7603208" cy="1205326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Шумные праздники, приемы гостей.</a:t>
            </a:r>
          </a:p>
          <a:p>
            <a:r>
              <a:rPr lang="ru-RU" sz="2800" b="1" dirty="0">
                <a:solidFill>
                  <a:schemeClr val="bg1"/>
                </a:solidFill>
              </a:rPr>
              <a:t>Посещение  вечерних </a:t>
            </a:r>
            <a:r>
              <a:rPr lang="ru-RU" sz="2800" b="1" dirty="0" smtClean="0">
                <a:solidFill>
                  <a:schemeClr val="bg1"/>
                </a:solidFill>
              </a:rPr>
              <a:t> развлекательных мероприятий.</a:t>
            </a:r>
          </a:p>
          <a:p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1\Desktop\13299023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928802"/>
            <a:ext cx="3725866" cy="2484522"/>
          </a:xfrm>
          <a:prstGeom prst="ellipse">
            <a:avLst/>
          </a:prstGeom>
          <a:ln w="190500" cap="rnd">
            <a:solidFill>
              <a:srgbClr val="FFFF00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3733800"/>
            <a:ext cx="7696200" cy="19812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85786" y="1071546"/>
            <a:ext cx="7786742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Comic Sans MS" pitchFamily="66" charset="0"/>
              </a:rPr>
              <a:t>Не рекомендуемые фразы для общения: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-Я тысячу раз говорил тебе, что…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-Сколько раз надо повторять…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-О чём ты только думаешь…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-Неужели тебе трудно запомнить, что…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-Ты становишься…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-Ты такой же как,…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-Отстань, некогда мне…</a:t>
            </a:r>
          </a:p>
          <a:p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-Почему Лена (Настя, Вася и т.д.) такая, а ты - нет…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1000108"/>
            <a:ext cx="7858180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bg1"/>
                </a:solidFill>
                <a:latin typeface="Comic Sans MS" pitchFamily="66" charset="0"/>
              </a:rPr>
              <a:t>Рекомендуемые фразы для общения: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-Ты у меня умный, красивый(и т.д.).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-Как хорошо, что  у меня есть ты.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-Ты у меня молодец.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-Я тебя очень люблю.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-Как хорошо ты это сделал, научи и меня этому.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-Спасибо тебе, я тебе очень благодарна.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Comic Sans MS" pitchFamily="66" charset="0"/>
              </a:rPr>
              <a:t>-Если бы не ты, я бы никогда с этим не справился.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14290"/>
            <a:ext cx="8858280" cy="50006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Несколько советов психолога</a:t>
            </a:r>
            <a:b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ru-RU" sz="2400" b="1" i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«Как прожить хотя бы один день без нервотрёпки»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42910" y="1142984"/>
            <a:ext cx="7858180" cy="5410216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</a:rPr>
              <a:t>- </a:t>
            </a: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Будите ребёнка спокойно. Проснувшись, он должен увидеть Вашу улыбку и услышать ваш голос.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- Не торопитесь. Умение рассчитать время – </a:t>
            </a:r>
            <a:r>
              <a:rPr lang="ru-RU" sz="1600" b="1" dirty="0" smtClean="0">
                <a:solidFill>
                  <a:schemeClr val="bg1"/>
                </a:solidFill>
                <a:latin typeface="Comic Sans MS" pitchFamily="66" charset="0"/>
              </a:rPr>
              <a:t>Ваша задача</a:t>
            </a: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. Если вам это плохо удаётся, вины ребёнка в этом нет.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- Забудьте фразу: «Что ты сегодня получил?». Встречая ребёнка после школы, не обрушивайте на него тысячу вопросов, дайте немного расслабиться, вспомните, как Вы сами чувствуете себя после рабочего дня.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- Если Вы видите, что ребёнок огорчён, молчит – не допытывайтесь; пусть успокоится и тогда расскажет всё сам.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- Выслушав замечания учителя, не торопитесь устраивать взбучку. Постарайтесь, чтобы Ваш разговор с учителем проходил без ребёнка.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6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solidFill>
                  <a:schemeClr val="bg1"/>
                </a:solidFill>
                <a:latin typeface="Comic Sans MS" pitchFamily="66" charset="0"/>
              </a:rPr>
              <a:t>- После школы не торопитесь садиться за уроки. Ребёнку необходимо 2 часа отдыха. Занятия вечерами </a:t>
            </a:r>
            <a:r>
              <a:rPr lang="ru-RU" sz="1600" b="1" dirty="0" smtClean="0">
                <a:solidFill>
                  <a:schemeClr val="bg1"/>
                </a:solidFill>
                <a:latin typeface="Comic Sans MS" pitchFamily="66" charset="0"/>
              </a:rPr>
              <a:t>бесполезны.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8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44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4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120"/>
                            </p:stCondLst>
                            <p:childTnLst>
                              <p:par>
                                <p:cTn id="3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4680"/>
                            </p:stCondLst>
                            <p:childTnLst>
                              <p:par>
                                <p:cTn id="4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229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  <p:bldP spid="1229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304800"/>
            <a:ext cx="7858180" cy="6248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dirty="0" smtClean="0"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Во время приготовления уроков не сидите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«над душой».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Дайте ребёнку работать самому. Если нужна Ваша помощь – наберитесь терпения: спокойный тон, поддержка необходимы.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-В общении с ребёнком старайтесь избегать условий: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«Если ты сделаешь, то..».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-Найдите в течение дня хотя бы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полчаса,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когда будете принадлежать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только ребёнку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-Выбирайте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единую тактику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общения с ребёнком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всех 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взрослых в семье. Все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 разногласия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по поводу </a:t>
            </a:r>
            <a:r>
              <a:rPr lang="ru-RU" sz="2000" dirty="0" err="1" smtClean="0">
                <a:solidFill>
                  <a:schemeClr val="bg1"/>
                </a:solidFill>
                <a:latin typeface="Comic Sans MS" pitchFamily="66" charset="0"/>
              </a:rPr>
              <a:t>педтактики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решайте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без него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-Учтите, что даже 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«</a:t>
            </a:r>
            <a:r>
              <a:rPr lang="ru-RU" sz="2400" b="1" dirty="0" smtClean="0">
                <a:solidFill>
                  <a:schemeClr val="bg1"/>
                </a:solidFill>
                <a:latin typeface="Comic Sans MS" pitchFamily="66" charset="0"/>
              </a:rPr>
              <a:t>большие</a:t>
            </a: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 дети»</a:t>
            </a:r>
            <a:r>
              <a:rPr lang="ru-RU" sz="2000" dirty="0" smtClean="0">
                <a:solidFill>
                  <a:schemeClr val="bg1"/>
                </a:solidFill>
                <a:latin typeface="Comic Sans MS" pitchFamily="66" charset="0"/>
              </a:rPr>
              <a:t> очень любят сказку перед сном, песенку, ласковое поглаживание. Всё это успокоит ребёнка и поможет снять напряжение.</a:t>
            </a:r>
          </a:p>
        </p:txBody>
      </p:sp>
      <p:pic>
        <p:nvPicPr>
          <p:cNvPr id="15363" name="Picture 10" descr="E:\Documents and Settings\Администратор\Рабочий стол\Мои картинки\mald2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86663" y="5554663"/>
            <a:ext cx="1557337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8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48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1320"/>
                            </p:stCondLst>
                            <p:childTnLst>
                              <p:par>
                                <p:cTn id="2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56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6" descr="DD00367_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j03444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32588" y="3586163"/>
            <a:ext cx="2411412" cy="327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8" descr="j028038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2144713" cy="260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1785918" y="1785926"/>
            <a:ext cx="5286412" cy="321471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Желаю удачи в </a:t>
            </a:r>
          </a:p>
          <a:p>
            <a:pPr algn="ctr"/>
            <a:endParaRPr lang="ru-RU" sz="36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36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воспитании детей!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1052736"/>
            <a:ext cx="7702624" cy="1600200"/>
          </a:xfrm>
        </p:spPr>
        <p:txBody>
          <a:bodyPr>
            <a:normAutofit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1 класс – </a:t>
            </a:r>
            <a:b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</a:br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особенный период.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83568" y="2636912"/>
            <a:ext cx="7174580" cy="3657600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dirty="0" smtClean="0"/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На что это похоже в нашей взрослой жизни?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980728"/>
            <a:ext cx="8208912" cy="1600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Segoe Script" pitchFamily="34" charset="0"/>
              </a:rPr>
              <a:t>Вспомните себя, когда ВЫ ….</a:t>
            </a:r>
          </a:p>
        </p:txBody>
      </p:sp>
      <p:sp>
        <p:nvSpPr>
          <p:cNvPr id="6148" name="Rectangle 5"/>
          <p:cNvSpPr>
            <a:spLocks noGrp="1" noChangeArrowheads="1"/>
          </p:cNvSpPr>
          <p:nvPr>
            <p:ph type="body" sz="half" idx="3"/>
          </p:nvPr>
        </p:nvSpPr>
        <p:spPr>
          <a:xfrm>
            <a:off x="683568" y="4293096"/>
            <a:ext cx="7696200" cy="1752600"/>
          </a:xfrm>
        </p:spPr>
        <p:txBody>
          <a:bodyPr>
            <a:normAutofit lnSpcReduction="10000"/>
          </a:bodyPr>
          <a:lstStyle/>
          <a:p>
            <a:pPr algn="ctr" eaLnBrk="1" hangingPunct="1">
              <a:buFontTx/>
              <a:buNone/>
            </a:pPr>
            <a:endParaRPr lang="ru-RU" sz="2800" b="1" dirty="0" smtClean="0">
              <a:solidFill>
                <a:srgbClr val="660066"/>
              </a:solidFill>
            </a:endParaRPr>
          </a:p>
          <a:p>
            <a:pPr algn="ctr" eaLnBrk="1" hangingPunct="1">
              <a:buFontTx/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ПЕРЕХОДИЛИ НА НОВУЮ РАБОТУ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1\Desktop\40222_NewsPGMP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214776"/>
            <a:ext cx="4497154" cy="2990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052736"/>
            <a:ext cx="8229600" cy="1143000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  <a:latin typeface="Segoe Script" pitchFamily="34" charset="0"/>
              </a:rPr>
              <a:t>Вспомните себя, когда ВЫ</a:t>
            </a:r>
            <a:endParaRPr lang="ru-RU" sz="3200" b="1" dirty="0" smtClean="0">
              <a:solidFill>
                <a:schemeClr val="folHlink"/>
              </a:solidFill>
            </a:endParaRPr>
          </a:p>
        </p:txBody>
      </p:sp>
      <p:pic>
        <p:nvPicPr>
          <p:cNvPr id="7172" name="Picture 8" descr="j009038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987824" y="1916832"/>
            <a:ext cx="3024336" cy="25884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4509120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ПЕРЕЕЗЖАЛИ НА НОВОЕ </a:t>
            </a:r>
          </a:p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МЕСТО ЖИТЕЛЬСТВА…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"/>
          <p:cNvSpPr>
            <a:spLocks noGrp="1" noChangeArrowheads="1"/>
          </p:cNvSpPr>
          <p:nvPr>
            <p:ph type="title" sz="quarter"/>
          </p:nvPr>
        </p:nvSpPr>
        <p:spPr>
          <a:xfrm>
            <a:off x="683568" y="4509120"/>
            <a:ext cx="6870700" cy="1600200"/>
          </a:xfrm>
          <a:noFill/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bg1"/>
                </a:solidFill>
              </a:rPr>
              <a:t>СОЗДАВАЛИ СВОЮ СЕМЬЮ…</a:t>
            </a:r>
          </a:p>
        </p:txBody>
      </p:sp>
      <p:pic>
        <p:nvPicPr>
          <p:cNvPr id="20490" name="Picture 10" descr="MCj04115660000[1]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867829">
            <a:off x="7097041" y="4944496"/>
            <a:ext cx="692394" cy="702576"/>
          </a:xfrm>
        </p:spPr>
      </p:pic>
      <p:pic>
        <p:nvPicPr>
          <p:cNvPr id="20502" name="Picture 22" descr="MPj0432789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12535">
            <a:off x="5856188" y="1958071"/>
            <a:ext cx="2328863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827584" y="1124744"/>
            <a:ext cx="7416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  <a:latin typeface="Segoe Script" pitchFamily="34" charset="0"/>
              </a:rPr>
              <a:t>Вспомните себя, когда ВЫ</a:t>
            </a:r>
            <a:endParaRPr lang="ru-RU" sz="3600" dirty="0"/>
          </a:p>
        </p:txBody>
      </p:sp>
      <p:pic>
        <p:nvPicPr>
          <p:cNvPr id="2050" name="Picture 2" descr="C:\Users\1\Desktop\4723-10478191-5.1270532568.jpg"/>
          <p:cNvPicPr>
            <a:picLocks noChangeAspect="1" noChangeArrowheads="1"/>
          </p:cNvPicPr>
          <p:nvPr/>
        </p:nvPicPr>
        <p:blipFill>
          <a:blip r:embed="rId4" cstate="print"/>
          <a:srcRect l="12200" t="8001" r="9594" b="13728"/>
          <a:stretch>
            <a:fillRect/>
          </a:stretch>
        </p:blipFill>
        <p:spPr bwMode="auto">
          <a:xfrm rot="20712612">
            <a:off x="1190366" y="2060966"/>
            <a:ext cx="3096344" cy="2115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1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28127">
            <a:off x="4030384" y="2213824"/>
            <a:ext cx="1728192" cy="25666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1800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Представьте себе, что все это произошло одновременно!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Picture 2" descr="C:\Users\1\Desktop\40222_NewsPGMPHo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566863">
            <a:off x="971600" y="3140968"/>
            <a:ext cx="1793622" cy="119275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8" descr="j009038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425890">
            <a:off x="3066011" y="3090214"/>
            <a:ext cx="1594074" cy="1364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2" descr="C:\Users\1\Desktop\4723-10478191-5.1270532568.jpg"/>
          <p:cNvPicPr>
            <a:picLocks noChangeAspect="1" noChangeArrowheads="1"/>
          </p:cNvPicPr>
          <p:nvPr/>
        </p:nvPicPr>
        <p:blipFill>
          <a:blip r:embed="rId4" cstate="print"/>
          <a:srcRect l="12200" t="8001" r="9594" b="13728"/>
          <a:stretch>
            <a:fillRect/>
          </a:stretch>
        </p:blipFill>
        <p:spPr bwMode="auto">
          <a:xfrm rot="20712612">
            <a:off x="4920322" y="3142750"/>
            <a:ext cx="1872511" cy="127954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Picture 3" descr="C:\Users\1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728127">
            <a:off x="7030851" y="2875348"/>
            <a:ext cx="1066664" cy="15841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10" descr="MCj04115660000[1]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 rot="867829">
            <a:off x="6592983" y="2568233"/>
            <a:ext cx="692394" cy="7025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3568" y="5229200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ТОЛЬКО ТЕПЕРЬ ЭТО ПОХОЖЕ НА 1 КЛАСС!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268760"/>
            <a:ext cx="8229600" cy="1368152"/>
          </a:xfrm>
        </p:spPr>
        <p:txBody>
          <a:bodyPr>
            <a:noAutofit/>
          </a:bodyPr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  <a:t>Первые недели в школе:</a:t>
            </a:r>
            <a:br>
              <a:rPr lang="ru-RU" b="1" dirty="0" smtClean="0">
                <a:solidFill>
                  <a:schemeClr val="bg1"/>
                </a:solidFill>
                <a:latin typeface="Segoe Script" pitchFamily="34" charset="0"/>
              </a:rPr>
            </a:br>
            <a:endParaRPr lang="ru-RU" b="1" dirty="0" smtClean="0">
              <a:solidFill>
                <a:schemeClr val="bg1"/>
              </a:solidFill>
              <a:latin typeface="Segoe Script" pitchFamily="34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9592" y="2132856"/>
            <a:ext cx="7200800" cy="3888432"/>
          </a:xfrm>
        </p:spPr>
        <p:txBody>
          <a:bodyPr>
            <a:noAutofit/>
          </a:bodyPr>
          <a:lstStyle/>
          <a:p>
            <a:pPr marL="609600" indent="-609600" eaLnBrk="1" hangingPunct="1">
              <a:buFontTx/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</a:rPr>
              <a:t>Новая деятельность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</a:rPr>
              <a:t>Новое пространство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</a:rPr>
              <a:t>Новые люди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</a:rPr>
              <a:t>Новые требования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</a:rPr>
              <a:t>Новый статус</a:t>
            </a:r>
          </a:p>
          <a:p>
            <a:pPr marL="609600" indent="-609600" eaLnBrk="1" hangingPunct="1">
              <a:buFontTx/>
              <a:buAutoNum type="arabicPeriod"/>
            </a:pPr>
            <a:endParaRPr lang="ru-RU" sz="3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solidFill>
                  <a:schemeClr val="bg1"/>
                </a:solidFill>
                <a:latin typeface="Segoe Script" pitchFamily="34" charset="0"/>
              </a:rPr>
              <a:t>Как поддержать и помочь?</a:t>
            </a:r>
          </a:p>
        </p:txBody>
      </p:sp>
      <p:graphicFrame>
        <p:nvGraphicFramePr>
          <p:cNvPr id="4" name="Схема 3"/>
          <p:cNvGraphicFramePr/>
          <p:nvPr/>
        </p:nvGraphicFramePr>
        <p:xfrm>
          <a:off x="1142976" y="2000240"/>
          <a:ext cx="6643734" cy="36433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5" name="Rectangle 9"/>
          <p:cNvSpPr>
            <a:spLocks noGrp="1" noChangeArrowheads="1"/>
          </p:cNvSpPr>
          <p:nvPr>
            <p:ph type="title"/>
          </p:nvPr>
        </p:nvSpPr>
        <p:spPr>
          <a:xfrm>
            <a:off x="611560" y="1124744"/>
            <a:ext cx="7941568" cy="1143000"/>
          </a:xfrm>
        </p:spPr>
        <p:txBody>
          <a:bodyPr>
            <a:noAutofit/>
          </a:bodyPr>
          <a:lstStyle/>
          <a:p>
            <a:pPr algn="l"/>
            <a:r>
              <a:rPr lang="ru-RU" sz="3600" b="1" dirty="0">
                <a:solidFill>
                  <a:schemeClr val="bg1"/>
                </a:solidFill>
                <a:latin typeface="Segoe Script" pitchFamily="34" charset="0"/>
              </a:rPr>
              <a:t>Проявляйте интерес к школьной жизни</a:t>
            </a:r>
          </a:p>
        </p:txBody>
      </p:sp>
      <p:sp>
        <p:nvSpPr>
          <p:cNvPr id="45066" name="Rectangle 10"/>
          <p:cNvSpPr>
            <a:spLocks noGrp="1" noChangeArrowheads="1"/>
          </p:cNvSpPr>
          <p:nvPr>
            <p:ph idx="1"/>
          </p:nvPr>
        </p:nvSpPr>
        <p:spPr>
          <a:xfrm>
            <a:off x="1142976" y="2285992"/>
            <a:ext cx="7586658" cy="420933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bg1"/>
                </a:solidFill>
              </a:rPr>
              <a:t>Как прошел день?</a:t>
            </a: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bg1"/>
                </a:solidFill>
              </a:rPr>
              <a:t>Что было интересного</a:t>
            </a:r>
            <a:r>
              <a:rPr lang="ru-RU" b="1" dirty="0" smtClean="0">
                <a:solidFill>
                  <a:schemeClr val="bg1"/>
                </a:solidFill>
              </a:rPr>
              <a:t>? </a:t>
            </a:r>
            <a:endParaRPr lang="ru-RU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Какие </a:t>
            </a:r>
            <a:r>
              <a:rPr lang="ru-RU" b="1" dirty="0">
                <a:solidFill>
                  <a:schemeClr val="bg1"/>
                </a:solidFill>
              </a:rPr>
              <a:t>у </a:t>
            </a:r>
            <a:r>
              <a:rPr lang="ru-RU" b="1" dirty="0" smtClean="0">
                <a:solidFill>
                  <a:schemeClr val="bg1"/>
                </a:solidFill>
              </a:rPr>
              <a:t>тебя </a:t>
            </a:r>
            <a:r>
              <a:rPr lang="ru-RU" b="1" dirty="0">
                <a:solidFill>
                  <a:schemeClr val="bg1"/>
                </a:solidFill>
              </a:rPr>
              <a:t>были уроки?</a:t>
            </a: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bg1"/>
                </a:solidFill>
              </a:rPr>
              <a:t>Где располагается </a:t>
            </a:r>
            <a:r>
              <a:rPr lang="ru-RU" b="1" dirty="0" smtClean="0">
                <a:solidFill>
                  <a:schemeClr val="bg1"/>
                </a:solidFill>
              </a:rPr>
              <a:t>столовая?</a:t>
            </a:r>
            <a:endParaRPr lang="ru-RU" b="1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>
                <a:solidFill>
                  <a:schemeClr val="bg1"/>
                </a:solidFill>
              </a:rPr>
              <a:t>Как ты себя чувствуешь?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SC_RU-RU_SpellTraining_withmacro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86C4A24-E3A3-4769-939B-C633D45C45A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MSC_RU-RU_SpellTraining_withmacros</Template>
  <TotalTime>797</TotalTime>
  <Words>568</Words>
  <Application>Microsoft Office PowerPoint</Application>
  <PresentationFormat>Экран (4:3)</PresentationFormat>
  <Paragraphs>90</Paragraphs>
  <Slides>18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Comic Sans MS</vt:lpstr>
      <vt:lpstr>Impact</vt:lpstr>
      <vt:lpstr>Segoe Script</vt:lpstr>
      <vt:lpstr>MSC_RU-RU_SpellTraining_withmacros</vt:lpstr>
      <vt:lpstr>Презентация PowerPoint</vt:lpstr>
      <vt:lpstr>1 класс –  особенный период.</vt:lpstr>
      <vt:lpstr>Вспомните себя, когда ВЫ ….</vt:lpstr>
      <vt:lpstr>Вспомните себя, когда ВЫ</vt:lpstr>
      <vt:lpstr>СОЗДАВАЛИ СВОЮ СЕМЬЮ…</vt:lpstr>
      <vt:lpstr>Представьте себе, что все это произошло одновременно!  </vt:lpstr>
      <vt:lpstr>Первые недели в школе: </vt:lpstr>
      <vt:lpstr>Как поддержать и помочь?</vt:lpstr>
      <vt:lpstr>Проявляйте интерес к школьной жизни</vt:lpstr>
      <vt:lpstr>Делитесь воспоминаниями  о своих первых днях  в школе!</vt:lpstr>
      <vt:lpstr>Презентация PowerPoint</vt:lpstr>
      <vt:lpstr>Отложите на время</vt:lpstr>
      <vt:lpstr>Презентация PowerPoint</vt:lpstr>
      <vt:lpstr>Презентация PowerPoint</vt:lpstr>
      <vt:lpstr>Несколько советов психолога «Как прожить хотя бы один день без нервотрёпки»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Здравствуй, 1 класс!</dc:title>
  <dc:subject>Тренажер по орфографии</dc:subject>
  <dc:creator>1</dc:creator>
  <dc:description>Корпорация Майкрософт
Тренажер по орфографии</dc:description>
  <cp:lastModifiedBy>Лариса</cp:lastModifiedBy>
  <cp:revision>62</cp:revision>
  <dcterms:created xsi:type="dcterms:W3CDTF">2012-04-18T08:40:11Z</dcterms:created>
  <dcterms:modified xsi:type="dcterms:W3CDTF">2021-06-02T17:46:36Z</dcterms:modified>
  <cp:category>Тренажер по орфографии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TC027023359991</vt:lpwstr>
  </property>
</Properties>
</file>