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075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4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6566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083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6475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70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24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953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927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9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2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27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9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2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FA16A-3317-4D1F-B46C-786B97EB815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81AB92-C4C0-41EA-A31C-323AB690AC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50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2015" y="764089"/>
            <a:ext cx="7766936" cy="40508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Технологии индивидуализации обучения (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на примере метода обучения в сотрудничестве и создания образовательных веб-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квестов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4541" y="4739764"/>
            <a:ext cx="7766936" cy="1096899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</a:t>
            </a:r>
            <a:r>
              <a:rPr lang="ru-RU" dirty="0" err="1" smtClean="0"/>
              <a:t>англ.яз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Новичкова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1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90337"/>
            <a:ext cx="8596668" cy="51510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000" u="sng" dirty="0" smtClean="0"/>
              <a:t>Метод обучения в сотрудничестве</a:t>
            </a:r>
            <a:endParaRPr lang="ru-RU" sz="4000" u="sng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b="1" dirty="0" smtClean="0"/>
              <a:t>Идея</a:t>
            </a:r>
            <a:r>
              <a:rPr lang="ru-RU" sz="3600" dirty="0" smtClean="0"/>
              <a:t> - учиться </a:t>
            </a:r>
            <a:r>
              <a:rPr lang="ru-RU" sz="3600" dirty="0"/>
              <a:t>вместе, а не просто что-то выполнять вместе. </a:t>
            </a:r>
          </a:p>
          <a:p>
            <a:pPr marL="0" indent="0" algn="ctr">
              <a:buNone/>
            </a:pPr>
            <a:r>
              <a:rPr lang="ru-RU" sz="3600" b="1" dirty="0" smtClean="0"/>
              <a:t>Роль учителя </a:t>
            </a:r>
            <a:r>
              <a:rPr lang="ru-RU" sz="3600" dirty="0" smtClean="0"/>
              <a:t>–организатор самостоятельной активной деятельности учащихся, компетентный консультант и помощник.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0209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808747"/>
          </a:xfrm>
        </p:spPr>
        <p:txBody>
          <a:bodyPr>
            <a:noAutofit/>
          </a:bodyPr>
          <a:lstStyle/>
          <a:p>
            <a:pPr algn="ctr"/>
            <a:r>
              <a:rPr lang="ru-RU" sz="4000" u="sng" dirty="0"/>
              <a:t>Формы обучения в сотрудничестве: 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204581"/>
            <a:ext cx="11306119" cy="3836781"/>
          </a:xfrm>
        </p:spPr>
        <p:txBody>
          <a:bodyPr/>
          <a:lstStyle/>
          <a:p>
            <a:r>
              <a:rPr lang="ru-RU" sz="4000" dirty="0" smtClean="0"/>
              <a:t>1. </a:t>
            </a:r>
            <a:r>
              <a:rPr lang="en-GB" sz="4000" dirty="0"/>
              <a:t>Student Team </a:t>
            </a:r>
            <a:r>
              <a:rPr lang="en-GB" sz="4000" dirty="0" smtClean="0"/>
              <a:t>Learning</a:t>
            </a:r>
            <a:r>
              <a:rPr lang="ru-RU" sz="4000" dirty="0"/>
              <a:t> </a:t>
            </a:r>
            <a:r>
              <a:rPr lang="en-GB" sz="4000" dirty="0" smtClean="0"/>
              <a:t>(STL</a:t>
            </a:r>
            <a:r>
              <a:rPr lang="en-GB" sz="4000" dirty="0"/>
              <a:t>, </a:t>
            </a:r>
            <a:r>
              <a:rPr lang="ru-RU" sz="4000" dirty="0"/>
              <a:t>обучение в команде</a:t>
            </a:r>
            <a:r>
              <a:rPr lang="ru-RU" sz="4000" dirty="0" smtClean="0"/>
              <a:t>);</a:t>
            </a:r>
            <a:endParaRPr lang="ru-RU" sz="4000" dirty="0"/>
          </a:p>
          <a:p>
            <a:r>
              <a:rPr lang="ru-RU" sz="4000" dirty="0" smtClean="0"/>
              <a:t>2. </a:t>
            </a:r>
            <a:r>
              <a:rPr lang="en-GB" sz="4000" dirty="0"/>
              <a:t>Jigsaw (</a:t>
            </a:r>
            <a:r>
              <a:rPr lang="ru-RU" sz="4000" dirty="0"/>
              <a:t>пила</a:t>
            </a:r>
            <a:r>
              <a:rPr lang="ru-RU" sz="4000" dirty="0" smtClean="0"/>
              <a:t>);</a:t>
            </a:r>
            <a:endParaRPr lang="ru-RU" sz="4000" dirty="0"/>
          </a:p>
          <a:p>
            <a:r>
              <a:rPr lang="ru-RU" sz="4000" dirty="0" smtClean="0"/>
              <a:t>3. </a:t>
            </a:r>
            <a:r>
              <a:rPr lang="en-GB" sz="4000" dirty="0"/>
              <a:t>Learning Together (</a:t>
            </a:r>
            <a:r>
              <a:rPr lang="ru-RU" sz="4000" dirty="0"/>
              <a:t>учимся вместе</a:t>
            </a:r>
            <a:r>
              <a:rPr lang="ru-RU" sz="4000" dirty="0" smtClean="0"/>
              <a:t>).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395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77031"/>
            <a:ext cx="8596668" cy="5064332"/>
          </a:xfrm>
        </p:spPr>
        <p:txBody>
          <a:bodyPr/>
          <a:lstStyle/>
          <a:p>
            <a:pPr algn="ctr"/>
            <a:r>
              <a:rPr lang="ru-RU" sz="2800" dirty="0" smtClean="0"/>
              <a:t>1. STL (обучение в команде) </a:t>
            </a:r>
            <a:r>
              <a:rPr lang="ru-RU" sz="2800" dirty="0"/>
              <a:t>уделяет особое внимание «групповым целям» </a:t>
            </a:r>
            <a:r>
              <a:rPr lang="ru-RU" sz="2800" dirty="0" smtClean="0"/>
              <a:t>и </a:t>
            </a:r>
            <a:r>
              <a:rPr lang="ru-RU" sz="2800" dirty="0"/>
              <a:t>успеху всей </a:t>
            </a:r>
            <a:r>
              <a:rPr lang="ru-RU" sz="2800" dirty="0" smtClean="0"/>
              <a:t>группы, </a:t>
            </a:r>
            <a:r>
              <a:rPr lang="ru-RU" sz="2800" dirty="0"/>
              <a:t>который может быть достигнут только в результате самостоятельной работы каждого члена группы (команды) в постоянном взаимодействии с другими членами этой же группы при работе над </a:t>
            </a:r>
            <a:r>
              <a:rPr lang="ru-RU" sz="2800" dirty="0" smtClean="0"/>
              <a:t>темой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5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553" y="394419"/>
            <a:ext cx="9130546" cy="5881121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Вкратце </a:t>
            </a:r>
            <a:r>
              <a:rPr lang="ru-RU" sz="2800" dirty="0"/>
              <a:t>STL сводится к трем основным принципам:</a:t>
            </a:r>
          </a:p>
          <a:p>
            <a:r>
              <a:rPr lang="ru-RU" sz="2800" dirty="0"/>
              <a:t> а) «награды», когда команда/группа получает одну на всех в виде балльной оценки/отметки, какого-то поощрения; </a:t>
            </a:r>
          </a:p>
          <a:p>
            <a:r>
              <a:rPr lang="ru-RU" sz="2800" dirty="0"/>
              <a:t>б) индивидуальная (персональная) ответственность каждого ученика означает, что успех или неуспех всей группы зависит от удач или неудач каждого ее члена;</a:t>
            </a:r>
          </a:p>
          <a:p>
            <a:r>
              <a:rPr lang="ru-RU" sz="2800" dirty="0"/>
              <a:t> в) равные возможности каждого ученика в достижении успеха означают, что каждый учащийся приносит своей группе очки путем улучшения своих собственных предыдущих результатов.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60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599" y="419470"/>
            <a:ext cx="9919685" cy="5981329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2. «Пила»</a:t>
            </a:r>
          </a:p>
          <a:p>
            <a:pPr marL="0" indent="0">
              <a:buNone/>
            </a:pPr>
            <a:r>
              <a:rPr lang="ru-RU" sz="2800" dirty="0"/>
              <a:t>Учащиеся организуются в группы по 4-6 человек для работы над учебным материалом, который разбит на фрагменты (логические или смысловые блоки). </a:t>
            </a:r>
            <a:endParaRPr lang="ru-RU" sz="2800" dirty="0" smtClean="0"/>
          </a:p>
          <a:p>
            <a:pPr marL="0" lvl="0" indent="0">
              <a:buNone/>
            </a:pPr>
            <a:r>
              <a:rPr lang="ru-RU" sz="2800" dirty="0" smtClean="0"/>
              <a:t>-Каждый </a:t>
            </a:r>
            <a:r>
              <a:rPr lang="ru-RU" sz="2800" dirty="0"/>
              <a:t>член группы находит материал по своей </a:t>
            </a:r>
            <a:r>
              <a:rPr lang="ru-RU" sz="2800" dirty="0" smtClean="0"/>
              <a:t>части;</a:t>
            </a:r>
            <a:endParaRPr lang="ru-RU" sz="2800" dirty="0"/>
          </a:p>
          <a:p>
            <a:pPr marL="0" lv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«встречей экспертов» (учащиеся</a:t>
            </a:r>
            <a:r>
              <a:rPr lang="ru-RU" sz="2800" dirty="0"/>
              <a:t>, изучающие один и тот же вопрос, но состоящие в разных группах, встречаются и обмениваются информацией как эксперты по данному </a:t>
            </a:r>
            <a:r>
              <a:rPr lang="ru-RU" sz="2800" dirty="0" smtClean="0"/>
              <a:t>вопросу); </a:t>
            </a:r>
          </a:p>
          <a:p>
            <a:pPr marL="0" lvl="0" indent="0">
              <a:buNone/>
            </a:pPr>
            <a:r>
              <a:rPr lang="ru-RU" sz="2800" dirty="0"/>
              <a:t>-</a:t>
            </a:r>
            <a:r>
              <a:rPr lang="ru-RU" sz="2800" dirty="0" smtClean="0"/>
              <a:t>«эксперты» возвращаются </a:t>
            </a:r>
            <a:r>
              <a:rPr lang="ru-RU" sz="2800" dirty="0"/>
              <a:t>в свои группы и обучают всему новому, что узнали сами, других членов </a:t>
            </a:r>
            <a:r>
              <a:rPr lang="ru-RU" sz="2800" dirty="0" smtClean="0"/>
              <a:t>группы;</a:t>
            </a:r>
            <a:endParaRPr lang="ru-RU" sz="2800" dirty="0"/>
          </a:p>
          <a:p>
            <a:pPr marL="0" lvl="0" indent="0">
              <a:buNone/>
            </a:pPr>
            <a:r>
              <a:rPr lang="ru-RU" sz="2800" dirty="0" smtClean="0"/>
              <a:t>- Те</a:t>
            </a:r>
            <a:r>
              <a:rPr lang="ru-RU" sz="2800" dirty="0"/>
              <a:t>, в свою очередь, докладывают о своей части задания (как зубцы одной пилы).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4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807" y="162839"/>
            <a:ext cx="9781899" cy="6263014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/>
              <a:t>3</a:t>
            </a:r>
            <a:r>
              <a:rPr lang="ru-RU" sz="9600" dirty="0" smtClean="0"/>
              <a:t>. </a:t>
            </a:r>
            <a:r>
              <a:rPr lang="ru-RU" sz="9600" dirty="0" smtClean="0"/>
              <a:t>«Учимся вместе»</a:t>
            </a:r>
          </a:p>
          <a:p>
            <a:pPr marL="0" indent="0">
              <a:buNone/>
            </a:pPr>
            <a:r>
              <a:rPr lang="ru-RU" sz="9600" dirty="0" smtClean="0"/>
              <a:t>Класс </a:t>
            </a:r>
            <a:r>
              <a:rPr lang="ru-RU" sz="9600" dirty="0"/>
              <a:t>разбивается на однородные (по уровню </a:t>
            </a:r>
            <a:r>
              <a:rPr lang="ru-RU" sz="9600" dirty="0" err="1"/>
              <a:t>обученности</a:t>
            </a:r>
            <a:r>
              <a:rPr lang="ru-RU" sz="9600" dirty="0"/>
              <a:t>) группы в 3-5 человек. Каждая группа получает одно задание, которое является </a:t>
            </a:r>
            <a:r>
              <a:rPr lang="ru-RU" sz="9600" dirty="0" err="1"/>
              <a:t>подзаданием</a:t>
            </a:r>
            <a:r>
              <a:rPr lang="ru-RU" sz="9600" dirty="0"/>
              <a:t> какой-либо большой темы, над которой работает весь класс. В результате совместной работы отдельных групп и всех групп в целом достигается усвоение всего материала.</a:t>
            </a:r>
          </a:p>
          <a:p>
            <a:r>
              <a:rPr lang="ru-RU" sz="9600" b="1" dirty="0" smtClean="0"/>
              <a:t>Идея</a:t>
            </a:r>
            <a:r>
              <a:rPr lang="ru-RU" sz="9600" dirty="0" smtClean="0"/>
              <a:t> - внутри </a:t>
            </a:r>
            <a:r>
              <a:rPr lang="ru-RU" sz="9600" dirty="0"/>
              <a:t>группы учащиеся самостоятельно определяют роли каждого члена группы для:</a:t>
            </a:r>
          </a:p>
          <a:p>
            <a:pPr marL="0" indent="0">
              <a:buNone/>
            </a:pPr>
            <a:r>
              <a:rPr lang="ru-RU" sz="9600" dirty="0" smtClean="0"/>
              <a:t>-выполнения </a:t>
            </a:r>
            <a:r>
              <a:rPr lang="ru-RU" sz="9600" dirty="0"/>
              <a:t>общего </a:t>
            </a:r>
            <a:r>
              <a:rPr lang="ru-RU" sz="9600" dirty="0" smtClean="0"/>
              <a:t>задания; </a:t>
            </a:r>
          </a:p>
          <a:p>
            <a:pPr marL="0" indent="0">
              <a:buNone/>
            </a:pPr>
            <a:r>
              <a:rPr lang="ru-RU" sz="9600" dirty="0" smtClean="0"/>
              <a:t>-отслеживания товарищами по команде выполнения индивид. Заданий (так как общее задание складывается из частных результатов);</a:t>
            </a:r>
            <a:endParaRPr lang="ru-RU" sz="9600" dirty="0"/>
          </a:p>
          <a:p>
            <a:pPr marL="0" indent="0">
              <a:buNone/>
            </a:pPr>
            <a:r>
              <a:rPr lang="ru-RU" sz="9600" dirty="0" smtClean="0"/>
              <a:t>-мониторинга активности членов группы в </a:t>
            </a:r>
            <a:r>
              <a:rPr lang="ru-RU" sz="9600" dirty="0"/>
              <a:t>решении общей </a:t>
            </a:r>
            <a:r>
              <a:rPr lang="ru-RU" sz="9600" dirty="0" smtClean="0"/>
              <a:t>задачи;</a:t>
            </a:r>
            <a:endParaRPr lang="ru-RU" sz="9600" dirty="0"/>
          </a:p>
          <a:p>
            <a:pPr marL="0" indent="0">
              <a:buNone/>
            </a:pPr>
            <a:r>
              <a:rPr lang="ru-RU" sz="9600" dirty="0" smtClean="0"/>
              <a:t>-культуры </a:t>
            </a:r>
            <a:r>
              <a:rPr lang="ru-RU" sz="9600" dirty="0"/>
              <a:t>общения внутри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60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386" y="12108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</a:rPr>
              <a:t>Технология образовательных веб-</a:t>
            </a:r>
            <a:r>
              <a:rPr lang="ru-RU" sz="3200" u="sng" dirty="0" err="1" smtClean="0">
                <a:solidFill>
                  <a:schemeClr val="tx1"/>
                </a:solidFill>
              </a:rPr>
              <a:t>квестов</a:t>
            </a:r>
            <a:endParaRPr lang="ru-RU" sz="3200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490" y="895460"/>
            <a:ext cx="8596668" cy="6056485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/>
              <a:t>Образовательный веб-</a:t>
            </a:r>
            <a:r>
              <a:rPr lang="ru-RU" sz="2600" dirty="0" err="1"/>
              <a:t>квест</a:t>
            </a:r>
            <a:r>
              <a:rPr lang="ru-RU" sz="2600" dirty="0"/>
              <a:t> (</a:t>
            </a:r>
            <a:r>
              <a:rPr lang="ru-RU" sz="2600" dirty="0" err="1"/>
              <a:t>web-quest</a:t>
            </a:r>
            <a:r>
              <a:rPr lang="ru-RU" sz="2600" dirty="0"/>
              <a:t>) –  это сайт в Интернете, с которым работают учащиеся, выполняя ту или иную учебную задачу. </a:t>
            </a:r>
            <a:endParaRPr lang="ru-RU" sz="2600" dirty="0" smtClean="0"/>
          </a:p>
          <a:p>
            <a:r>
              <a:rPr lang="ru-RU" sz="2600" dirty="0" smtClean="0"/>
              <a:t>Структура веб-</a:t>
            </a:r>
            <a:r>
              <a:rPr lang="ru-RU" sz="2600" dirty="0" err="1" smtClean="0"/>
              <a:t>квеста</a:t>
            </a:r>
            <a:r>
              <a:rPr lang="ru-RU" sz="2600" dirty="0" smtClean="0"/>
              <a:t>:</a:t>
            </a:r>
          </a:p>
          <a:p>
            <a:pPr marL="0" indent="0">
              <a:buNone/>
            </a:pPr>
            <a:r>
              <a:rPr lang="ru-RU" sz="2600" dirty="0" smtClean="0"/>
              <a:t>-вступление;</a:t>
            </a:r>
          </a:p>
          <a:p>
            <a:pPr marL="0" indent="0">
              <a:buNone/>
            </a:pPr>
            <a:r>
              <a:rPr lang="ru-RU" sz="2600" dirty="0" smtClean="0"/>
              <a:t>-центральное задание;</a:t>
            </a:r>
          </a:p>
          <a:p>
            <a:pPr marL="0" indent="0">
              <a:buNone/>
            </a:pPr>
            <a:r>
              <a:rPr lang="ru-RU" sz="2600" dirty="0" smtClean="0"/>
              <a:t>-список ресурсов;</a:t>
            </a:r>
          </a:p>
          <a:p>
            <a:pPr marL="0" indent="0">
              <a:buNone/>
            </a:pPr>
            <a:r>
              <a:rPr lang="ru-RU" sz="2600" dirty="0" smtClean="0"/>
              <a:t>-описание ролей;</a:t>
            </a: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-процедура работы (этапы);</a:t>
            </a: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-критерии </a:t>
            </a:r>
            <a:r>
              <a:rPr lang="ru-RU" sz="2600" dirty="0"/>
              <a:t>оценки </a:t>
            </a:r>
            <a:r>
              <a:rPr lang="ru-RU" sz="2600" dirty="0" smtClean="0"/>
              <a:t>работ;</a:t>
            </a:r>
            <a:endParaRPr lang="ru-RU" sz="2600" dirty="0"/>
          </a:p>
          <a:p>
            <a:pPr marL="0" indent="0">
              <a:buNone/>
            </a:pPr>
            <a:r>
              <a:rPr lang="ru-RU" sz="2600" dirty="0" smtClean="0"/>
              <a:t>-презентация собранной информации;</a:t>
            </a:r>
          </a:p>
          <a:p>
            <a:pPr marL="0" indent="0">
              <a:buNone/>
            </a:pPr>
            <a:r>
              <a:rPr lang="ru-RU" sz="2600" dirty="0" smtClean="0"/>
              <a:t>-заключение;</a:t>
            </a:r>
          </a:p>
          <a:p>
            <a:pPr marL="0" indent="0">
              <a:buNone/>
            </a:pPr>
            <a:r>
              <a:rPr lang="ru-RU" sz="2600" dirty="0" smtClean="0"/>
              <a:t>-рефлексия.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0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473</Words>
  <Application>Microsoft Office PowerPoint</Application>
  <PresentationFormat>Произвольный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Технологии индивидуализации обучения (на примере метода обучения в сотрудничестве и создания образовательных веб-квестов)</vt:lpstr>
      <vt:lpstr>Презентация PowerPoint</vt:lpstr>
      <vt:lpstr>Формы обучения в сотрудничестве:  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образовательных веб-квестов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</dc:title>
  <dc:creator>АНВ</dc:creator>
  <cp:lastModifiedBy>Svetlana Novichkova</cp:lastModifiedBy>
  <cp:revision>10</cp:revision>
  <dcterms:created xsi:type="dcterms:W3CDTF">2015-06-16T03:38:26Z</dcterms:created>
  <dcterms:modified xsi:type="dcterms:W3CDTF">2021-03-24T17:40:04Z</dcterms:modified>
</cp:coreProperties>
</file>