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60" r:id="rId4"/>
    <p:sldId id="270" r:id="rId5"/>
    <p:sldId id="271" r:id="rId6"/>
    <p:sldId id="263" r:id="rId7"/>
    <p:sldId id="264" r:id="rId8"/>
    <p:sldId id="265" r:id="rId9"/>
    <p:sldId id="267" r:id="rId10"/>
    <p:sldId id="268" r:id="rId11"/>
    <p:sldId id="269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9AB6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0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41A9E-8B6A-4581-AADE-B7FF1ADA2718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077CB9-3C2A-445F-BF4B-653DC8314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DC602-2AEF-41E1-BA23-B0A2542D8353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0052A4-96E4-44C9-A70B-2B443FBAA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BAC063-FC45-4B96-9299-6350E766107C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75059-6D6D-4E50-8181-13A938335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8342F-C087-484F-A7F1-DE2F46975101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8C7FC9-9795-437F-B297-FDA8129DD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0E5B59-3991-42D7-871E-7492A8DEC015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D1282-8EDC-499E-A4C3-0787715E9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E7833-1084-494E-81FC-D54C26BD123A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A2E60-1466-4435-83BC-515A5D1962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42A78E-A66B-4241-A4D3-ADDE87D9E333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243A1-B3D0-44E6-A35A-C0CDBFAB18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C36309-2150-4BA4-9B86-F5F3386E5FB7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CD7E05-A3E0-4A27-B35B-DE1753E6B6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F224EF-971E-45E6-9C0F-936872286C57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27D8B9B-C560-488D-9D68-47E7C2B99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05A75-4679-4DF1-A587-02D8A0690142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EBFC2D-6FD3-4604-88CD-98CE064C28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DF37BB-32AF-4C78-AD81-DB627068393C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327682-B1BA-400A-A698-76D7843C8F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0C8E5B-D79D-4F4B-8307-C55EB530F192}" type="datetimeFigureOut">
              <a:rPr lang="ru-RU"/>
              <a:pPr>
                <a:defRPr/>
              </a:pPr>
              <a:t>29.07.2020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1FBED2C-6181-45EC-97E0-3104A84E35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gif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image" Target="../media/image14.png"/><Relationship Id="rId7" Type="http://schemas.openxmlformats.org/officeDocument/2006/relationships/image" Target="../media/image23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10" Type="http://schemas.openxmlformats.org/officeDocument/2006/relationships/image" Target="../media/image25.png"/><Relationship Id="rId4" Type="http://schemas.openxmlformats.org/officeDocument/2006/relationships/image" Target="../media/image18.gif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2" cstate="print"/>
          <a:srcRect r="34915"/>
          <a:stretch>
            <a:fillRect/>
          </a:stretch>
        </p:blipFill>
        <p:spPr bwMode="auto">
          <a:xfrm>
            <a:off x="0" y="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1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2" cstate="print"/>
          <a:srcRect r="34915"/>
          <a:stretch>
            <a:fillRect/>
          </a:stretch>
        </p:blipFill>
        <p:spPr bwMode="auto">
          <a:xfrm>
            <a:off x="0" y="1857375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2" cstate="print"/>
          <a:srcRect r="34915"/>
          <a:stretch>
            <a:fillRect/>
          </a:stretch>
        </p:blipFill>
        <p:spPr bwMode="auto">
          <a:xfrm>
            <a:off x="0" y="3714750"/>
            <a:ext cx="914400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3" descr="D:\Мои док_На_D\ирина николаевна\материалы для оформления слайдов\Clipart 2\Фоны\Бордюры\dublist08.jpg"/>
          <p:cNvPicPr>
            <a:picLocks noChangeAspect="1" noChangeArrowheads="1"/>
          </p:cNvPicPr>
          <p:nvPr/>
        </p:nvPicPr>
        <p:blipFill>
          <a:blip r:embed="rId2" cstate="print"/>
          <a:srcRect r="34915" b="32501"/>
          <a:stretch>
            <a:fillRect/>
          </a:stretch>
        </p:blipFill>
        <p:spPr bwMode="auto">
          <a:xfrm>
            <a:off x="0" y="5572125"/>
            <a:ext cx="914400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>
            <a:spLocks noChangeArrowheads="1"/>
          </p:cNvSpPr>
          <p:nvPr/>
        </p:nvSpPr>
        <p:spPr bwMode="auto">
          <a:xfrm>
            <a:off x="1785938" y="2143125"/>
            <a:ext cx="6858000" cy="169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Calibri" pitchFamily="34" charset="0"/>
              </a:rPr>
              <a:t>Вид работы: </a:t>
            </a:r>
          </a:p>
          <a:p>
            <a:r>
              <a:rPr lang="ru-RU">
                <a:latin typeface="Calibri" pitchFamily="34" charset="0"/>
              </a:rPr>
              <a:t>                           </a:t>
            </a:r>
            <a:r>
              <a:rPr lang="ru-RU" sz="2800" b="1" i="1">
                <a:latin typeface="Calibri" pitchFamily="34" charset="0"/>
              </a:rPr>
              <a:t>Аппликация из цветной бумаги</a:t>
            </a:r>
          </a:p>
          <a:p>
            <a:r>
              <a:rPr lang="ru-RU" sz="2000">
                <a:latin typeface="Calibri" pitchFamily="34" charset="0"/>
              </a:rPr>
              <a:t>Тема :     </a:t>
            </a:r>
          </a:p>
          <a:p>
            <a:r>
              <a:rPr lang="ru-RU">
                <a:latin typeface="Calibri" pitchFamily="34" charset="0"/>
              </a:rPr>
              <a:t>                         </a:t>
            </a:r>
            <a:r>
              <a:rPr lang="ru-RU" sz="3200" b="1" i="1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3600" b="1" i="1">
                <a:solidFill>
                  <a:srgbClr val="C00000"/>
                </a:solidFill>
                <a:latin typeface="Calibri" pitchFamily="34" charset="0"/>
              </a:rPr>
              <a:t>Ветка осеннего дерева</a:t>
            </a:r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3286125" y="5380038"/>
            <a:ext cx="58578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i="1" dirty="0">
                <a:latin typeface="Calibri" pitchFamily="34" charset="0"/>
              </a:rPr>
              <a:t>Презентацию подготовила  </a:t>
            </a:r>
            <a:r>
              <a:rPr lang="ru-RU" b="1" i="1" dirty="0" smtClean="0">
                <a:latin typeface="Calibri" pitchFamily="34" charset="0"/>
              </a:rPr>
              <a:t>Боженко О.П.</a:t>
            </a:r>
            <a:endParaRPr lang="ru-RU" b="1" i="1" dirty="0">
              <a:latin typeface="Calibri" pitchFamily="34" charset="0"/>
            </a:endParaRPr>
          </a:p>
          <a:p>
            <a:pPr algn="ctr"/>
            <a:r>
              <a:rPr lang="ru-RU" i="1" dirty="0" smtClean="0">
                <a:latin typeface="Calibri" pitchFamily="34" charset="0"/>
              </a:rPr>
              <a:t>Педагог дополнительного образования</a:t>
            </a:r>
          </a:p>
          <a:p>
            <a:pPr algn="ctr"/>
            <a:r>
              <a:rPr lang="ru-RU" i="1" dirty="0" smtClean="0">
                <a:latin typeface="Calibri" pitchFamily="34" charset="0"/>
              </a:rPr>
              <a:t>МАОУ ДО «ЦДТ» г.Старая Русса</a:t>
            </a:r>
            <a:endParaRPr lang="ru-RU" i="1" dirty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3" descr="D:\Мои док_На_D\ирина николаевна\материалы для оформления слайдов\Clipart 2\Фоны\Растения\papor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85875" y="214313"/>
            <a:ext cx="64293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Готовые работы уч-ся 3 класса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10" name="Picture 3" descr="D:\Мои док_На_D\ирина николаевна\фото\Мои фотографии\Фото010.jpg"/>
          <p:cNvPicPr>
            <a:picLocks noChangeAspect="1" noChangeArrowheads="1"/>
          </p:cNvPicPr>
          <p:nvPr/>
        </p:nvPicPr>
        <p:blipFill>
          <a:blip r:embed="rId3" cstate="print"/>
          <a:srcRect t="10156" r="13965" b="11328"/>
          <a:stretch>
            <a:fillRect/>
          </a:stretch>
        </p:blipFill>
        <p:spPr bwMode="auto">
          <a:xfrm>
            <a:off x="0" y="857250"/>
            <a:ext cx="4286250" cy="2933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5" descr="D:\Мои док_На_D\ирина николаевна\фото\Мои фотографии\Фото008.jpg"/>
          <p:cNvPicPr>
            <a:picLocks noChangeAspect="1" noChangeArrowheads="1"/>
          </p:cNvPicPr>
          <p:nvPr/>
        </p:nvPicPr>
        <p:blipFill>
          <a:blip r:embed="rId4" cstate="print"/>
          <a:srcRect l="11328" t="10156" r="4297" b="16016"/>
          <a:stretch>
            <a:fillRect/>
          </a:stretch>
        </p:blipFill>
        <p:spPr bwMode="auto">
          <a:xfrm>
            <a:off x="4429125" y="857250"/>
            <a:ext cx="45720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4" descr="D:\Мои док_На_D\ирина николаевна\фото\Мои фотографии\Фото006.jpg"/>
          <p:cNvPicPr>
            <a:picLocks noChangeAspect="1" noChangeArrowheads="1"/>
          </p:cNvPicPr>
          <p:nvPr/>
        </p:nvPicPr>
        <p:blipFill>
          <a:blip r:embed="rId5" cstate="print">
            <a:lum contrast="40000"/>
          </a:blip>
          <a:srcRect l="6934" t="7813" b="14844"/>
          <a:stretch>
            <a:fillRect/>
          </a:stretch>
        </p:blipFill>
        <p:spPr bwMode="auto">
          <a:xfrm>
            <a:off x="1500188" y="3429000"/>
            <a:ext cx="5500687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3" descr="D:\Мои док_На_D\ирина николаевна\материалы для оформления слайдов\Clipart 2\Фоны\Бордюры\dublist07.jpg"/>
          <p:cNvPicPr>
            <a:picLocks noChangeAspect="1" noChangeArrowheads="1"/>
          </p:cNvPicPr>
          <p:nvPr/>
        </p:nvPicPr>
        <p:blipFill>
          <a:blip r:embed="rId2" cstate="print">
            <a:lum contrast="40000"/>
          </a:blip>
          <a:srcRect r="48920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Picture 2" descr="D:\Мои док_На_D\ирина николаевна\материалы для оформления слайдов\клипарты\анимированные картинки\hands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63" y="2071688"/>
            <a:ext cx="3454400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Прямоугольник 13"/>
          <p:cNvSpPr/>
          <p:nvPr/>
        </p:nvSpPr>
        <p:spPr>
          <a:xfrm>
            <a:off x="3428992" y="714356"/>
            <a:ext cx="4608699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Все молодцы!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28992" y="4500570"/>
            <a:ext cx="5143536" cy="1015663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b="1" dirty="0">
                <a:ln/>
                <a:solidFill>
                  <a:srgbClr val="7030A0"/>
                </a:solidFill>
                <a:latin typeface="+mn-lt"/>
              </a:rPr>
              <a:t>Всем спасибо!</a:t>
            </a:r>
          </a:p>
        </p:txBody>
      </p:sp>
      <p:sp>
        <p:nvSpPr>
          <p:cNvPr id="12294" name="TextBox 15"/>
          <p:cNvSpPr txBox="1">
            <a:spLocks noChangeArrowheads="1"/>
          </p:cNvSpPr>
          <p:nvPr/>
        </p:nvSpPr>
        <p:spPr bwMode="auto">
          <a:xfrm>
            <a:off x="7715250" y="1000125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3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8768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4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2" cstate="print"/>
          <a:srcRect r="13045"/>
          <a:stretch>
            <a:fillRect/>
          </a:stretch>
        </p:blipFill>
        <p:spPr bwMode="auto">
          <a:xfrm>
            <a:off x="4857750" y="0"/>
            <a:ext cx="428625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6" name="Picture 5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2" cstate="print"/>
          <a:srcRect t="58984"/>
          <a:stretch>
            <a:fillRect/>
          </a:stretch>
        </p:blipFill>
        <p:spPr bwMode="auto">
          <a:xfrm>
            <a:off x="0" y="4857750"/>
            <a:ext cx="48768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6" descr="D:\Мои док_На_D\ирина николаевна\материалы для оформления слайдов\Clipart 2\Фоны\Туманы 1\krsintum36.jpg"/>
          <p:cNvPicPr>
            <a:picLocks noChangeAspect="1" noChangeArrowheads="1"/>
          </p:cNvPicPr>
          <p:nvPr/>
        </p:nvPicPr>
        <p:blipFill>
          <a:blip r:embed="rId2" cstate="print"/>
          <a:srcRect t="58984"/>
          <a:stretch>
            <a:fillRect/>
          </a:stretch>
        </p:blipFill>
        <p:spPr bwMode="auto">
          <a:xfrm>
            <a:off x="4267200" y="4857750"/>
            <a:ext cx="487680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1428750" y="214313"/>
            <a:ext cx="7929563" cy="56626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Цели </a:t>
            </a:r>
            <a:r>
              <a:rPr lang="ru-RU" sz="3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занятия:</a:t>
            </a:r>
            <a:endParaRPr lang="ru-RU" sz="3600" b="1" i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Научить детей вырезать симметричные фигурки из сложенного листа;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Формировать умение составлять композицию на основе наблюдений;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Развивать внимание и наблюдательность;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Воспитывать интерес к окружающим предметам ,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   к изменениям в окружающей природе с наступлением осени.</a:t>
            </a: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dirty="0">
              <a:solidFill>
                <a:srgbClr val="FFFF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 descr="D:\Мои док_На_D\ирина николаевна\материалы для оформления слайдов\Clipart 2\Уголки\list28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86250"/>
            <a:ext cx="2159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20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1" descr="D:\Мои док_На_D\ирина николаевна\материалы для оформления слайдов\Clipart 2\Фоны\Туманы 1\zelsvtum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28625" y="357188"/>
            <a:ext cx="8358188" cy="3970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План </a:t>
            </a: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занятия:</a:t>
            </a: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Наблюдения над первыми осенними изменениями.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Повторение техники безопасности при работе с ножницами.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Изучение технологической карты.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Самостоятельная работа. </a:t>
            </a:r>
          </a:p>
          <a:p>
            <a:pPr marL="514350" indent="-514350" fontAlgn="auto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  <a:defRPr/>
            </a:pPr>
            <a:r>
              <a:rPr lang="ru-RU" sz="2800" b="1" i="1" dirty="0">
                <a:latin typeface="+mn-lt"/>
              </a:rPr>
              <a:t>Выставка и анализ работ учащихся.</a:t>
            </a:r>
          </a:p>
        </p:txBody>
      </p:sp>
      <p:pic>
        <p:nvPicPr>
          <p:cNvPr id="4108" name="Picture 12" descr="D:\Мои док_На_D\ирина николаевна\материалы для оформления слайдов\Clipart 2\Уголки\list26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3963518">
            <a:off x="6313488" y="4267200"/>
            <a:ext cx="2540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Наблюдаем за осенними изменениями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2204864"/>
            <a:ext cx="5184576" cy="4377283"/>
          </a:xfrm>
        </p:spPr>
      </p:pic>
    </p:spTree>
    <p:extLst>
      <p:ext uri="{BB962C8B-B14F-4D97-AF65-F5344CB8AC3E}">
        <p14:creationId xmlns:p14="http://schemas.microsoft.com/office/powerpoint/2010/main" val="21894970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Экскурсия по городу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1760" y="1268760"/>
            <a:ext cx="5400600" cy="5400600"/>
          </a:xfrm>
        </p:spPr>
      </p:pic>
    </p:spTree>
    <p:extLst>
      <p:ext uri="{BB962C8B-B14F-4D97-AF65-F5344CB8AC3E}">
        <p14:creationId xmlns:p14="http://schemas.microsoft.com/office/powerpoint/2010/main" val="20079682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7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5072063"/>
            <a:ext cx="9144000" cy="1785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Рисунок 8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286125"/>
            <a:ext cx="9144000" cy="1785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Рисунок 9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3063"/>
            <a:ext cx="9144000" cy="171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Рисунок 10" descr="nasekom27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168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TextBox 15"/>
          <p:cNvSpPr txBox="1">
            <a:spLocks noChangeArrowheads="1"/>
          </p:cNvSpPr>
          <p:nvPr/>
        </p:nvSpPr>
        <p:spPr bwMode="auto">
          <a:xfrm>
            <a:off x="944563" y="4643438"/>
            <a:ext cx="185737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 sz="2400" b="1">
              <a:latin typeface="Calibri" pitchFamily="34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-642938" y="857250"/>
            <a:ext cx="6572251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616075" algn="ctr"/>
            <a:r>
              <a:rPr lang="en-US" b="1">
                <a:latin typeface="Calibri" pitchFamily="34" charset="0"/>
              </a:rPr>
              <a:t>I</a:t>
            </a:r>
            <a:r>
              <a:rPr lang="ru-RU" b="1">
                <a:latin typeface="Calibri" pitchFamily="34" charset="0"/>
              </a:rPr>
              <a:t>. Обращайтесь с ножницами</a:t>
            </a:r>
          </a:p>
          <a:p>
            <a:pPr indent="1616075" algn="ctr"/>
            <a:r>
              <a:rPr lang="ru-RU" b="1">
                <a:latin typeface="Calibri" pitchFamily="34" charset="0"/>
              </a:rPr>
              <a:t>очень осторожно.</a:t>
            </a:r>
          </a:p>
          <a:p>
            <a:pPr indent="1616075" algn="ctr"/>
            <a:r>
              <a:rPr lang="ru-RU" b="1">
                <a:latin typeface="Calibri" pitchFamily="34" charset="0"/>
              </a:rPr>
              <a:t> Резать кончиками - нельзя,</a:t>
            </a:r>
          </a:p>
          <a:p>
            <a:pPr indent="1616075" algn="ctr"/>
            <a:r>
              <a:rPr lang="ru-RU" b="1">
                <a:latin typeface="Calibri" pitchFamily="34" charset="0"/>
              </a:rPr>
              <a:t>серединкой - можно</a:t>
            </a:r>
            <a:r>
              <a:rPr lang="ru-RU">
                <a:latin typeface="Calibri" pitchFamily="34" charset="0"/>
              </a:rPr>
              <a:t>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3357563" y="2714625"/>
            <a:ext cx="4786312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indent="1030288" algn="ctr"/>
            <a:r>
              <a:rPr lang="ru-RU" b="1">
                <a:latin typeface="Calibri" pitchFamily="34" charset="0"/>
              </a:rPr>
              <a:t>2. Если нужно инструмент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 передать другому.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 То колечки от себя  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Ты спокойно поверни, 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И, за кончики держись, </a:t>
            </a:r>
          </a:p>
          <a:p>
            <a:pPr indent="1030288" algn="ctr"/>
            <a:r>
              <a:rPr lang="ru-RU" b="1">
                <a:latin typeface="Calibri" pitchFamily="34" charset="0"/>
              </a:rPr>
              <a:t>Ножницы ему верни!</a:t>
            </a: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071563" y="4929188"/>
            <a:ext cx="4572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tabLst>
                <a:tab pos="2767013" algn="ctr"/>
              </a:tabLst>
            </a:pPr>
            <a:r>
              <a:rPr lang="ru-RU" b="1">
                <a:latin typeface="Calibri" pitchFamily="34" charset="0"/>
              </a:rPr>
              <a:t>3. Когда   выполнишь работу,</a:t>
            </a:r>
          </a:p>
          <a:p>
            <a:pPr algn="ctr">
              <a:tabLst>
                <a:tab pos="2767013" algn="ctr"/>
              </a:tabLst>
            </a:pPr>
            <a:r>
              <a:rPr lang="ru-RU" b="1">
                <a:latin typeface="Calibri" pitchFamily="34" charset="0"/>
              </a:rPr>
              <a:t>  Тут  же  ножницы     закрой,</a:t>
            </a:r>
          </a:p>
          <a:p>
            <a:pPr algn="ctr">
              <a:tabLst>
                <a:tab pos="2767013" algn="ctr"/>
              </a:tabLst>
            </a:pPr>
            <a:r>
              <a:rPr lang="ru-RU" b="1">
                <a:latin typeface="Calibri" pitchFamily="34" charset="0"/>
              </a:rPr>
              <a:t>         Чтоб  до  острых  краешков,	    </a:t>
            </a:r>
          </a:p>
          <a:p>
            <a:pPr algn="ctr">
              <a:tabLst>
                <a:tab pos="2767013" algn="ctr"/>
              </a:tabLst>
            </a:pPr>
            <a:r>
              <a:rPr lang="ru-RU" b="1">
                <a:latin typeface="Calibri" pitchFamily="34" charset="0"/>
              </a:rPr>
              <a:t>    Не  коснулся  кто  другой!</a:t>
            </a:r>
            <a:endParaRPr lang="ru-RU">
              <a:latin typeface="Calibri" pitchFamily="34" charset="0"/>
            </a:endParaRPr>
          </a:p>
        </p:txBody>
      </p:sp>
      <p:pic>
        <p:nvPicPr>
          <p:cNvPr id="15" name="Picture 6"/>
          <p:cNvPicPr>
            <a:picLocks noChangeAspect="1" noChangeArrowheads="1"/>
          </p:cNvPicPr>
          <p:nvPr/>
        </p:nvPicPr>
        <p:blipFill>
          <a:blip r:embed="rId3" cstate="print">
            <a:lum contrast="12000"/>
          </a:blip>
          <a:srcRect/>
          <a:stretch>
            <a:fillRect/>
          </a:stretch>
        </p:blipFill>
        <p:spPr bwMode="auto">
          <a:xfrm>
            <a:off x="5072063" y="1071563"/>
            <a:ext cx="1628775" cy="143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>
          <a:blip r:embed="rId4" cstate="print">
            <a:lum contrast="18000"/>
          </a:blip>
          <a:srcRect/>
          <a:stretch>
            <a:fillRect/>
          </a:stretch>
        </p:blipFill>
        <p:spPr bwMode="auto">
          <a:xfrm>
            <a:off x="6929438" y="642938"/>
            <a:ext cx="1595437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/>
          <p:cNvPicPr>
            <a:picLocks noChangeAspect="1" noChangeArrowheads="1"/>
          </p:cNvPicPr>
          <p:nvPr/>
        </p:nvPicPr>
        <p:blipFill>
          <a:blip r:embed="rId5" cstate="print">
            <a:lum contrast="24000"/>
          </a:blip>
          <a:srcRect/>
          <a:stretch>
            <a:fillRect/>
          </a:stretch>
        </p:blipFill>
        <p:spPr bwMode="auto">
          <a:xfrm>
            <a:off x="1357313" y="2928938"/>
            <a:ext cx="2843212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19"/>
          <p:cNvSpPr txBox="1"/>
          <p:nvPr/>
        </p:nvSpPr>
        <p:spPr>
          <a:xfrm>
            <a:off x="857250" y="214313"/>
            <a:ext cx="81121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urier New" pitchFamily="49" charset="0"/>
                <a:cs typeface="Courier New" pitchFamily="49" charset="0"/>
              </a:rPr>
              <a:t>Техника безопасности при работе с ножницами</a:t>
            </a:r>
          </a:p>
        </p:txBody>
      </p:sp>
      <p:pic>
        <p:nvPicPr>
          <p:cNvPr id="1026" name="Picture 2" descr="D:\Мои док_На_D\ирина николаевна\материалы для оформления слайдов\клипарты\smeshariki\8285859_smeshariki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429250" y="4500563"/>
            <a:ext cx="1857375" cy="1671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_На_D\ирина николаевна\материалы для оформления слайдов\Clipart 2\Фоны\Растения\gezelist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1214438"/>
            <a:ext cx="2190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928938" y="214313"/>
            <a:ext cx="3638550" cy="8921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Технологическая карта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2 – 3 классы</a:t>
            </a:r>
          </a:p>
        </p:txBody>
      </p:sp>
      <p:sp>
        <p:nvSpPr>
          <p:cNvPr id="8197" name="TextBox 19"/>
          <p:cNvSpPr txBox="1">
            <a:spLocks noChangeArrowheads="1"/>
          </p:cNvSpPr>
          <p:nvPr/>
        </p:nvSpPr>
        <p:spPr bwMode="auto">
          <a:xfrm>
            <a:off x="5786438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3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85813" y="2857500"/>
            <a:ext cx="2060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Взять лист цветной</a:t>
            </a:r>
          </a:p>
          <a:p>
            <a:r>
              <a:rPr lang="ru-RU">
                <a:latin typeface="Calibri" pitchFamily="34" charset="0"/>
              </a:rPr>
              <a:t>бумаги.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86125" y="2857500"/>
            <a:ext cx="1944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Сделать сгиб по </a:t>
            </a:r>
          </a:p>
          <a:p>
            <a:r>
              <a:rPr lang="ru-RU">
                <a:latin typeface="Calibri" pitchFamily="34" charset="0"/>
              </a:rPr>
              <a:t>ширине шаблона.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786438" y="2857500"/>
            <a:ext cx="21209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Разметить контуры листочков на сгибе </a:t>
            </a:r>
          </a:p>
          <a:p>
            <a:r>
              <a:rPr lang="ru-RU">
                <a:latin typeface="Calibri" pitchFamily="34" charset="0"/>
              </a:rPr>
              <a:t>по шаблонам.</a:t>
            </a:r>
          </a:p>
        </p:txBody>
      </p:sp>
      <p:pic>
        <p:nvPicPr>
          <p:cNvPr id="2059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50" y="4071938"/>
            <a:ext cx="1116013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2" name="TextBox 25"/>
          <p:cNvSpPr txBox="1">
            <a:spLocks noChangeArrowheads="1"/>
          </p:cNvSpPr>
          <p:nvPr/>
        </p:nvSpPr>
        <p:spPr bwMode="auto">
          <a:xfrm>
            <a:off x="642938" y="3929063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4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85813" y="5143500"/>
            <a:ext cx="479583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Вырезать детали .              Развернуть листочки.</a:t>
            </a: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50" y="4071938"/>
            <a:ext cx="571500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43313" y="4357688"/>
            <a:ext cx="57150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" name="Picture 1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5" y="4572000"/>
            <a:ext cx="592138" cy="633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7" name="TextBox 30"/>
          <p:cNvSpPr txBox="1">
            <a:spLocks noChangeArrowheads="1"/>
          </p:cNvSpPr>
          <p:nvPr/>
        </p:nvSpPr>
        <p:spPr bwMode="auto">
          <a:xfrm>
            <a:off x="314325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5</a:t>
            </a:r>
          </a:p>
        </p:txBody>
      </p:sp>
      <p:sp>
        <p:nvSpPr>
          <p:cNvPr id="8208" name="TextBox 31"/>
          <p:cNvSpPr txBox="1">
            <a:spLocks noChangeArrowheads="1"/>
          </p:cNvSpPr>
          <p:nvPr/>
        </p:nvSpPr>
        <p:spPr bwMode="auto">
          <a:xfrm>
            <a:off x="571500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6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715000" y="4286250"/>
            <a:ext cx="26781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Вырезать ещё несколько </a:t>
            </a:r>
          </a:p>
          <a:p>
            <a:r>
              <a:rPr lang="ru-RU">
                <a:latin typeface="Calibri" pitchFamily="34" charset="0"/>
              </a:rPr>
              <a:t>таких листочков, </a:t>
            </a:r>
          </a:p>
          <a:p>
            <a:r>
              <a:rPr lang="ru-RU">
                <a:latin typeface="Calibri" pitchFamily="34" charset="0"/>
              </a:rPr>
              <a:t>составить композицию </a:t>
            </a:r>
          </a:p>
          <a:p>
            <a:r>
              <a:rPr lang="ru-RU">
                <a:latin typeface="Calibri" pitchFamily="34" charset="0"/>
              </a:rPr>
              <a:t>на альбомном листе.</a:t>
            </a:r>
          </a:p>
          <a:p>
            <a:r>
              <a:rPr lang="ru-RU">
                <a:latin typeface="Calibri" pitchFamily="34" charset="0"/>
              </a:rPr>
              <a:t>Аккуратно приклеить .</a:t>
            </a:r>
          </a:p>
        </p:txBody>
      </p:sp>
      <p:pic>
        <p:nvPicPr>
          <p:cNvPr id="2065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V="1">
            <a:off x="714375" y="3857625"/>
            <a:ext cx="7715250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V="1">
            <a:off x="658019" y="3628232"/>
            <a:ext cx="4899025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9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5400000" flipV="1">
            <a:off x="3158331" y="3628232"/>
            <a:ext cx="489902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1214438"/>
            <a:ext cx="2238375" cy="1457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1214438"/>
            <a:ext cx="22288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15" name="TextBox 27"/>
          <p:cNvSpPr txBox="1">
            <a:spLocks noChangeArrowheads="1"/>
          </p:cNvSpPr>
          <p:nvPr/>
        </p:nvSpPr>
        <p:spPr bwMode="auto">
          <a:xfrm>
            <a:off x="785813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8216" name="TextBox 28"/>
          <p:cNvSpPr txBox="1">
            <a:spLocks noChangeArrowheads="1"/>
          </p:cNvSpPr>
          <p:nvPr/>
        </p:nvSpPr>
        <p:spPr bwMode="auto">
          <a:xfrm>
            <a:off x="3357563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3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3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3000" fill="hold"/>
                                        <p:tgtEl>
                                          <p:spTgt spid="20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3000"/>
                                        <p:tgtEl>
                                          <p:spTgt spid="20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20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3" grpId="0"/>
      <p:bldP spid="3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Мои док_На_D\ирина николаевна\материалы для оформления слайдов\Clipart 2\Фоны\Растения\gezelist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86438" y="1214438"/>
            <a:ext cx="2190750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2928938" y="214313"/>
            <a:ext cx="3638550" cy="8921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Технологическая карта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>
                <a:latin typeface="+mn-lt"/>
              </a:rPr>
              <a:t>3 класс</a:t>
            </a:r>
          </a:p>
        </p:txBody>
      </p:sp>
      <p:sp>
        <p:nvSpPr>
          <p:cNvPr id="9221" name="TextBox 17"/>
          <p:cNvSpPr txBox="1">
            <a:spLocks noChangeArrowheads="1"/>
          </p:cNvSpPr>
          <p:nvPr/>
        </p:nvSpPr>
        <p:spPr bwMode="auto">
          <a:xfrm>
            <a:off x="714375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  <p:sp>
        <p:nvSpPr>
          <p:cNvPr id="9222" name="TextBox 19"/>
          <p:cNvSpPr txBox="1">
            <a:spLocks noChangeArrowheads="1"/>
          </p:cNvSpPr>
          <p:nvPr/>
        </p:nvSpPr>
        <p:spPr bwMode="auto">
          <a:xfrm>
            <a:off x="5786438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3</a:t>
            </a:r>
          </a:p>
        </p:txBody>
      </p:sp>
      <p:sp>
        <p:nvSpPr>
          <p:cNvPr id="21" name="TextBox 20"/>
          <p:cNvSpPr txBox="1">
            <a:spLocks noChangeArrowheads="1"/>
          </p:cNvSpPr>
          <p:nvPr/>
        </p:nvSpPr>
        <p:spPr bwMode="auto">
          <a:xfrm>
            <a:off x="785813" y="2857500"/>
            <a:ext cx="2060575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Взять лист цветной</a:t>
            </a:r>
          </a:p>
          <a:p>
            <a:r>
              <a:rPr lang="ru-RU">
                <a:latin typeface="Calibri" pitchFamily="34" charset="0"/>
              </a:rPr>
              <a:t>бумаги.</a:t>
            </a:r>
          </a:p>
        </p:txBody>
      </p:sp>
      <p:sp>
        <p:nvSpPr>
          <p:cNvPr id="22" name="TextBox 21"/>
          <p:cNvSpPr txBox="1">
            <a:spLocks noChangeArrowheads="1"/>
          </p:cNvSpPr>
          <p:nvPr/>
        </p:nvSpPr>
        <p:spPr bwMode="auto">
          <a:xfrm>
            <a:off x="3286125" y="2857500"/>
            <a:ext cx="19446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Сделать сгиб по </a:t>
            </a:r>
          </a:p>
          <a:p>
            <a:r>
              <a:rPr lang="ru-RU">
                <a:latin typeface="Calibri" pitchFamily="34" charset="0"/>
              </a:rPr>
              <a:t>ширине шаблона.</a:t>
            </a:r>
          </a:p>
        </p:txBody>
      </p: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5857875" y="2571750"/>
            <a:ext cx="21209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Calibri" pitchFamily="34" charset="0"/>
              </a:rPr>
              <a:t>Разметить контуры более  сложных листочков на сгибе </a:t>
            </a:r>
          </a:p>
          <a:p>
            <a:r>
              <a:rPr lang="ru-RU">
                <a:latin typeface="Calibri" pitchFamily="34" charset="0"/>
              </a:rPr>
              <a:t>по шаблонам.</a:t>
            </a:r>
          </a:p>
        </p:txBody>
      </p:sp>
      <p:sp>
        <p:nvSpPr>
          <p:cNvPr id="9226" name="TextBox 25"/>
          <p:cNvSpPr txBox="1">
            <a:spLocks noChangeArrowheads="1"/>
          </p:cNvSpPr>
          <p:nvPr/>
        </p:nvSpPr>
        <p:spPr bwMode="auto">
          <a:xfrm>
            <a:off x="642938" y="3929063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4</a:t>
            </a:r>
          </a:p>
        </p:txBody>
      </p:sp>
      <p:sp>
        <p:nvSpPr>
          <p:cNvPr id="27" name="TextBox 26"/>
          <p:cNvSpPr txBox="1">
            <a:spLocks noChangeArrowheads="1"/>
          </p:cNvSpPr>
          <p:nvPr/>
        </p:nvSpPr>
        <p:spPr bwMode="auto">
          <a:xfrm>
            <a:off x="785813" y="5643563"/>
            <a:ext cx="2287587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Вырезать детали . </a:t>
            </a:r>
          </a:p>
          <a:p>
            <a:r>
              <a:rPr lang="ru-RU">
                <a:latin typeface="Calibri" pitchFamily="34" charset="0"/>
              </a:rPr>
              <a:t>Развернуть листочки.</a:t>
            </a:r>
          </a:p>
        </p:txBody>
      </p:sp>
      <p:sp>
        <p:nvSpPr>
          <p:cNvPr id="9228" name="TextBox 30"/>
          <p:cNvSpPr txBox="1">
            <a:spLocks noChangeArrowheads="1"/>
          </p:cNvSpPr>
          <p:nvPr/>
        </p:nvSpPr>
        <p:spPr bwMode="auto">
          <a:xfrm>
            <a:off x="314325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5</a:t>
            </a:r>
          </a:p>
        </p:txBody>
      </p:sp>
      <p:sp>
        <p:nvSpPr>
          <p:cNvPr id="9229" name="TextBox 31"/>
          <p:cNvSpPr txBox="1">
            <a:spLocks noChangeArrowheads="1"/>
          </p:cNvSpPr>
          <p:nvPr/>
        </p:nvSpPr>
        <p:spPr bwMode="auto">
          <a:xfrm>
            <a:off x="5715000" y="4000500"/>
            <a:ext cx="3016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6</a:t>
            </a:r>
          </a:p>
        </p:txBody>
      </p:sp>
      <p:sp>
        <p:nvSpPr>
          <p:cNvPr id="33" name="TextBox 32"/>
          <p:cNvSpPr txBox="1">
            <a:spLocks noChangeArrowheads="1"/>
          </p:cNvSpPr>
          <p:nvPr/>
        </p:nvSpPr>
        <p:spPr bwMode="auto">
          <a:xfrm>
            <a:off x="5715000" y="4286250"/>
            <a:ext cx="2678113" cy="1477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Вырезать ещё несколько </a:t>
            </a:r>
          </a:p>
          <a:p>
            <a:r>
              <a:rPr lang="ru-RU">
                <a:latin typeface="Calibri" pitchFamily="34" charset="0"/>
              </a:rPr>
              <a:t>таких листочков, </a:t>
            </a:r>
          </a:p>
          <a:p>
            <a:r>
              <a:rPr lang="ru-RU">
                <a:latin typeface="Calibri" pitchFamily="34" charset="0"/>
              </a:rPr>
              <a:t>составить композицию </a:t>
            </a:r>
          </a:p>
          <a:p>
            <a:r>
              <a:rPr lang="ru-RU">
                <a:latin typeface="Calibri" pitchFamily="34" charset="0"/>
              </a:rPr>
              <a:t>на альбомном листе.</a:t>
            </a:r>
          </a:p>
          <a:p>
            <a:r>
              <a:rPr lang="ru-RU">
                <a:latin typeface="Calibri" pitchFamily="34" charset="0"/>
              </a:rPr>
              <a:t>Аккуратно приклеить .</a:t>
            </a:r>
          </a:p>
        </p:txBody>
      </p:sp>
      <p:pic>
        <p:nvPicPr>
          <p:cNvPr id="9231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V="1">
            <a:off x="714375" y="3857625"/>
            <a:ext cx="7715250" cy="5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2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 flipV="1">
            <a:off x="658019" y="3628232"/>
            <a:ext cx="4899025" cy="7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33" name="Picture 17" descr="D:\Мои док_На_D\ирина николаевна\материалы для оформления слайдов\Анимация\Линии\led2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400000" flipV="1">
            <a:off x="3158331" y="3628232"/>
            <a:ext cx="4899025" cy="7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25" y="4000500"/>
            <a:ext cx="17430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86125" y="5214938"/>
            <a:ext cx="1000125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3000" y="4857750"/>
            <a:ext cx="13430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43438" y="5214938"/>
            <a:ext cx="785812" cy="604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TextBox 27"/>
          <p:cNvSpPr txBox="1">
            <a:spLocks noChangeArrowheads="1"/>
          </p:cNvSpPr>
          <p:nvPr/>
        </p:nvSpPr>
        <p:spPr bwMode="auto">
          <a:xfrm>
            <a:off x="1143000" y="4429125"/>
            <a:ext cx="13731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Листья дуба</a:t>
            </a:r>
          </a:p>
        </p:txBody>
      </p:sp>
      <p:sp>
        <p:nvSpPr>
          <p:cNvPr id="29" name="TextBox 28"/>
          <p:cNvSpPr txBox="1">
            <a:spLocks noChangeArrowheads="1"/>
          </p:cNvSpPr>
          <p:nvPr/>
        </p:nvSpPr>
        <p:spPr bwMode="auto">
          <a:xfrm>
            <a:off x="928688" y="5214938"/>
            <a:ext cx="166528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Листья рябины</a:t>
            </a:r>
          </a:p>
        </p:txBody>
      </p:sp>
      <p:sp>
        <p:nvSpPr>
          <p:cNvPr id="34" name="TextBox 33"/>
          <p:cNvSpPr txBox="1">
            <a:spLocks noChangeArrowheads="1"/>
          </p:cNvSpPr>
          <p:nvPr/>
        </p:nvSpPr>
        <p:spPr bwMode="auto">
          <a:xfrm>
            <a:off x="3357563" y="4000500"/>
            <a:ext cx="23876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Если полоску бумаги</a:t>
            </a:r>
          </a:p>
          <a:p>
            <a:r>
              <a:rPr lang="ru-RU">
                <a:latin typeface="Calibri" pitchFamily="34" charset="0"/>
              </a:rPr>
              <a:t> сложить гармошкой, </a:t>
            </a:r>
          </a:p>
          <a:p>
            <a:r>
              <a:rPr lang="ru-RU">
                <a:latin typeface="Calibri" pitchFamily="34" charset="0"/>
              </a:rPr>
              <a:t>то можно вырезать </a:t>
            </a:r>
          </a:p>
          <a:p>
            <a:r>
              <a:rPr lang="ru-RU">
                <a:latin typeface="Calibri" pitchFamily="34" charset="0"/>
              </a:rPr>
              <a:t>несколько :</a:t>
            </a:r>
          </a:p>
        </p:txBody>
      </p:sp>
      <p:sp>
        <p:nvSpPr>
          <p:cNvPr id="35" name="TextBox 34"/>
          <p:cNvSpPr txBox="1">
            <a:spLocks noChangeArrowheads="1"/>
          </p:cNvSpPr>
          <p:nvPr/>
        </p:nvSpPr>
        <p:spPr bwMode="auto">
          <a:xfrm>
            <a:off x="3286125" y="5934075"/>
            <a:ext cx="10556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Желудей</a:t>
            </a:r>
          </a:p>
          <a:p>
            <a:pPr algn="ctr"/>
            <a:r>
              <a:rPr lang="ru-RU">
                <a:latin typeface="Calibri" pitchFamily="34" charset="0"/>
              </a:rPr>
              <a:t> и их </a:t>
            </a:r>
          </a:p>
          <a:p>
            <a:pPr algn="ctr"/>
            <a:r>
              <a:rPr lang="ru-RU">
                <a:latin typeface="Calibri" pitchFamily="34" charset="0"/>
              </a:rPr>
              <a:t>шляпок</a:t>
            </a:r>
          </a:p>
        </p:txBody>
      </p:sp>
      <p:sp>
        <p:nvSpPr>
          <p:cNvPr id="36" name="TextBox 35"/>
          <p:cNvSpPr txBox="1">
            <a:spLocks noChangeArrowheads="1"/>
          </p:cNvSpPr>
          <p:nvPr/>
        </p:nvSpPr>
        <p:spPr bwMode="auto">
          <a:xfrm>
            <a:off x="4572000" y="5929313"/>
            <a:ext cx="9413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Ягод</a:t>
            </a:r>
          </a:p>
          <a:p>
            <a:pPr algn="ctr"/>
            <a:r>
              <a:rPr lang="ru-RU">
                <a:latin typeface="Calibri" pitchFamily="34" charset="0"/>
              </a:rPr>
              <a:t>рябины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25" y="1214438"/>
            <a:ext cx="222885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4" name="TextBox 29"/>
          <p:cNvSpPr txBox="1">
            <a:spLocks noChangeArrowheads="1"/>
          </p:cNvSpPr>
          <p:nvPr/>
        </p:nvSpPr>
        <p:spPr bwMode="auto">
          <a:xfrm>
            <a:off x="3357563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2</a:t>
            </a:r>
          </a:p>
        </p:txBody>
      </p:sp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75" y="1214438"/>
            <a:ext cx="2190750" cy="143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46" name="TextBox 36"/>
          <p:cNvSpPr txBox="1">
            <a:spLocks noChangeArrowheads="1"/>
          </p:cNvSpPr>
          <p:nvPr/>
        </p:nvSpPr>
        <p:spPr bwMode="auto">
          <a:xfrm>
            <a:off x="714375" y="1214438"/>
            <a:ext cx="3016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1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000"/>
                            </p:stCondLst>
                            <p:childTnLst>
                              <p:par>
                                <p:cTn id="4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000"/>
                            </p:stCondLst>
                            <p:childTnLst>
                              <p:par>
                                <p:cTn id="6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4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8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8000"/>
                            </p:stCondLst>
                            <p:childTnLst>
                              <p:par>
                                <p:cTn id="7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1" grpId="0"/>
      <p:bldP spid="22" grpId="0"/>
      <p:bldP spid="23" grpId="0"/>
      <p:bldP spid="27" grpId="0"/>
      <p:bldP spid="33" grpId="0"/>
      <p:bldP spid="28" grpId="0"/>
      <p:bldP spid="29" grpId="0"/>
      <p:bldP spid="34" grpId="0"/>
      <p:bldP spid="35" grpId="0"/>
      <p:bldP spid="3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D:\Мои док_На_D\ирина николаевна\материалы для оформления слайдов\Clipart 2\Фоны\Растения\papor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285875" y="214313"/>
            <a:ext cx="6429375" cy="523875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man Old Style" pitchFamily="18" charset="0"/>
              </a:rPr>
              <a:t>Готовые работы уч-ся 2 класса</a:t>
            </a:r>
            <a:endParaRPr lang="ru-RU" sz="2800" dirty="0">
              <a:latin typeface="Bookman Old Style" pitchFamily="18" charset="0"/>
            </a:endParaRPr>
          </a:p>
        </p:txBody>
      </p:sp>
      <p:pic>
        <p:nvPicPr>
          <p:cNvPr id="3076" name="Picture 4" descr="D:\Мои док_На_D\ирина николаевна\фото\Мои фотографии\Фото012.jpg"/>
          <p:cNvPicPr>
            <a:picLocks noChangeAspect="1" noChangeArrowheads="1"/>
          </p:cNvPicPr>
          <p:nvPr/>
        </p:nvPicPr>
        <p:blipFill>
          <a:blip r:embed="rId3" cstate="print"/>
          <a:srcRect l="6934" t="3125" r="12207" b="23047"/>
          <a:stretch>
            <a:fillRect/>
          </a:stretch>
        </p:blipFill>
        <p:spPr bwMode="auto">
          <a:xfrm>
            <a:off x="0" y="857250"/>
            <a:ext cx="3571875" cy="2446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7" name="Picture 5" descr="D:\Мои док_На_D\ирина николаевна\фото\Мои фотографии\Фото011.jpg"/>
          <p:cNvPicPr>
            <a:picLocks noChangeAspect="1" noChangeArrowheads="1"/>
          </p:cNvPicPr>
          <p:nvPr/>
        </p:nvPicPr>
        <p:blipFill>
          <a:blip r:embed="rId4" cstate="print">
            <a:lum contrast="20000"/>
          </a:blip>
          <a:srcRect l="13965" t="14844" r="12207" b="20703"/>
          <a:stretch>
            <a:fillRect/>
          </a:stretch>
        </p:blipFill>
        <p:spPr bwMode="auto">
          <a:xfrm>
            <a:off x="5543550" y="785813"/>
            <a:ext cx="3600450" cy="235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8" name="Picture 6" descr="D:\Мои док_На_D\ирина николаевна\фото\Мои фотографии\Фото005.jpg"/>
          <p:cNvPicPr>
            <a:picLocks noChangeAspect="1" noChangeArrowheads="1"/>
          </p:cNvPicPr>
          <p:nvPr/>
        </p:nvPicPr>
        <p:blipFill>
          <a:blip r:embed="rId5" cstate="print"/>
          <a:srcRect l="23633" t="1953" r="20117" b="8984"/>
          <a:stretch>
            <a:fillRect/>
          </a:stretch>
        </p:blipFill>
        <p:spPr bwMode="auto">
          <a:xfrm>
            <a:off x="3143250" y="2571750"/>
            <a:ext cx="264636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9" name="Picture 7" descr="D:\Мои док_На_D\ирина николаевна\фото\Мои фотографии\Фото009.jpg"/>
          <p:cNvPicPr>
            <a:picLocks noChangeAspect="1" noChangeArrowheads="1"/>
          </p:cNvPicPr>
          <p:nvPr/>
        </p:nvPicPr>
        <p:blipFill>
          <a:blip r:embed="rId6" cstate="print"/>
          <a:srcRect t="10156" r="16602" b="21875"/>
          <a:stretch>
            <a:fillRect/>
          </a:stretch>
        </p:blipFill>
        <p:spPr bwMode="auto">
          <a:xfrm>
            <a:off x="0" y="4714875"/>
            <a:ext cx="3506788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80" name="Picture 8" descr="D:\Мои док_На_D\ирина николаевна\фото\Мои фотографии\Фото007.jpg"/>
          <p:cNvPicPr>
            <a:picLocks noChangeAspect="1" noChangeArrowheads="1"/>
          </p:cNvPicPr>
          <p:nvPr/>
        </p:nvPicPr>
        <p:blipFill>
          <a:blip r:embed="rId7" cstate="print"/>
          <a:srcRect l="8789" t="4688" r="14745" b="22656"/>
          <a:stretch>
            <a:fillRect/>
          </a:stretch>
        </p:blipFill>
        <p:spPr bwMode="auto">
          <a:xfrm>
            <a:off x="5572125" y="4214813"/>
            <a:ext cx="3357563" cy="2392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7" dur="20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6000"/>
                            </p:stCondLst>
                            <p:childTnLst>
                              <p:par>
                                <p:cTn id="1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1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8000"/>
                            </p:stCondLst>
                            <p:childTnLst>
                              <p:par>
                                <p:cTn id="23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20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514</TotalTime>
  <Words>320</Words>
  <Application>Microsoft Office PowerPoint</Application>
  <PresentationFormat>Экран (4:3)</PresentationFormat>
  <Paragraphs>94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Bookman Old Style</vt:lpstr>
      <vt:lpstr>Calibri</vt:lpstr>
      <vt:lpstr>Courier New</vt:lpstr>
      <vt:lpstr>Тема Office</vt:lpstr>
      <vt:lpstr>Презентация PowerPoint</vt:lpstr>
      <vt:lpstr>Презентация PowerPoint</vt:lpstr>
      <vt:lpstr>Презентация PowerPoint</vt:lpstr>
      <vt:lpstr>Наблюдаем за осенними изменениями</vt:lpstr>
      <vt:lpstr>Экскурсия по городу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Kate</dc:creator>
  <cp:lastModifiedBy>Гыук</cp:lastModifiedBy>
  <cp:revision>57</cp:revision>
  <dcterms:created xsi:type="dcterms:W3CDTF">2008-09-16T11:43:30Z</dcterms:created>
  <dcterms:modified xsi:type="dcterms:W3CDTF">2020-07-29T14:42:30Z</dcterms:modified>
</cp:coreProperties>
</file>