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4057637" y="5080001"/>
            <a:ext cx="2800364" cy="121449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4057650" y="5196013"/>
            <a:ext cx="2800351" cy="256032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4057650" y="5486889"/>
            <a:ext cx="2800351" cy="12192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4057650" y="5552537"/>
            <a:ext cx="1474470" cy="24384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4057650" y="5599429"/>
            <a:ext cx="1474470" cy="12192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4057650" y="5283200"/>
            <a:ext cx="229743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5532380" y="5414644"/>
            <a:ext cx="1200150" cy="4876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4866216"/>
            <a:ext cx="6858000" cy="32556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4900704"/>
            <a:ext cx="6858001" cy="187569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4810538" y="4857453"/>
            <a:ext cx="2047463" cy="331243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6858000" cy="49356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3202517"/>
            <a:ext cx="6343650" cy="1960033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42900" y="5199917"/>
            <a:ext cx="3714750" cy="23368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5029200" y="5608320"/>
            <a:ext cx="720090" cy="6096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4057650" y="5607051"/>
            <a:ext cx="971550" cy="6096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6240066" y="1515"/>
            <a:ext cx="560784" cy="48768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086350" y="1524000"/>
            <a:ext cx="1428750" cy="73152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524000"/>
            <a:ext cx="4686300" cy="73152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2641601"/>
            <a:ext cx="5829300" cy="1816100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489451"/>
            <a:ext cx="5829300" cy="2012949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999233"/>
            <a:ext cx="3028950" cy="6034617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999233"/>
            <a:ext cx="3028950" cy="6034617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1524000"/>
            <a:ext cx="6286500" cy="1426464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50" y="2993293"/>
            <a:ext cx="3031236" cy="6096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540919" y="2993293"/>
            <a:ext cx="3031331" cy="6096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85750" y="3611359"/>
            <a:ext cx="3031236" cy="5181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538729" y="3611359"/>
            <a:ext cx="3031331" cy="5181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524000"/>
            <a:ext cx="6172200" cy="1426464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937760" y="816864"/>
            <a:ext cx="717948" cy="6096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943350" y="816864"/>
            <a:ext cx="994410" cy="609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131052" y="3029"/>
            <a:ext cx="571500" cy="48768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5122" y="1469293"/>
            <a:ext cx="2537460" cy="1170432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15122" y="2680969"/>
            <a:ext cx="2537460" cy="615696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14300" y="1035049"/>
            <a:ext cx="3826764" cy="78028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0326" y="1478881"/>
            <a:ext cx="440102" cy="6242183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2753" y="1524000"/>
            <a:ext cx="3429000" cy="6096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66332" y="4365745"/>
            <a:ext cx="1943100" cy="335531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489091"/>
            <a:ext cx="6858000" cy="112543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6858000" cy="414217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411036"/>
            <a:ext cx="6858001" cy="12192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4057637" y="480329"/>
            <a:ext cx="2800364" cy="121449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4057650" y="586817"/>
            <a:ext cx="2800351" cy="24004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4055504" y="663339"/>
            <a:ext cx="229743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5530235" y="785257"/>
            <a:ext cx="1200150" cy="4876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6813724" y="-2668"/>
            <a:ext cx="43220" cy="829056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6783361" y="-2668"/>
            <a:ext cx="20574" cy="829056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6769071" y="-2668"/>
            <a:ext cx="6858" cy="829056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6731567" y="-2668"/>
            <a:ext cx="20574" cy="829056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6686758" y="507"/>
            <a:ext cx="41148" cy="7802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6655106" y="507"/>
            <a:ext cx="6858" cy="7802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42900" y="1524000"/>
            <a:ext cx="6172200" cy="14224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42900" y="2999232"/>
            <a:ext cx="6172200" cy="576681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939902" y="816864"/>
            <a:ext cx="717948" cy="6096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943350" y="816864"/>
            <a:ext cx="994410" cy="6096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31052" y="3029"/>
            <a:ext cx="571500" cy="48768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ou03.caduk.ru/images/5678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6872" y="2843809"/>
            <a:ext cx="4595970" cy="4320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620" y="611560"/>
            <a:ext cx="2772308" cy="3033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Говорим и развиваемся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6632" y="1043609"/>
            <a:ext cx="6480720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ЛОГОПЕД</a:t>
            </a:r>
            <a:endParaRPr lang="ru-RU" sz="8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97152" y="2123729"/>
            <a:ext cx="2075690" cy="50405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№2/март2021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ая выноска 4"/>
          <p:cNvSpPr/>
          <p:nvPr/>
        </p:nvSpPr>
        <p:spPr>
          <a:xfrm>
            <a:off x="5085184" y="7020272"/>
            <a:ext cx="1787658" cy="432048"/>
          </a:xfrm>
          <a:prstGeom prst="wedgeRectCallou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Тема номера:</a:t>
            </a:r>
            <a:endParaRPr lang="ru-RU" dirty="0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212976" y="7452320"/>
            <a:ext cx="3630609" cy="914400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/>
              </a:rPr>
              <a:t>«Для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Times New Roman"/>
              </a:rPr>
              <a:t>родителей будущих первоклассников»</a:t>
            </a:r>
            <a:endParaRPr lang="ru-RU" sz="2000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9" name="Рисунок 8" descr="Описание: https://sun9-70.userapi.com/c638326/v638326915/2ba5f/k1yFScAyKCU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2" y="7118646"/>
            <a:ext cx="1985030" cy="166952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116632" y="2843809"/>
            <a:ext cx="3096344" cy="1008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Готовность ребенка к школе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6632" y="4139952"/>
            <a:ext cx="252028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На что обратить внимание  перед  поступлением в первый класс?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8748464"/>
            <a:ext cx="6843585" cy="45302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671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9445" y="683568"/>
            <a:ext cx="6192689" cy="864095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B w="127000" h="127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05000"/>
              </a:lnSpc>
              <a:spcAft>
                <a:spcPts val="0"/>
              </a:spcAft>
              <a:buSzPts val="1400"/>
            </a:pPr>
            <a:r>
              <a:rPr lang="ru-RU" b="1" dirty="0">
                <a:solidFill>
                  <a:schemeClr val="tx1"/>
                </a:solidFill>
                <a:ea typeface="Calibri"/>
                <a:cs typeface="Times New Roman"/>
              </a:rPr>
              <a:t>Готовность ребенка к школьному обучению.</a:t>
            </a:r>
            <a:endParaRPr lang="ru-RU" sz="1400" dirty="0">
              <a:solidFill>
                <a:schemeClr val="tx1"/>
              </a:solidFill>
              <a:effectLst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" y="683568"/>
            <a:ext cx="6769360" cy="42484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ts val="1350"/>
              </a:lnSpc>
              <a:spcAft>
                <a:spcPts val="1350"/>
              </a:spcAft>
            </a:pPr>
            <a:r>
              <a:rPr lang="ru-RU" sz="1400" i="1" dirty="0" smtClean="0">
                <a:solidFill>
                  <a:srgbClr val="000000"/>
                </a:solidFill>
                <a:latin typeface="Arial"/>
                <a:ea typeface="Times New Roman"/>
              </a:rPr>
              <a:t>     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6633" y="1691680"/>
            <a:ext cx="6480718" cy="69127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     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40968" y="5580112"/>
            <a:ext cx="3553982" cy="35638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     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9445" y="1691680"/>
            <a:ext cx="6287905" cy="56703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  <a:ea typeface="Calibri"/>
                <a:cs typeface="Times New Roman"/>
              </a:rPr>
              <a:t>Готовность к школе охватывает в себя два компонента: интеллектуальная готовность и психологическая. </a:t>
            </a:r>
          </a:p>
          <a:p>
            <a:pPr marL="342900" lvl="0" indent="-342900" algn="just">
              <a:lnSpc>
                <a:spcPct val="10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solidFill>
                  <a:schemeClr val="tx1"/>
                </a:solidFill>
                <a:ea typeface="Calibri"/>
                <a:cs typeface="Times New Roman"/>
              </a:rPr>
              <a:t>интеллектуальная готовность</a:t>
            </a: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  <a:ea typeface="Calibri"/>
                <a:cs typeface="Times New Roman"/>
              </a:rPr>
              <a:t>Это конкретные предметные умения: умение читать, писать, считать, эрудиция и т.п. Однако многое зависит от того, как ребенок психологически подготовлен к школе. Объясню, что это такое. </a:t>
            </a:r>
          </a:p>
          <a:p>
            <a:pPr marL="342900" lvl="0" indent="-342900" algn="just">
              <a:lnSpc>
                <a:spcPct val="10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solidFill>
                  <a:schemeClr val="tx1"/>
                </a:solidFill>
                <a:ea typeface="Calibri"/>
                <a:cs typeface="Times New Roman"/>
              </a:rPr>
              <a:t>психологическая готовность</a:t>
            </a:r>
          </a:p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  <a:ea typeface="Calibri"/>
                <a:cs typeface="Times New Roman"/>
              </a:rPr>
              <a:t>К школе не имеет ничего общего с тем, умеет ли ребенок читать (и как быстро), а также считать (и до скольких). В первые месяцы обучения вдруг оказывается, что бойко читающие и хорошо считающие дети не проявляют интереса к учебе, нарушают на уроке дисциплину и как следствие - у них возникают конфликтные отношения с учителем.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</a:rPr>
              <a:t>Психологическая готовность к школе - это комплексный показатель, позволяющий прогнозировать успешность или не успешность обучения первоклассника. Психологическая готовность к школе включает в себя следующие параметры психического развития:</a:t>
            </a:r>
            <a:endParaRPr lang="ru-RU" dirty="0">
              <a:solidFill>
                <a:schemeClr val="tx1"/>
              </a:solidFill>
              <a:effectLst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880" y="7466572"/>
            <a:ext cx="2569079" cy="1677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97419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6632" y="683568"/>
            <a:ext cx="6552728" cy="82089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6632" y="-900608"/>
            <a:ext cx="6552730" cy="63367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93638" y="2915816"/>
            <a:ext cx="4175721" cy="43924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6633" y="6806132"/>
            <a:ext cx="6552726" cy="20863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0647" y="899592"/>
            <a:ext cx="6408711" cy="48245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just">
              <a:lnSpc>
                <a:spcPct val="10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solidFill>
                  <a:schemeClr val="tx1"/>
                </a:solidFill>
                <a:ea typeface="Calibri"/>
                <a:cs typeface="Times New Roman"/>
              </a:rPr>
              <a:t>мотивационная готовность к учению в школе, или наличие учебной мотивации;</a:t>
            </a:r>
          </a:p>
          <a:p>
            <a:pPr marL="342900" lvl="0" indent="-342900" algn="just">
              <a:lnSpc>
                <a:spcPct val="10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solidFill>
                  <a:schemeClr val="tx1"/>
                </a:solidFill>
                <a:ea typeface="Calibri"/>
                <a:cs typeface="Times New Roman"/>
              </a:rPr>
              <a:t>определенный уровень развития произвольного поведения, позволяющий ученику выполнять требования учителя;</a:t>
            </a:r>
          </a:p>
          <a:p>
            <a:pPr marL="342900" lvl="0" indent="-342900" algn="just">
              <a:lnSpc>
                <a:spcPct val="10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solidFill>
                  <a:schemeClr val="tx1"/>
                </a:solidFill>
                <a:ea typeface="Calibri"/>
                <a:cs typeface="Times New Roman"/>
              </a:rPr>
              <a:t>определенный уровень интеллектуального развития, подразумевающий владение ребенком простыми операциями обобщения;</a:t>
            </a:r>
          </a:p>
          <a:p>
            <a:pPr marL="342900" lvl="0" indent="-342900" algn="just">
              <a:lnSpc>
                <a:spcPct val="10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solidFill>
                  <a:schemeClr val="tx1"/>
                </a:solidFill>
                <a:ea typeface="Calibri"/>
                <a:cs typeface="Times New Roman"/>
              </a:rPr>
              <a:t>хорошее развитие фонематического слуха;</a:t>
            </a:r>
          </a:p>
          <a:p>
            <a:pPr marL="342900" lvl="0" indent="-342900" algn="just">
              <a:lnSpc>
                <a:spcPct val="10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solidFill>
                  <a:schemeClr val="tx1"/>
                </a:solidFill>
                <a:ea typeface="Calibri"/>
                <a:cs typeface="Times New Roman"/>
              </a:rPr>
              <a:t>элементарная самостоятельность в организации учебного пространства;</a:t>
            </a:r>
          </a:p>
          <a:p>
            <a:pPr marL="342900" lvl="0" indent="-342900" algn="just">
              <a:lnSpc>
                <a:spcPct val="10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solidFill>
                  <a:schemeClr val="tx1"/>
                </a:solidFill>
                <a:ea typeface="Calibri"/>
                <a:cs typeface="Times New Roman"/>
              </a:rPr>
              <a:t>понимание понятия «субординация» (без введения термина);</a:t>
            </a:r>
          </a:p>
          <a:p>
            <a:pPr marL="342900" lvl="0" indent="-342900" algn="just">
              <a:lnSpc>
                <a:spcPct val="10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dirty="0">
                <a:solidFill>
                  <a:schemeClr val="tx1"/>
                </a:solidFill>
                <a:ea typeface="Calibri"/>
                <a:cs typeface="Times New Roman"/>
              </a:rPr>
              <a:t>развитие элементарных коммуникативных навыков.</a:t>
            </a:r>
            <a:endParaRPr lang="ru-RU" dirty="0">
              <a:solidFill>
                <a:schemeClr val="tx1"/>
              </a:solidFill>
              <a:effectLst/>
              <a:ea typeface="Calibri"/>
              <a:cs typeface="Times New Roman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719" y="5709118"/>
            <a:ext cx="4968552" cy="276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5314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4664" y="1043608"/>
            <a:ext cx="6120680" cy="77768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60648" y="1763688"/>
            <a:ext cx="6408712" cy="70567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540385" algn="just"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  <a:ea typeface="Times New Roman"/>
              </a:rPr>
              <a:t>Обучение чтению и письму – важнейшая задача обучения в первом классе. Успешное овладение первоклассника этими навыками служит залогом эффективности всего дальнейшего обучения.</a:t>
            </a:r>
          </a:p>
          <a:p>
            <a:pPr indent="540385" algn="just"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  <a:ea typeface="Times New Roman"/>
              </a:rPr>
              <a:t>Первой и главнейшей предпосылкой овладения письмом, формируемой задолго до начала школьного обучения ребенка, является </a:t>
            </a:r>
            <a:r>
              <a:rPr lang="ru-RU" dirty="0" err="1">
                <a:solidFill>
                  <a:schemeClr val="tx1"/>
                </a:solidFill>
                <a:ea typeface="Times New Roman"/>
              </a:rPr>
              <a:t>сформированность</a:t>
            </a:r>
            <a:r>
              <a:rPr lang="ru-RU" dirty="0">
                <a:solidFill>
                  <a:schemeClr val="tx1"/>
                </a:solidFill>
                <a:ea typeface="Times New Roman"/>
              </a:rPr>
              <a:t> устной речи, произвольное владение ею, способность к речевому анализу и синтезу.</a:t>
            </a:r>
          </a:p>
          <a:p>
            <a:pPr indent="540385" algn="just"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  <a:ea typeface="Times New Roman"/>
              </a:rPr>
              <a:t>Дефектное произношение ребенком отдельных звуков или их групп, замена в устной речи одних звуков другими, искажение слоговой структуры слова, неправильное использование грамматических форм, бедность словаря должны привлечь внимание и послужить поводом для немедленного обращения к логопеду. Если нарушения устной речи не будут вовремя выявлены и исправлены, то это может в дальнейшем не только затруднить общение ребенка с окружающими, но и оказаться серьезным препятствием к овладению грамотой. Напоминаю, что уже к 6 годам ребенок должен правильно произносить все звуки.</a:t>
            </a:r>
            <a:endParaRPr lang="ru-RU" dirty="0">
              <a:solidFill>
                <a:schemeClr val="tx1"/>
              </a:solidFill>
              <a:effectLst/>
              <a:ea typeface="Times New Roman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04664" y="1043608"/>
            <a:ext cx="6264696" cy="936104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glow rad="127000">
              <a:schemeClr val="accent6">
                <a:lumMod val="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05000"/>
              </a:lnSpc>
              <a:spcAft>
                <a:spcPts val="0"/>
              </a:spcAft>
              <a:buSzPts val="1400"/>
            </a:pPr>
            <a:r>
              <a:rPr lang="ru-RU" b="1" dirty="0">
                <a:solidFill>
                  <a:schemeClr val="tx1"/>
                </a:solidFill>
                <a:ea typeface="Calibri"/>
                <a:cs typeface="Times New Roman"/>
              </a:rPr>
              <a:t>На что обратить внимание перед поступление в первый класс?</a:t>
            </a:r>
            <a:endParaRPr lang="ru-RU" sz="1400" dirty="0">
              <a:solidFill>
                <a:schemeClr val="tx1"/>
              </a:solidFill>
              <a:effectLst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19373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640" y="611560"/>
            <a:ext cx="6336704" cy="83529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540385" algn="just"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  <a:ea typeface="Times New Roman"/>
              </a:rPr>
              <a:t>Но отсутствие нарушений произношения – еще не гарантия того, что у ребенка достаточно хорошо сформирован фонематический слух (способность различать, распознавать звуки речи). Первоклассник должен уметь подбирать слова с определенным звуком, владеть навыками элементарного звукового анализа и синтеза (определение первого и последнего звуков в слове, умение из звуков составить слово, посчитать количество звуков), умение различать и повторять сочетания слогов типа: ба-па-па, та-да-та, кот-год-кот и т.п.</a:t>
            </a:r>
          </a:p>
          <a:p>
            <a:pPr indent="540385" algn="just"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  <a:ea typeface="Times New Roman"/>
              </a:rPr>
              <a:t>Для успешного обучения в школе, необходимо целенаправленно развивать пассивный и активный словари. Следует обратить внимание на наиболее трудные на сегодняшний день разделы: названия времен года, их признаки, названия месяцев, дней недели. Первоклассник доложен уметь обобщать («Назови одним словом»), классифицировать («Распредели на группы»), выделять лишнее.</a:t>
            </a:r>
          </a:p>
          <a:p>
            <a:pPr indent="540385" algn="just"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  <a:ea typeface="Times New Roman"/>
              </a:rPr>
              <a:t>Также следует обратить внимание на умение образовывать новое слово </a:t>
            </a:r>
            <a:r>
              <a:rPr lang="ru-RU" i="1" dirty="0">
                <a:solidFill>
                  <a:schemeClr val="tx1"/>
                </a:solidFill>
                <a:ea typeface="Times New Roman"/>
              </a:rPr>
              <a:t>(дождь-дождик),</a:t>
            </a:r>
            <a:r>
              <a:rPr lang="ru-RU" dirty="0">
                <a:solidFill>
                  <a:schemeClr val="tx1"/>
                </a:solidFill>
                <a:ea typeface="Times New Roman"/>
              </a:rPr>
              <a:t> изменять слово (</a:t>
            </a:r>
            <a:r>
              <a:rPr lang="ru-RU" i="1" dirty="0">
                <a:solidFill>
                  <a:schemeClr val="tx1"/>
                </a:solidFill>
                <a:ea typeface="Times New Roman"/>
              </a:rPr>
              <a:t>стул - стулья),</a:t>
            </a:r>
            <a:r>
              <a:rPr lang="ru-RU" dirty="0">
                <a:solidFill>
                  <a:schemeClr val="tx1"/>
                </a:solidFill>
                <a:ea typeface="Times New Roman"/>
              </a:rPr>
              <a:t> согласовывать части речи (</a:t>
            </a:r>
            <a:r>
              <a:rPr lang="ru-RU" i="1" dirty="0">
                <a:solidFill>
                  <a:schemeClr val="tx1"/>
                </a:solidFill>
                <a:ea typeface="Times New Roman"/>
              </a:rPr>
              <a:t>голубое небо). </a:t>
            </a:r>
            <a:r>
              <a:rPr lang="ru-RU" dirty="0">
                <a:solidFill>
                  <a:schemeClr val="tx1"/>
                </a:solidFill>
                <a:ea typeface="Times New Roman"/>
              </a:rPr>
              <a:t>Ребенок должен правильно использовать в своей речи предлоги.</a:t>
            </a:r>
            <a:endParaRPr lang="ru-RU" dirty="0">
              <a:solidFill>
                <a:schemeClr val="tx1"/>
              </a:solidFill>
              <a:effectLst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62705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0648" y="611560"/>
            <a:ext cx="6408712" cy="82809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540385" algn="just"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Учите будущего школьника рассуждать, развернуто </a:t>
            </a:r>
            <a:r>
              <a:rPr lang="ru-RU" dirty="0">
                <a:solidFill>
                  <a:schemeClr val="tx1"/>
                </a:solidFill>
                <a:ea typeface="Times New Roman"/>
              </a:rPr>
              <a:t>отвечать на вопросы, пересказывать текст, составлять рассказ по сюжетной </a:t>
            </a:r>
            <a:r>
              <a:rPr lang="ru-RU" dirty="0" smtClean="0">
                <a:solidFill>
                  <a:schemeClr val="tx1"/>
                </a:solidFill>
                <a:ea typeface="Times New Roman"/>
              </a:rPr>
              <a:t>картинке.</a:t>
            </a:r>
          </a:p>
          <a:p>
            <a:pPr indent="540385" algn="just"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  <a:ea typeface="Times New Roman"/>
              </a:rPr>
              <a:t>Если малыш уже владеет элементарными навыками чтения, следите, чтобы чтение было плавным, а понимание почитанного – достаточным.</a:t>
            </a:r>
          </a:p>
          <a:p>
            <a:pPr indent="540385" algn="just"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  <a:ea typeface="Times New Roman"/>
              </a:rPr>
              <a:t>Очень </a:t>
            </a:r>
            <a:r>
              <a:rPr lang="ru-RU" dirty="0">
                <a:solidFill>
                  <a:schemeClr val="tx1"/>
                </a:solidFill>
                <a:ea typeface="Times New Roman"/>
              </a:rPr>
              <a:t>важно, чтобы у будущего школьника была достаточно развита мелкая моторика. Пусть ваш ребенок больше рисует, лепит, работает с ножницами, играет в мозаику, шьет и вышивает и т.п. Игры можно организовывать в любое время (на кухне с крупами, в ванной с прищепками т.д.).</a:t>
            </a:r>
          </a:p>
          <a:p>
            <a:pPr indent="540385" algn="just"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  <a:ea typeface="Times New Roman"/>
              </a:rPr>
              <a:t>Следует обратить внимание на развитие пространственных представлений: безошибочно определять правую и левую стороны; размещать картинки по заданию справа(слева), в правом нижнем углу, в левом верхнем углу листа бумаги и т.д.</a:t>
            </a:r>
          </a:p>
          <a:p>
            <a:pPr indent="540385" algn="just"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  <a:ea typeface="Times New Roman"/>
              </a:rPr>
              <a:t>И, конечно, самое главное при поступлении в первый класс – желание учиться, узнавать новое.</a:t>
            </a:r>
          </a:p>
          <a:p>
            <a:pPr indent="540385" algn="just"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  <a:ea typeface="Times New Roman"/>
              </a:rPr>
              <a:t> </a:t>
            </a:r>
            <a:r>
              <a:rPr lang="ru-RU" dirty="0" smtClean="0">
                <a:solidFill>
                  <a:schemeClr val="tx1"/>
                </a:solidFill>
                <a:ea typeface="Times New Roman"/>
              </a:rPr>
              <a:t>Волнение </a:t>
            </a:r>
            <a:r>
              <a:rPr lang="ru-RU" dirty="0">
                <a:solidFill>
                  <a:schemeClr val="tx1"/>
                </a:solidFill>
                <a:ea typeface="Times New Roman"/>
              </a:rPr>
              <a:t>родителей будущих первоклассников объяснимо. Всем нам хорошо известно, что успешное обучение в начальной школе – залог успешного обучения в старших классах. Начальная школа закладывает фундамент знаний, на основе которого «строится» дальнейшее обучение.</a:t>
            </a:r>
          </a:p>
          <a:p>
            <a:pPr indent="540385" algn="just">
              <a:spcAft>
                <a:spcPts val="0"/>
              </a:spcAft>
            </a:pPr>
            <a:r>
              <a:rPr lang="ru-RU" dirty="0">
                <a:solidFill>
                  <a:schemeClr val="tx1"/>
                </a:solidFill>
                <a:ea typeface="Times New Roman"/>
              </a:rPr>
              <a:t>Желаю вам, уважаемые родители, запастись терпением, вспомнить себя, когда вы первый раз должны были пойти в школу. Помогите вашему ребенку сделать свой первый шаг в новую жизнь. Пусть школьная жизнь станет для вас и вашего ребенка самым радостным, самым светлым событием в жизни!</a:t>
            </a:r>
            <a:endParaRPr lang="ru-RU" dirty="0">
              <a:solidFill>
                <a:schemeClr val="tx1"/>
              </a:solidFill>
              <a:effectLst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065790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365</TotalTime>
  <Words>632</Words>
  <Application>Microsoft Office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23</cp:revision>
  <dcterms:created xsi:type="dcterms:W3CDTF">2021-02-15T04:38:40Z</dcterms:created>
  <dcterms:modified xsi:type="dcterms:W3CDTF">2021-03-31T04:47:47Z</dcterms:modified>
</cp:coreProperties>
</file>