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87" r:id="rId1"/>
  </p:sldMasterIdLst>
  <p:sldIdLst>
    <p:sldId id="256" r:id="rId2"/>
    <p:sldId id="257" r:id="rId3"/>
    <p:sldId id="258" r:id="rId4"/>
    <p:sldId id="269" r:id="rId5"/>
    <p:sldId id="270" r:id="rId6"/>
    <p:sldId id="271" r:id="rId7"/>
    <p:sldId id="262" r:id="rId8"/>
    <p:sldId id="263" r:id="rId9"/>
    <p:sldId id="272" r:id="rId10"/>
    <p:sldId id="265" r:id="rId11"/>
    <p:sldId id="273" r:id="rId12"/>
    <p:sldId id="266" r:id="rId13"/>
    <p:sldId id="267" r:id="rId14"/>
    <p:sldId id="274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767"/>
    <p:restoredTop sz="94689"/>
  </p:normalViewPr>
  <p:slideViewPr>
    <p:cSldViewPr snapToGrid="0" snapToObjects="1">
      <p:cViewPr varScale="1">
        <p:scale>
          <a:sx n="115" d="100"/>
          <a:sy n="115" d="100"/>
        </p:scale>
        <p:origin x="102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676094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6719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7086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3296602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00827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96485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33241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2855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532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245160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855361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35026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27668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98139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52412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5351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6/3/2021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910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6/3/2021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84252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ulscen.ru/info/special/buildmaterial/paintmaterial" TargetMode="External"/><Relationship Id="rId2" Type="http://schemas.openxmlformats.org/officeDocument/2006/relationships/hyperlink" Target="http://www.know-house.ru/paint2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troymash.com.ua/articles/paints/how_to_choose2.php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B460C9-6C4F-8C47-8B52-76794C3865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Химия и искусство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EC9905F-3CE6-8648-80B0-9044EB7CD10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57879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39BA3E3-43E2-3147-A5D9-4758038A77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фотография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B345DBE6-8CBD-41EA-8180-C3869F5C182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427077" y="764373"/>
            <a:ext cx="2375016" cy="2216682"/>
          </a:xfrm>
          <a:prstGeom prst="rect">
            <a:avLst/>
          </a:prstGeom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295973BC-8BEE-423F-95D1-3F0169A7A9D0}"/>
              </a:ext>
            </a:extLst>
          </p:cNvPr>
          <p:cNvSpPr/>
          <p:nvPr/>
        </p:nvSpPr>
        <p:spPr>
          <a:xfrm>
            <a:off x="7477244" y="4464241"/>
            <a:ext cx="384279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  <a:p>
            <a:r>
              <a:rPr lang="ru-RU" dirty="0"/>
              <a:t>Первая цветная фотография. Джеймс Максвелл 1861г.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EBD6B39-E00E-47CA-B7E8-7367A2574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95476" y="2229287"/>
            <a:ext cx="2925503" cy="2399426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9419810E-2107-48F2-8326-BFE58C173E0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8354" t="30695" r="17089" b="5254"/>
          <a:stretch/>
        </p:blipFill>
        <p:spPr>
          <a:xfrm>
            <a:off x="1039555" y="3342517"/>
            <a:ext cx="3456969" cy="25723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E7CD282-C690-407E-8303-09C8A9C84751}"/>
              </a:ext>
            </a:extLst>
          </p:cNvPr>
          <p:cNvSpPr txBox="1"/>
          <p:nvPr/>
        </p:nvSpPr>
        <p:spPr>
          <a:xfrm>
            <a:off x="1109003" y="5917165"/>
            <a:ext cx="3318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Снимок, сделанный при помощи камеры обскуры</a:t>
            </a:r>
          </a:p>
        </p:txBody>
      </p:sp>
    </p:spTree>
    <p:extLst>
      <p:ext uri="{BB962C8B-B14F-4D97-AF65-F5344CB8AC3E}">
        <p14:creationId xmlns:p14="http://schemas.microsoft.com/office/powerpoint/2010/main" val="6630923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Фотография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6400" dirty="0"/>
              <a:t>В 1777 г. выдающийся шведский химик </a:t>
            </a:r>
            <a:r>
              <a:rPr lang="ru-RU" sz="6400" dirty="0" err="1"/>
              <a:t>Шееле</a:t>
            </a:r>
            <a:r>
              <a:rPr lang="ru-RU" sz="6400" dirty="0"/>
              <a:t> установил, что эффективность воздействия света на хлорид серебра </a:t>
            </a:r>
            <a:r>
              <a:rPr lang="ru-RU" sz="6400" dirty="0" err="1"/>
              <a:t>AgCl</a:t>
            </a:r>
            <a:r>
              <a:rPr lang="ru-RU" sz="6400" dirty="0"/>
              <a:t> зависит от длины волны. Для регистрации света он впервые использовал бумагу, на поверхность которой был нанесен хлорид серебра. Разложение хлорида серебра </a:t>
            </a:r>
            <a:r>
              <a:rPr lang="ru-RU" sz="6400" dirty="0" err="1"/>
              <a:t>Шееле</a:t>
            </a:r>
            <a:r>
              <a:rPr lang="ru-RU" sz="6400" dirty="0"/>
              <a:t> выразил схематическим уравнением </a:t>
            </a:r>
            <a:r>
              <a:rPr lang="ru-RU" sz="6400" b="1" i="1" dirty="0"/>
              <a:t>2AgCl – [свет] → 2Ag + Cl2</a:t>
            </a:r>
            <a:endParaRPr lang="ru-RU" sz="6400" dirty="0"/>
          </a:p>
          <a:p>
            <a:r>
              <a:rPr lang="ru-RU" sz="6400" dirty="0" err="1"/>
              <a:t>Шееле</a:t>
            </a:r>
            <a:r>
              <a:rPr lang="ru-RU" sz="6400" dirty="0"/>
              <a:t> предложил способ закрепления (фиксации) изображения, получающегося на засвеченных участках. Для этого он использовал раствор аммиака, который растворял </a:t>
            </a:r>
            <a:r>
              <a:rPr lang="ru-RU" sz="6400" dirty="0" err="1"/>
              <a:t>незасвеченный</a:t>
            </a:r>
            <a:r>
              <a:rPr lang="ru-RU" sz="6400" dirty="0"/>
              <a:t> хлорид серебра в соответствии с уравнением </a:t>
            </a:r>
            <a:r>
              <a:rPr lang="ru-RU" sz="6400" b="1" i="1" dirty="0" err="1"/>
              <a:t>AgCl</a:t>
            </a:r>
            <a:r>
              <a:rPr lang="ru-RU" sz="6400" b="1" i="1" dirty="0"/>
              <a:t> + 2NH3 = [</a:t>
            </a:r>
            <a:r>
              <a:rPr lang="ru-RU" sz="6400" b="1" i="1" dirty="0" err="1"/>
              <a:t>Ag</a:t>
            </a:r>
            <a:r>
              <a:rPr lang="ru-RU" sz="6400" b="1" i="1" dirty="0"/>
              <a:t>(NH3)2]</a:t>
            </a:r>
            <a:r>
              <a:rPr lang="ru-RU" sz="6400" b="1" i="1" dirty="0" err="1"/>
              <a:t>Cl</a:t>
            </a:r>
            <a:endParaRPr lang="ru-RU" sz="6400" dirty="0"/>
          </a:p>
          <a:p>
            <a:r>
              <a:rPr lang="ru-RU" sz="6400" dirty="0"/>
              <a:t>Дагерротипия (отполированную серебряную пластинку вносили в пары </a:t>
            </a:r>
            <a:r>
              <a:rPr lang="ru-RU" sz="6400" dirty="0" err="1"/>
              <a:t>иода</a:t>
            </a:r>
            <a:r>
              <a:rPr lang="ru-RU" sz="6400" dirty="0"/>
              <a:t>. В результате на ее поверхности появлялся слой иодида серебра в соответствии с уравнением </a:t>
            </a:r>
            <a:r>
              <a:rPr lang="ru-RU" sz="6400" b="1" i="1" dirty="0"/>
              <a:t>2Ag + I2 = 2AgI</a:t>
            </a:r>
            <a:r>
              <a:rPr lang="ru-RU" sz="6400" dirty="0"/>
              <a:t>)</a:t>
            </a:r>
          </a:p>
          <a:p>
            <a:r>
              <a:rPr lang="ru-RU" sz="6400" dirty="0"/>
              <a:t> </a:t>
            </a:r>
          </a:p>
          <a:p>
            <a:r>
              <a:rPr lang="ru-RU" sz="6400" dirty="0"/>
              <a:t>Пластинку экспонировали в камере-обскуре – прототипе фотографического аппарата (Камера-обскура </a:t>
            </a:r>
            <a:r>
              <a:rPr lang="ru-RU" sz="6400" dirty="0" err="1"/>
              <a:t>по-лат</a:t>
            </a:r>
            <a:r>
              <a:rPr lang="ru-RU" sz="6400" dirty="0"/>
              <a:t>. означает – темная комната.)</a:t>
            </a:r>
          </a:p>
          <a:p>
            <a:r>
              <a:rPr lang="ru-RU" sz="6400" dirty="0"/>
              <a:t> </a:t>
            </a:r>
          </a:p>
          <a:p>
            <a:r>
              <a:rPr lang="ru-RU" sz="6400" dirty="0"/>
              <a:t>В результате длительного экспонирования на пластинке получалось слабое изображение (скрытое изображение), создаваемое атомами металлического серебра.</a:t>
            </a:r>
          </a:p>
          <a:p>
            <a:r>
              <a:rPr lang="ru-RU" sz="6400" dirty="0"/>
              <a:t> </a:t>
            </a:r>
          </a:p>
          <a:p>
            <a:r>
              <a:rPr lang="ru-RU" sz="6400" dirty="0"/>
              <a:t>Затем пластинка помещалась в темную камеру, содержащую пары ртути. Ртуть взаимодействует с металлическим серебром с образованием сплава – амальгамы серебра. Таким путем происходит усиление изображения за счет увеличения массы.</a:t>
            </a:r>
          </a:p>
          <a:p>
            <a:r>
              <a:rPr lang="ru-RU" sz="64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58454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9B8EBF-118A-9C4B-9AD0-D3B966BD87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Проверка полученных знаний)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C61CAF-45F4-644A-9619-9D381B3697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1) Отличие гуаши от акварели?</a:t>
            </a:r>
          </a:p>
          <a:p>
            <a:r>
              <a:rPr lang="ru-RU" dirty="0"/>
              <a:t>2)Отличие сухой пастели от масляной?</a:t>
            </a:r>
          </a:p>
          <a:p>
            <a:r>
              <a:rPr lang="ru-RU" dirty="0"/>
              <a:t>3)Что такое энкаустика? (своими словами)</a:t>
            </a:r>
          </a:p>
          <a:p>
            <a:r>
              <a:rPr lang="ru-RU" dirty="0"/>
              <a:t>4)Что является связующим веществом в красках?</a:t>
            </a:r>
          </a:p>
          <a:p>
            <a:r>
              <a:rPr lang="ru-RU" dirty="0"/>
              <a:t>5)Что такое сиккативы?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581121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FE85FA7-C19D-4F57-A6A0-823B959A67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6) Второе название каустической соды?</a:t>
            </a:r>
          </a:p>
          <a:p>
            <a:r>
              <a:rPr lang="ru-RU" dirty="0"/>
              <a:t>7)Назовите определение (одно слово) чистки ювелирных изделий?</a:t>
            </a:r>
          </a:p>
          <a:p>
            <a:r>
              <a:rPr lang="ru-RU" dirty="0"/>
              <a:t>8)Назовите шведского химика, который установил воздействие света на хлорид серебра? (только фамилию)</a:t>
            </a:r>
          </a:p>
          <a:p>
            <a:r>
              <a:rPr lang="ru-RU" dirty="0"/>
              <a:t>9) Что такое камера-обскура?</a:t>
            </a:r>
          </a:p>
          <a:p>
            <a:r>
              <a:rPr lang="ru-RU" dirty="0"/>
              <a:t>10) Опишите своими словами значение химии в искусстве?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7718984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1) Гуашь отличается плотностью, матовостью и непрозрачностью</a:t>
            </a:r>
          </a:p>
          <a:p>
            <a:r>
              <a:rPr lang="ru-RU" dirty="0"/>
              <a:t>2) Использование масляной пастели дает возможность получать яркие и гладкие поверхности, рисунки, сухой – матовые, с менее ярким оттенком</a:t>
            </a:r>
          </a:p>
          <a:p>
            <a:r>
              <a:rPr lang="ru-RU" dirty="0"/>
              <a:t>3)Техника живописи, в которой связующим веществом красок является воск.</a:t>
            </a:r>
          </a:p>
          <a:p>
            <a:r>
              <a:rPr lang="ru-RU" dirty="0"/>
              <a:t>4)Алкидные смолы</a:t>
            </a:r>
          </a:p>
          <a:p>
            <a:r>
              <a:rPr lang="ru-RU" dirty="0"/>
              <a:t>5)Вспомогательные вещества, которые вводятся в масляные краски для ускорения процесса «высыхания»</a:t>
            </a:r>
          </a:p>
          <a:p>
            <a:r>
              <a:rPr lang="ru-RU" dirty="0"/>
              <a:t>6)Едкий натр</a:t>
            </a:r>
          </a:p>
          <a:p>
            <a:r>
              <a:rPr lang="ru-RU" dirty="0"/>
              <a:t>7)Аффинаж</a:t>
            </a:r>
          </a:p>
          <a:p>
            <a:r>
              <a:rPr lang="ru-RU" dirty="0"/>
              <a:t>8)</a:t>
            </a:r>
            <a:r>
              <a:rPr lang="ru-RU" dirty="0" err="1"/>
              <a:t>Шееле</a:t>
            </a:r>
            <a:endParaRPr lang="ru-RU" dirty="0"/>
          </a:p>
          <a:p>
            <a:r>
              <a:rPr lang="ru-RU" dirty="0"/>
              <a:t>9)Прототип фотографического аппарата</a:t>
            </a:r>
          </a:p>
          <a:p>
            <a:r>
              <a:rPr lang="ru-RU" dirty="0"/>
              <a:t>10) засчитываются более правильные ответы одноклассников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59093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DA89E57D-A5D9-AB49-BCA1-875FBA8094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3267" y="670560"/>
            <a:ext cx="4732867" cy="4024125"/>
          </a:xfrm>
        </p:spPr>
        <p:txBody>
          <a:bodyPr/>
          <a:lstStyle/>
          <a:p>
            <a:r>
              <a:rPr lang="ru-RU" dirty="0"/>
              <a:t>Искусство – это один из способов познания, как в естественнонаучной, так и в религиозной картине восприятия мира. </a:t>
            </a:r>
          </a:p>
          <a:p>
            <a:r>
              <a:rPr lang="ru-RU" dirty="0"/>
              <a:t>Картина – любое законченное, цельное произведение искусства, в том числе – живое и яркое описание (устное или письменное) видов природы. </a:t>
            </a:r>
          </a:p>
        </p:txBody>
      </p:sp>
      <p:pic>
        <p:nvPicPr>
          <p:cNvPr id="2050" name="Picture 2" descr="Искусство — Википедия">
            <a:extLst>
              <a:ext uri="{FF2B5EF4-FFF2-40B4-BE49-F238E27FC236}">
                <a16:creationId xmlns:a16="http://schemas.microsoft.com/office/drawing/2014/main" id="{B548DAA5-9220-C041-84AD-7FED74CE0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6134" y="670560"/>
            <a:ext cx="6491394" cy="518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19027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19C9C3C-2A07-1043-9327-11383CECC9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Краски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3D757E2-054C-2544-983F-678B86F89F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7939" y="447627"/>
            <a:ext cx="3276600" cy="4024125"/>
          </a:xfrm>
        </p:spPr>
        <p:txBody>
          <a:bodyPr/>
          <a:lstStyle/>
          <a:p>
            <a:r>
              <a:rPr lang="ru-RU" dirty="0"/>
              <a:t>Краски – общее наименование для группы цветных красящих веществ, предназначенных для непосредственного использования в той или иной сфере быта </a:t>
            </a:r>
          </a:p>
        </p:txBody>
      </p:sp>
      <p:pic>
        <p:nvPicPr>
          <p:cNvPr id="1026" name="Picture 2" descr="Взрыв краски: скачать картинки, стоковые фото Взрыв краски в хорошем  качестве | Depositphotos">
            <a:extLst>
              <a:ext uri="{FF2B5EF4-FFF2-40B4-BE49-F238E27FC236}">
                <a16:creationId xmlns:a16="http://schemas.microsoft.com/office/drawing/2014/main" id="{2220B68A-0CEC-A24C-948E-767AD5DA4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3395" y="375753"/>
            <a:ext cx="3613796" cy="2710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Свойства и характерные особенности масляных красок">
            <a:extLst>
              <a:ext uri="{FF2B5EF4-FFF2-40B4-BE49-F238E27FC236}">
                <a16:creationId xmlns:a16="http://schemas.microsoft.com/office/drawing/2014/main" id="{188D6843-CF14-0C43-8D5F-C0673297DF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8" y="3629073"/>
            <a:ext cx="4445000" cy="2781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Брызги красок: скачать картинки, стоковые фото Брызги красок в хорошем  качестве | Depositphotos">
            <a:extLst>
              <a:ext uri="{FF2B5EF4-FFF2-40B4-BE49-F238E27FC236}">
                <a16:creationId xmlns:a16="http://schemas.microsoft.com/office/drawing/2014/main" id="{0C2A59FD-8C8D-3746-B7C4-0708C9EA5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0071" y="2721605"/>
            <a:ext cx="3856129" cy="3688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184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9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3143" y="1085221"/>
            <a:ext cx="111938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lnSpc>
                <a:spcPts val="2025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36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Гуашь</a:t>
            </a:r>
            <a:r>
              <a:rPr lang="ru-RU" sz="36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– легко растворяющаяся в воде краска на клеевой основе, плотная и матовая, а также название произведения, выполненного с помощью этой краски</a:t>
            </a:r>
            <a:r>
              <a:rPr lang="ru-RU" sz="3600" dirty="0" smtClean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n-US" sz="3600" dirty="0" smtClean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2025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en-US" sz="36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2025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en-US" sz="3600" dirty="0" smtClean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2025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en-US" sz="3600" dirty="0">
              <a:latin typeface="Century Gothic" panose="020B0502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ts val="2025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>
              <a:lnSpc>
                <a:spcPts val="2025"/>
              </a:lnSpc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sz="3600" b="1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Акварель </a:t>
            </a:r>
            <a:r>
              <a:rPr lang="ru-RU" sz="3600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– мягкие и прозрачные краски на водной основе, а также техника живописи или же отдельное произведение, выполненное такими красками.</a:t>
            </a:r>
            <a:endParaRPr lang="ru-RU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527355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34014" y="1179378"/>
            <a:ext cx="10490479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Отличие гуаши от акварели: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1800"/>
              </a:lnSpc>
              <a:spcAft>
                <a:spcPts val="0"/>
              </a:spcAft>
            </a:pP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Основные свойства акварели – мягкость и прозрачность красочного слоя, что позволяет подчеркнуть естественность цветовых переходов, воспользоваться всем разнообразием оттенков и полутонов. Гуашь отличается плотностью, матовостью и непрозрачностью, отлично подходит для ярких, сочных, насыщенных цветом рисунков.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Сухая пастель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b="1" dirty="0"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Масляная пастель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Open Sans"/>
              </a:rPr>
              <a:t>Использование масляной пастели дает возможность получать яркие и гладкие поверхности, рисунки, сухой – матовые, если в состав входит мел, бархатистые, с менее насыщенными по яркости оттенками.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0"/>
              </a:spcAft>
              <a:buFont typeface="Symbol" panose="05050102010706020507" pitchFamily="18" charset="2"/>
              <a:buBlip>
                <a:blip r:embed="rId2"/>
              </a:buBlip>
            </a:pPr>
            <a:r>
              <a:rPr lang="ru-RU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Восковые краски и энкаустика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 err="1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Энка́устика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– техника живописи, в которой связующим веществом красок является 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воск. 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Живопись выполняется красками в расплавленном виде (отсюда и название). Разновидностью энкаустики является восковая 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темпера,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отличающаяся яркостью и сочностью 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красок. 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В этой технике написаны многие раннехристианские </a:t>
            </a:r>
            <a:r>
              <a:rPr lang="ru-RU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иконы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b="1" dirty="0">
                <a:latin typeface="Century Gothic" panose="020B0502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96785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6141" y="181569"/>
            <a:ext cx="9757786" cy="12930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i="1" u="sng" dirty="0">
                <a:hlinkClick r:id="rId2"/>
              </a:rPr>
              <a:t>Основные компоненты красок и их назначение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51591666"/>
              </p:ext>
            </p:extLst>
          </p:nvPr>
        </p:nvGraphicFramePr>
        <p:xfrm>
          <a:off x="211015" y="1266093"/>
          <a:ext cx="11716378" cy="560631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30840">
                  <a:extLst>
                    <a:ext uri="{9D8B030D-6E8A-4147-A177-3AD203B41FA5}">
                      <a16:colId xmlns:a16="http://schemas.microsoft.com/office/drawing/2014/main" val="2062399748"/>
                    </a:ext>
                  </a:extLst>
                </a:gridCol>
                <a:gridCol w="7385538">
                  <a:extLst>
                    <a:ext uri="{9D8B030D-6E8A-4147-A177-3AD203B41FA5}">
                      <a16:colId xmlns:a16="http://schemas.microsoft.com/office/drawing/2014/main" val="1831229291"/>
                    </a:ext>
                  </a:extLst>
                </a:gridCol>
              </a:tblGrid>
              <a:tr h="283490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 smtClean="0">
                          <a:hlinkClick r:id="rId3"/>
                        </a:rPr>
                        <a:t>НАИМЕНОВАНИЕ</a:t>
                      </a:r>
                      <a:r>
                        <a:rPr lang="ru-RU" baseline="0" dirty="0" smtClean="0">
                          <a:hlinkClick r:id="rId3"/>
                        </a:rPr>
                        <a:t> </a:t>
                      </a:r>
                      <a:r>
                        <a:rPr lang="ru-RU" dirty="0" smtClean="0">
                          <a:hlinkClick r:id="rId3"/>
                        </a:rPr>
                        <a:t>КОМПОНЕНТА</a:t>
                      </a:r>
                      <a:endParaRPr lang="ru-RU" dirty="0" smtClean="0"/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dirty="0" smtClean="0"/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45274" marR="4527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u="none" strike="noStrike" dirty="0">
                          <a:effectLst/>
                          <a:hlinkClick r:id="rId4"/>
                        </a:rPr>
                        <a:t>НАЗНАЧЕНИЕ КОМПОНЕНТА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274" marR="45274" marT="0" marB="0"/>
                </a:tc>
                <a:extLst>
                  <a:ext uri="{0D108BD9-81ED-4DB2-BD59-A6C34878D82A}">
                    <a16:rowId xmlns:a16="http://schemas.microsoft.com/office/drawing/2014/main" val="1906679557"/>
                  </a:ext>
                </a:extLst>
              </a:tr>
              <a:tr h="65501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1 СВЯЗУЮЩЕЕ ВЕЩЕСТВО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алкидные смолы, масло (олифа), калиевое стекло и т.д</a:t>
                      </a:r>
                      <a:r>
                        <a:rPr lang="ru-RU" dirty="0" smtClean="0"/>
                        <a:t>.</a:t>
                      </a:r>
                    </a:p>
                  </a:txBody>
                  <a:tcPr marL="45274" marR="4527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Обеспечивает:</a:t>
                      </a:r>
                    </a:p>
                    <a:p>
                      <a:pPr marL="490220" indent="-2286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· прилипание и сцепление с базовой поверхностью, </a:t>
                      </a:r>
                    </a:p>
                    <a:p>
                      <a:pPr marL="490220" indent="-2286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· атмосфероустойчивость и износостойкость окрасочной пленки,</a:t>
                      </a:r>
                    </a:p>
                    <a:p>
                      <a:pPr marL="490220" indent="-2286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· глянец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274" marR="45274" marT="0" marB="0"/>
                </a:tc>
                <a:extLst>
                  <a:ext uri="{0D108BD9-81ED-4DB2-BD59-A6C34878D82A}">
                    <a16:rowId xmlns:a16="http://schemas.microsoft.com/office/drawing/2014/main" val="2652841552"/>
                  </a:ext>
                </a:extLst>
              </a:tr>
              <a:tr h="655017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2 ЗАПОЛНИТЕЛЬ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тальк молотый, слюда, песок различ­ной крупности, каолин и т. д</a:t>
                      </a:r>
                      <a:r>
                        <a:rPr lang="ru-RU" dirty="0" smtClean="0"/>
                        <a:t>.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dirty="0" smtClean="0"/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endParaRPr lang="ru-RU" dirty="0"/>
                    </a:p>
                  </a:txBody>
                  <a:tcPr marL="45274" marR="4527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482600" indent="-2286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· удешевляют малярные составы, </a:t>
                      </a:r>
                    </a:p>
                    <a:p>
                      <a:pPr marL="482600" indent="-2286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· придают им лучшую адгезию (</a:t>
                      </a:r>
                      <a:r>
                        <a:rPr lang="ru-RU" sz="1600" dirty="0" err="1">
                          <a:effectLst/>
                        </a:rPr>
                        <a:t>сцепляемость</a:t>
                      </a:r>
                      <a:r>
                        <a:rPr lang="ru-RU" sz="1600" dirty="0">
                          <a:effectLst/>
                        </a:rPr>
                        <a:t>) с основанием, </a:t>
                      </a:r>
                    </a:p>
                    <a:p>
                      <a:pPr marL="482600" indent="-228600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· повыша­ют прочность и огнестойкость. 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274" marR="45274" marT="0" marB="0"/>
                </a:tc>
                <a:extLst>
                  <a:ext uri="{0D108BD9-81ED-4DB2-BD59-A6C34878D82A}">
                    <a16:rowId xmlns:a16="http://schemas.microsoft.com/office/drawing/2014/main" val="406064982"/>
                  </a:ext>
                </a:extLst>
              </a:tr>
              <a:tr h="1010598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3 РАСТВОРИТЕЛЬ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вода, </a:t>
                      </a:r>
                      <a:r>
                        <a:rPr lang="ru-RU" dirty="0" err="1"/>
                        <a:t>уайт</a:t>
                      </a:r>
                      <a:r>
                        <a:rPr lang="ru-RU" dirty="0"/>
                        <a:t>-спирит, скипидар, ацетон и т.д.</a:t>
                      </a:r>
                    </a:p>
                  </a:txBody>
                  <a:tcPr marL="45274" marR="4527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растворяет связующее вещество, которое входит в состав краски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повышает эффективность проникновения краски в поверхность,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влияет на образование и устойчивость окрасочной пленки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274" marR="45274" marT="0" marB="0"/>
                </a:tc>
                <a:extLst>
                  <a:ext uri="{0D108BD9-81ED-4DB2-BD59-A6C34878D82A}">
                    <a16:rowId xmlns:a16="http://schemas.microsoft.com/office/drawing/2014/main" val="2912714597"/>
                  </a:ext>
                </a:extLst>
              </a:tr>
              <a:tr h="1162309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4 ПИГМЕНТ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TiO2, окись железа и т.д.</a:t>
                      </a:r>
                    </a:p>
                  </a:txBody>
                  <a:tcPr marL="45274" marR="4527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Обеспечивает: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желаемый оттенок цвета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 err="1">
                          <a:effectLst/>
                        </a:rPr>
                        <a:t>укрывистость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защиту от УФ-лучей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устойчивость к коррозии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274" marR="45274" marT="0" marB="0"/>
                </a:tc>
                <a:extLst>
                  <a:ext uri="{0D108BD9-81ED-4DB2-BD59-A6C34878D82A}">
                    <a16:rowId xmlns:a16="http://schemas.microsoft.com/office/drawing/2014/main" val="1223431464"/>
                  </a:ext>
                </a:extLst>
              </a:tr>
              <a:tr h="1559195">
                <a:tc>
                  <a:txBody>
                    <a:bodyPr/>
                    <a:lstStyle/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5 ДОБАВКИ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dirty="0"/>
                        <a:t>сиккативы вспомогательные вещества, которые вводятся в масляные краски для ускорения процесса «высыхания»</a:t>
                      </a:r>
                    </a:p>
                    <a:p>
                      <a:pPr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dirty="0"/>
                        <a:t> </a:t>
                      </a:r>
                    </a:p>
                  </a:txBody>
                  <a:tcPr marL="45274" marR="45274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препятствуют осаждению </a:t>
                      </a:r>
                      <a:r>
                        <a:rPr lang="ru-RU" sz="1600" dirty="0" err="1">
                          <a:effectLst/>
                        </a:rPr>
                        <a:t>пегмента</a:t>
                      </a:r>
                      <a:endParaRPr lang="ru-RU" sz="1600" dirty="0">
                        <a:effectLst/>
                      </a:endParaRP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препятствуют образованию «кожицы» из краски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уменьшают «вспенивание» краски</a:t>
                      </a:r>
                    </a:p>
                    <a:p>
                      <a:pPr marL="342900" lvl="0" indent="-342900">
                        <a:spcAft>
                          <a:spcPts val="0"/>
                        </a:spcAft>
                        <a:buSzPts val="1000"/>
                        <a:buFont typeface="Symbol" panose="05050102010706020507" pitchFamily="18" charset="2"/>
                        <a:buChar char=""/>
                        <a:tabLst>
                          <a:tab pos="457200" algn="l"/>
                        </a:tabLst>
                      </a:pPr>
                      <a:r>
                        <a:rPr lang="ru-RU" sz="1600" dirty="0">
                          <a:effectLst/>
                        </a:rPr>
                        <a:t>сокращают время высыхания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274" marR="45274" marT="0" marB="0"/>
                </a:tc>
                <a:extLst>
                  <a:ext uri="{0D108BD9-81ED-4DB2-BD59-A6C34878D82A}">
                    <a16:rowId xmlns:a16="http://schemas.microsoft.com/office/drawing/2014/main" val="31878616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235473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F1A297-A2AC-8D4B-A841-ACD99F70A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Области применения химии в искусстве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F96653D-DFB9-9548-AF0E-44069619CB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2194560"/>
            <a:ext cx="6664124" cy="4024125"/>
          </a:xfrm>
        </p:spPr>
        <p:txBody>
          <a:bodyPr/>
          <a:lstStyle/>
          <a:p>
            <a:r>
              <a:rPr lang="ru-RU" dirty="0"/>
              <a:t>Живопись</a:t>
            </a:r>
          </a:p>
          <a:p>
            <a:r>
              <a:rPr lang="ru-RU" dirty="0"/>
              <a:t>Архитектура</a:t>
            </a:r>
          </a:p>
          <a:p>
            <a:r>
              <a:rPr lang="ru-RU" dirty="0"/>
              <a:t>Фотография</a:t>
            </a:r>
          </a:p>
          <a:p>
            <a:r>
              <a:rPr lang="ru-RU" dirty="0"/>
              <a:t>Изготовление ювелирных изделий</a:t>
            </a:r>
          </a:p>
          <a:p>
            <a:r>
              <a:rPr lang="ru-RU" dirty="0"/>
              <a:t>Фрески, мозаика</a:t>
            </a:r>
          </a:p>
          <a:p>
            <a:r>
              <a:rPr lang="ru-RU" dirty="0"/>
              <a:t>Ковка</a:t>
            </a:r>
          </a:p>
          <a:p>
            <a:r>
              <a:rPr lang="ru-RU" dirty="0"/>
              <a:t>Литье и др.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4D125B6-D6C2-4A14-A963-3FA5E62A2D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00495" y="2318373"/>
            <a:ext cx="3472405" cy="2482227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C9CEF66-261A-4C30-BCD0-38C034CDAB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0438" y="4150324"/>
            <a:ext cx="3326358" cy="2205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906666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52E6FF4-66E5-0B48-BA08-841C398A12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5600" y="506959"/>
            <a:ext cx="8610600" cy="1293028"/>
          </a:xfrm>
        </p:spPr>
        <p:txBody>
          <a:bodyPr/>
          <a:lstStyle/>
          <a:p>
            <a:r>
              <a:rPr lang="ru-RU" dirty="0"/>
              <a:t>архитектура</a:t>
            </a:r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0CA30ABA-DE2B-435D-ADC0-49C3A6AF592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940" y="1201068"/>
            <a:ext cx="3158744" cy="2366009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EAE1D5B0-B742-4C0C-99E3-33AD1DD251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5483" y="1814333"/>
            <a:ext cx="3370833" cy="2243136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5BC748F9-0AFC-454A-A7EE-AE436856CC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26379" y="4236046"/>
            <a:ext cx="2941867" cy="2313959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7D51C633-4E7C-4FD8-A20F-A9AFC0CD73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78750" y="4076435"/>
            <a:ext cx="2941867" cy="2473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057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архитектура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lvl="0"/>
            <a:r>
              <a:rPr lang="ru-RU" b="1" dirty="0"/>
              <a:t>Кирпич</a:t>
            </a:r>
            <a:r>
              <a:rPr lang="ru-RU" dirty="0"/>
              <a:t> — искусственный камень правильной формы, используемый в качестве строительного материала, произведённый из минеральных материалов, обладающий свойствами камня, прочностью, водостойкостью, морозостойкостью. Наиболее известны три вида кирпича: керамический кирпич — из обожжённой глины, силикатный, состоящий из песка и извести и </a:t>
            </a:r>
            <a:r>
              <a:rPr lang="ru-RU" dirty="0" err="1"/>
              <a:t>гиперпрессованный</a:t>
            </a:r>
            <a:r>
              <a:rPr lang="ru-RU" dirty="0"/>
              <a:t> кирпич.</a:t>
            </a:r>
          </a:p>
          <a:p>
            <a:pPr lvl="0"/>
            <a:r>
              <a:rPr lang="ru-RU" b="1" dirty="0"/>
              <a:t>Чугун</a:t>
            </a:r>
            <a:r>
              <a:rPr lang="ru-RU" dirty="0"/>
              <a:t> — сплав железа с углеродом с содержанием более 2,14 %. Углерод в чугуне может содержаться в виде цементита (карбида железа) и графита. В зависимости от формы графита и количества цементита, выделяют: белый, серый, ковкий и высокопрочные чугуны. Чугуны содержат постоянные примеси (</a:t>
            </a:r>
            <a:r>
              <a:rPr lang="ru-RU" dirty="0" err="1"/>
              <a:t>Si</a:t>
            </a:r>
            <a:r>
              <a:rPr lang="ru-RU" dirty="0"/>
              <a:t>, </a:t>
            </a:r>
            <a:r>
              <a:rPr lang="ru-RU" dirty="0" err="1"/>
              <a:t>Mn</a:t>
            </a:r>
            <a:r>
              <a:rPr lang="ru-RU" dirty="0"/>
              <a:t>, S, P), а в некоторых случаях также легирующие элементы (</a:t>
            </a:r>
            <a:r>
              <a:rPr lang="ru-RU" dirty="0" err="1"/>
              <a:t>Cr</a:t>
            </a:r>
            <a:r>
              <a:rPr lang="ru-RU" dirty="0"/>
              <a:t>, </a:t>
            </a:r>
            <a:r>
              <a:rPr lang="ru-RU" dirty="0" err="1"/>
              <a:t>Ni</a:t>
            </a:r>
            <a:r>
              <a:rPr lang="ru-RU" dirty="0"/>
              <a:t>, V, </a:t>
            </a:r>
            <a:r>
              <a:rPr lang="ru-RU" dirty="0" err="1"/>
              <a:t>Al</a:t>
            </a:r>
            <a:r>
              <a:rPr lang="ru-RU" dirty="0"/>
              <a:t> и др.).</a:t>
            </a:r>
          </a:p>
          <a:p>
            <a:pPr lvl="0"/>
            <a:r>
              <a:rPr lang="ru-RU" b="1" dirty="0"/>
              <a:t>Керамика</a:t>
            </a:r>
            <a:r>
              <a:rPr lang="ru-RU" dirty="0"/>
              <a:t> — это обожженная глина. В свою очередь </a:t>
            </a:r>
            <a:r>
              <a:rPr lang="ru-RU" b="1" dirty="0"/>
              <a:t>глина</a:t>
            </a:r>
            <a:r>
              <a:rPr lang="ru-RU" dirty="0"/>
              <a:t> - Al2O3 + SiO2 - это твердый и жесткий материал. Она обладает герметичностью, механической прочностью, водонепроницаемостью, а так же способна выдержать достаточно высокие температуры.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28104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 invX="1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След самолета">
  <a:themeElements>
    <a:clrScheme name="След самолета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След самолета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лед самолета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TM04033937[[fn=След самолета]]</Template>
  <TotalTime>139</TotalTime>
  <Words>746</Words>
  <Application>Microsoft Office PowerPoint</Application>
  <PresentationFormat>Широкоэкранный</PresentationFormat>
  <Paragraphs>104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Century Gothic</vt:lpstr>
      <vt:lpstr>Open Sans</vt:lpstr>
      <vt:lpstr>Symbol</vt:lpstr>
      <vt:lpstr>Times New Roman</vt:lpstr>
      <vt:lpstr>След самолета</vt:lpstr>
      <vt:lpstr>Химия и искусство </vt:lpstr>
      <vt:lpstr>Презентация PowerPoint</vt:lpstr>
      <vt:lpstr>Краски</vt:lpstr>
      <vt:lpstr>Презентация PowerPoint</vt:lpstr>
      <vt:lpstr>Презентация PowerPoint</vt:lpstr>
      <vt:lpstr>Основные компоненты красок и их назначение </vt:lpstr>
      <vt:lpstr>Области применения химии в искусстве</vt:lpstr>
      <vt:lpstr>архитектура</vt:lpstr>
      <vt:lpstr>архитектура</vt:lpstr>
      <vt:lpstr>фотография</vt:lpstr>
      <vt:lpstr>Фотография</vt:lpstr>
      <vt:lpstr>Проверка полученных знаний)</vt:lpstr>
      <vt:lpstr>Презентация PowerPoint</vt:lpstr>
      <vt:lpstr>Проверь себя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и искусство</dc:title>
  <dc:creator>Лера Котова</dc:creator>
  <cp:lastModifiedBy>Учитель</cp:lastModifiedBy>
  <cp:revision>18</cp:revision>
  <dcterms:created xsi:type="dcterms:W3CDTF">2021-05-11T19:06:24Z</dcterms:created>
  <dcterms:modified xsi:type="dcterms:W3CDTF">2021-06-03T06:44:44Z</dcterms:modified>
</cp:coreProperties>
</file>