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7" r:id="rId2"/>
    <p:sldId id="258" r:id="rId3"/>
    <p:sldId id="259" r:id="rId4"/>
    <p:sldId id="288" r:id="rId5"/>
    <p:sldId id="289" r:id="rId6"/>
    <p:sldId id="290" r:id="rId7"/>
    <p:sldId id="291" r:id="rId8"/>
    <p:sldId id="264" r:id="rId9"/>
    <p:sldId id="295" r:id="rId10"/>
    <p:sldId id="294" r:id="rId11"/>
    <p:sldId id="293" r:id="rId12"/>
    <p:sldId id="292" r:id="rId13"/>
    <p:sldId id="269" r:id="rId14"/>
    <p:sldId id="296" r:id="rId15"/>
    <p:sldId id="297" r:id="rId16"/>
    <p:sldId id="299" r:id="rId17"/>
    <p:sldId id="298" r:id="rId18"/>
    <p:sldId id="274" r:id="rId19"/>
    <p:sldId id="300" r:id="rId20"/>
    <p:sldId id="301" r:id="rId21"/>
    <p:sldId id="303" r:id="rId22"/>
    <p:sldId id="302" r:id="rId23"/>
    <p:sldId id="284" r:id="rId24"/>
    <p:sldId id="30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6E6C"/>
    <a:srgbClr val="924900"/>
    <a:srgbClr val="004200"/>
    <a:srgbClr val="2A65AC"/>
    <a:srgbClr val="FAFBF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63BEF-93B8-46E2-9E17-1E082CCA5161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6637E2-DC3F-4D12-BC14-6992AC1D16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528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dirty="0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9413D5-C178-4D2A-87C4-B25D6DF7E349}" type="slidenum">
              <a:rPr lang="ru-RU" smtClean="0"/>
              <a:pPr/>
              <a:t>1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9544432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415503-F96C-444A-9BF1-735A2AC34F68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9350129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3924749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688496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911656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7892108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3A2526F-BE36-4581-9756-F70F302A8DAD}" type="slidenum">
              <a:rPr lang="ru-RU" smtClean="0"/>
              <a:pPr/>
              <a:t>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31423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032C04-C30A-4CC7-ACC3-8D07A76C134E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9000"/>
            <a:lum/>
          </a:blip>
          <a:srcRect/>
          <a:stretch>
            <a:fillRect l="-34000" r="-3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2C04-C30A-4CC7-ACC3-8D07A76C134E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5691-7073-43DA-AF96-D340738EE2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3.png"/><Relationship Id="rId4" Type="http://schemas.openxmlformats.org/officeDocument/2006/relationships/slide" Target="slide2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3" Type="http://schemas.openxmlformats.org/officeDocument/2006/relationships/slide" Target="slide3.xml"/><Relationship Id="rId21" Type="http://schemas.openxmlformats.org/officeDocument/2006/relationships/slide" Target="slide21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" Type="http://schemas.openxmlformats.org/officeDocument/2006/relationships/notesSlide" Target="../notesSlides/notesSlide2.xml"/><Relationship Id="rId16" Type="http://schemas.openxmlformats.org/officeDocument/2006/relationships/slide" Target="slide16.xml"/><Relationship Id="rId20" Type="http://schemas.openxmlformats.org/officeDocument/2006/relationships/slide" Target="slide20.xml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24" Type="http://schemas.openxmlformats.org/officeDocument/2006/relationships/image" Target="../media/image6.png"/><Relationship Id="rId5" Type="http://schemas.openxmlformats.org/officeDocument/2006/relationships/slide" Target="slide5.xml"/><Relationship Id="rId15" Type="http://schemas.openxmlformats.org/officeDocument/2006/relationships/slide" Target="slide15.xml"/><Relationship Id="rId23" Type="http://schemas.openxmlformats.org/officeDocument/2006/relationships/image" Target="../media/image5.png"/><Relationship Id="rId10" Type="http://schemas.openxmlformats.org/officeDocument/2006/relationships/slide" Target="slide10.xml"/><Relationship Id="rId19" Type="http://schemas.openxmlformats.org/officeDocument/2006/relationships/slide" Target="slide19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Relationship Id="rId22" Type="http://schemas.openxmlformats.org/officeDocument/2006/relationships/slide" Target="slide2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reisfree.com/content1/pic/zip/201122421113324977801.jpg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design-web.com.ua/wp-content/uploads/2012/11/owl.jpg" TargetMode="External"/><Relationship Id="rId4" Type="http://schemas.openxmlformats.org/officeDocument/2006/relationships/hyperlink" Target="http://gatet.files.wordpress.com/2010/06/me.jpg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elenaranko.ucoz.ru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Рисунок17.pn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827584" y="332658"/>
            <a:ext cx="7416824" cy="650226"/>
          </a:xfrm>
          <a:prstGeom prst="rect">
            <a:avLst/>
          </a:prstGeom>
        </p:spPr>
      </p:pic>
      <p:pic>
        <p:nvPicPr>
          <p:cNvPr id="11" name="Рисунок 10" descr="Рисунок18.pn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95536" y="6165304"/>
            <a:ext cx="1606332" cy="360040"/>
          </a:xfrm>
          <a:prstGeom prst="rect">
            <a:avLst/>
          </a:prstGeom>
        </p:spPr>
      </p:pic>
      <p:pic>
        <p:nvPicPr>
          <p:cNvPr id="12" name="Рисунок 11" descr="Рисунок19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6084168" y="6165304"/>
            <a:ext cx="2700300" cy="36004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-180528" y="908720"/>
            <a:ext cx="9605071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Мы любим математику!</a:t>
            </a:r>
            <a:endParaRPr lang="ru-RU" sz="11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5572" y="443711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200" i="1" dirty="0">
                <a:solidFill>
                  <a:prstClr val="black"/>
                </a:solidFill>
                <a:latin typeface="Times New Roman" pitchFamily="18" charset="0"/>
              </a:rPr>
              <a:t>ГБОУ лицей №533 </a:t>
            </a:r>
          </a:p>
          <a:p>
            <a:pPr lvl="0" algn="ctr"/>
            <a:r>
              <a:rPr lang="ru-RU" sz="2200" i="1" dirty="0">
                <a:solidFill>
                  <a:prstClr val="black"/>
                </a:solidFill>
                <a:latin typeface="Times New Roman" pitchFamily="18" charset="0"/>
              </a:rPr>
              <a:t>г.</a:t>
            </a:r>
            <a:r>
              <a:rPr lang="en-US" sz="2200" i="1" dirty="0">
                <a:solidFill>
                  <a:prstClr val="black"/>
                </a:solidFill>
                <a:latin typeface="Times New Roman" pitchFamily="18" charset="0"/>
              </a:rPr>
              <a:t> </a:t>
            </a:r>
            <a:r>
              <a:rPr lang="ru-RU" sz="2200" i="1" dirty="0">
                <a:solidFill>
                  <a:prstClr val="black"/>
                </a:solidFill>
                <a:latin typeface="Times New Roman" pitchFamily="18" charset="0"/>
              </a:rPr>
              <a:t>Санкт-Петербург</a:t>
            </a:r>
          </a:p>
          <a:p>
            <a:pPr lvl="0" algn="ctr"/>
            <a:r>
              <a:rPr lang="ru-RU" sz="2200" i="1" dirty="0">
                <a:solidFill>
                  <a:prstClr val="black"/>
                </a:solidFill>
                <a:latin typeface="Times New Roman" pitchFamily="18" charset="0"/>
              </a:rPr>
              <a:t>Учитель начальных классов </a:t>
            </a:r>
          </a:p>
          <a:p>
            <a:pPr lvl="0" algn="ctr"/>
            <a:r>
              <a:rPr lang="ru-RU" sz="2400" b="1" i="1" dirty="0" err="1" smtClean="0">
                <a:solidFill>
                  <a:prstClr val="black"/>
                </a:solidFill>
                <a:latin typeface="Times New Roman" pitchFamily="18" charset="0"/>
              </a:rPr>
              <a:t>Прибышина</a:t>
            </a: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</a:rPr>
              <a:t> Н.В.</a:t>
            </a:r>
            <a:endParaRPr lang="ru-RU" sz="2400" b="1" i="1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259632" y="11336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3600" b="1" spc="50" dirty="0">
                <a:ln w="11430"/>
                <a:gradFill>
                  <a:gsLst>
                    <a:gs pos="25000">
                      <a:srgbClr val="9BBB59">
                        <a:lumMod val="50000"/>
                      </a:srgbClr>
                    </a:gs>
                    <a:gs pos="100000">
                      <a:srgbClr val="9BBB59">
                        <a:lumMod val="50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ребусы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179512" y="4293096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lvl="0" indent="-57150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угол</a:t>
            </a:r>
            <a:endParaRPr lang="ru-RU" sz="4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251520" y="1124744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  <p:pic>
        <p:nvPicPr>
          <p:cNvPr id="8" name="Picture 5" descr="rebus_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692697"/>
            <a:ext cx="7400578" cy="302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259632" y="11336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3600" b="1" spc="50" dirty="0">
                <a:ln w="11430"/>
                <a:gradFill>
                  <a:gsLst>
                    <a:gs pos="25000">
                      <a:srgbClr val="9BBB59">
                        <a:lumMod val="50000"/>
                      </a:srgbClr>
                    </a:gs>
                    <a:gs pos="100000">
                      <a:srgbClr val="9BBB59">
                        <a:lumMod val="50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ребусы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251520" y="5229200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indent="-57150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задача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891958"/>
            <a:ext cx="6840760" cy="282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3600" b="1" spc="50" dirty="0">
                <a:ln w="11430"/>
                <a:gradFill>
                  <a:gsLst>
                    <a:gs pos="25000">
                      <a:srgbClr val="9BBB59">
                        <a:lumMod val="50000"/>
                      </a:srgbClr>
                    </a:gs>
                    <a:gs pos="100000">
                      <a:srgbClr val="9BBB59">
                        <a:lumMod val="50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ребусы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9992" y="4077072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179512" y="4941168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lvl="0" indent="-57150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отрезок</a:t>
            </a:r>
            <a:endParaRPr lang="ru-RU" sz="4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  <p:pic>
        <p:nvPicPr>
          <p:cNvPr id="8" name="Picture 4" descr="rebus_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64704"/>
            <a:ext cx="6696744" cy="3172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solidFill>
                  <a:srgbClr val="CA6E6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Сообрази!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lvl="0" indent="-57150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 2 часа</a:t>
            </a:r>
            <a:endParaRPr lang="ru-RU" sz="4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251520" y="1052736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>
                <a:latin typeface="Georgia" pitchFamily="18" charset="0"/>
              </a:rPr>
              <a:t>Два мальчика играли в шашки 2 ч. Сколько часов играл каждый мальчик? 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259632" y="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3600" b="1" spc="50" dirty="0">
                <a:ln w="11430"/>
                <a:solidFill>
                  <a:srgbClr val="CA6E6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Сообрази!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lvl="0" indent="-57150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40 км</a:t>
            </a:r>
            <a:endParaRPr lang="ru-RU" sz="4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>
                <a:latin typeface="Georgia" pitchFamily="18" charset="0"/>
              </a:rPr>
              <a:t>Пара лошадей пробежала 40км. Сколько километров пробежала каждая лошадь?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-13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3600" b="1" spc="50" dirty="0">
                <a:ln w="11430"/>
                <a:solidFill>
                  <a:srgbClr val="CA6E6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Сообрази!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323528" y="2924944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lvl="0" indent="-57150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В семье 4 ребёнка.</a:t>
            </a:r>
            <a:endParaRPr lang="ru-RU" sz="4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179512" y="1124744"/>
            <a:ext cx="849694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>
                <a:latin typeface="Georgia" pitchFamily="18" charset="0"/>
              </a:rPr>
              <a:t>Марина и Оля сестры. Марина сказала, что  у неё 2 брата, и Оля сказала, что у неё тоже 2 брата. Сколько детей  в семье?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31640" y="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3600" b="1" spc="50" dirty="0">
                <a:ln w="11430"/>
                <a:solidFill>
                  <a:srgbClr val="CA6E6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Сообрази!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12360" y="0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251520" y="2996952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lvl="0" indent="-57150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В вазе 5 орехов.</a:t>
            </a:r>
            <a:endParaRPr lang="ru-RU" sz="4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251520" y="764704"/>
            <a:ext cx="8712968" cy="19020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>
                <a:latin typeface="Georgia" pitchFamily="18" charset="0"/>
              </a:rPr>
              <a:t>Брат и сестра увидели в вазе орехи и стали думать, как их разделить. Брат   сказал: </a:t>
            </a:r>
            <a:endParaRPr lang="en-US" sz="2800" b="1" dirty="0" smtClean="0">
              <a:latin typeface="Georgia" pitchFamily="18" charset="0"/>
            </a:endParaRPr>
          </a:p>
          <a:p>
            <a:pPr>
              <a:spcBef>
                <a:spcPct val="20000"/>
              </a:spcBef>
            </a:pPr>
            <a:r>
              <a:rPr lang="ru-RU" sz="2800" b="1" dirty="0" smtClean="0">
                <a:latin typeface="Georgia" pitchFamily="18" charset="0"/>
              </a:rPr>
              <a:t>« </a:t>
            </a:r>
            <a:r>
              <a:rPr lang="ru-RU" sz="2800" b="1" dirty="0">
                <a:latin typeface="Georgia" pitchFamily="18" charset="0"/>
              </a:rPr>
              <a:t>Если мы возьмем по 3 ореха, то одного нам не хватит». Сколько орехов в вазе? 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51920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187624" y="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3600" b="1" spc="50" dirty="0">
                <a:ln w="11430"/>
                <a:solidFill>
                  <a:srgbClr val="CA6E6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Сообрази</a:t>
            </a:r>
            <a:r>
              <a:rPr lang="ru-RU" sz="3600" b="1" spc="50" dirty="0" smtClean="0">
                <a:ln w="11430"/>
                <a:solidFill>
                  <a:srgbClr val="CA6E6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!</a:t>
            </a:r>
            <a:endParaRPr lang="ru-RU" sz="3600" b="1" spc="50" dirty="0">
              <a:ln w="11430"/>
              <a:solidFill>
                <a:srgbClr val="CA6E6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lumMod val="50000"/>
                      </a:schemeClr>
                    </a:gs>
                    <a:gs pos="100000">
                      <a:schemeClr val="accent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lumMod val="50000"/>
                    </a:schemeClr>
                  </a:gs>
                  <a:gs pos="100000">
                    <a:schemeClr val="accent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179512" y="3933056"/>
            <a:ext cx="8496944" cy="158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lvl="0" indent="-57150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У брата – 1,</a:t>
            </a:r>
          </a:p>
          <a:p>
            <a:pPr lvl="0">
              <a:spcBef>
                <a:spcPct val="20000"/>
              </a:spcBef>
            </a:pPr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а у сестры – 7 </a:t>
            </a:r>
            <a:endParaRPr lang="ru-RU" sz="4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251520" y="1124744"/>
            <a:ext cx="849694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b="1" dirty="0">
                <a:latin typeface="Georgia" pitchFamily="18" charset="0"/>
              </a:rPr>
              <a:t>У  брата и сестры было вместе 8 конфет. Когда сестра отдала брату 3 конфеты, у них стало поровну. По сколько конфет у них было сначала? </a:t>
            </a:r>
          </a:p>
        </p:txBody>
      </p:sp>
      <p:pic>
        <p:nvPicPr>
          <p:cNvPr id="24" name="Рисунок 23" descr="32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932040" y="3933056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24128" y="1196752"/>
            <a:ext cx="3168352" cy="30243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Рисунок1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15280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15404" y="3212976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indent="-57150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3 треугольника</a:t>
            </a:r>
            <a:endParaRPr lang="ru-RU" sz="2800" i="1" dirty="0" smtClean="0">
              <a:latin typeface="Georgia" pitchFamily="18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251520" y="1052736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800" b="1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Сколько треугольников?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1" y="1484784"/>
            <a:ext cx="2880465" cy="2393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796136" y="1196752"/>
            <a:ext cx="3168352" cy="316835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Рисунок1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40466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355976" y="4520690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16892" y="3861048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lvl="0" indent="-57150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6треугольников</a:t>
            </a:r>
            <a:endParaRPr lang="ru-RU" sz="2800" i="1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800" b="1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Сколько треугольников?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12776"/>
            <a:ext cx="2865746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9" name="AutoShape 4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997969" y="1700734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21" name="AutoShape 49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933007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22" name="AutoShape 5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5869632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23" name="AutoShape 51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6806257" y="1700734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40</a:t>
            </a:r>
          </a:p>
        </p:txBody>
      </p:sp>
      <p:sp>
        <p:nvSpPr>
          <p:cNvPr id="3124" name="AutoShape 52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7741294" y="1700734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25" name="AutoShape 53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3997969" y="256483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26" name="AutoShape 54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4933007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27" name="AutoShape 55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5869632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28" name="AutoShape 56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6806257" y="2564830"/>
            <a:ext cx="719137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29" name="AutoShape 57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7741294" y="2564830"/>
            <a:ext cx="719138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779674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30" name="AutoShape 58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3997969" y="342892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31" name="AutoShape 59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4933007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32" name="AutoShape 60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5869632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33" name="AutoShape 61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6806257" y="3428926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34" name="AutoShape 62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7741294" y="3428926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6969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50</a:t>
            </a:r>
          </a:p>
        </p:txBody>
      </p:sp>
      <p:sp>
        <p:nvSpPr>
          <p:cNvPr id="3135" name="AutoShape 63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3997969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10</a:t>
            </a:r>
          </a:p>
        </p:txBody>
      </p:sp>
      <p:sp>
        <p:nvSpPr>
          <p:cNvPr id="3136" name="AutoShape 64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4933007" y="429302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20</a:t>
            </a:r>
          </a:p>
        </p:txBody>
      </p:sp>
      <p:sp>
        <p:nvSpPr>
          <p:cNvPr id="3137" name="AutoShape 65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5869632" y="4293022"/>
            <a:ext cx="719137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30</a:t>
            </a:r>
          </a:p>
        </p:txBody>
      </p:sp>
      <p:sp>
        <p:nvSpPr>
          <p:cNvPr id="3138" name="AutoShape 66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6877694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/>
              <a:t>40</a:t>
            </a:r>
          </a:p>
        </p:txBody>
      </p:sp>
      <p:sp>
        <p:nvSpPr>
          <p:cNvPr id="3139" name="AutoShape 67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7741294" y="4293022"/>
            <a:ext cx="719138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995D">
                <a:alpha val="50000"/>
              </a:srgbClr>
            </a:prstShdw>
          </a:effectLst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/>
              <a:t>50</a:t>
            </a:r>
          </a:p>
        </p:txBody>
      </p:sp>
      <p:sp>
        <p:nvSpPr>
          <p:cNvPr id="2" name="AutoShape 47"/>
          <p:cNvSpPr>
            <a:spLocks noChangeArrowheads="1"/>
          </p:cNvSpPr>
          <p:nvPr/>
        </p:nvSpPr>
        <p:spPr bwMode="auto">
          <a:xfrm>
            <a:off x="468312" y="1700734"/>
            <a:ext cx="2879551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1">
                  <a:lumMod val="60000"/>
                  <a:lumOff val="40000"/>
                </a:schemeClr>
              </a:gs>
              <a:gs pos="50000">
                <a:schemeClr val="bg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lvl="0" algn="ctr"/>
            <a:r>
              <a:rPr lang="ru-RU" sz="2000" b="1" cap="all" dirty="0">
                <a:solidFill>
                  <a:prstClr val="black"/>
                </a:solidFill>
                <a:latin typeface="Georgia" pitchFamily="18" charset="0"/>
              </a:rPr>
              <a:t>Числовые </a:t>
            </a:r>
          </a:p>
          <a:p>
            <a:pPr lvl="0" algn="ctr"/>
            <a:r>
              <a:rPr lang="ru-RU" sz="2000" b="1" cap="all" dirty="0">
                <a:solidFill>
                  <a:prstClr val="black"/>
                </a:solidFill>
                <a:latin typeface="Georgia" pitchFamily="18" charset="0"/>
              </a:rPr>
              <a:t>ряды</a:t>
            </a:r>
            <a:endParaRPr lang="ru-RU" sz="2400" b="1" cap="all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4" name="AutoShape 47"/>
          <p:cNvSpPr>
            <a:spLocks noChangeArrowheads="1"/>
          </p:cNvSpPr>
          <p:nvPr/>
        </p:nvSpPr>
        <p:spPr bwMode="auto">
          <a:xfrm>
            <a:off x="468312" y="4293022"/>
            <a:ext cx="2879551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rgbClr val="C6FAC2"/>
              </a:gs>
              <a:gs pos="50000">
                <a:schemeClr val="bg1"/>
              </a:gs>
              <a:gs pos="100000">
                <a:srgbClr val="C6FAC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000" b="1" cap="all" dirty="0" smtClean="0">
                <a:latin typeface="Georgia" pitchFamily="18" charset="0"/>
              </a:rPr>
              <a:t>Считаем </a:t>
            </a:r>
          </a:p>
          <a:p>
            <a:pPr algn="ctr"/>
            <a:r>
              <a:rPr lang="ru-RU" sz="2000" b="1" cap="all" dirty="0" smtClean="0">
                <a:latin typeface="Georgia" pitchFamily="18" charset="0"/>
              </a:rPr>
              <a:t>треугольники</a:t>
            </a:r>
            <a:endParaRPr lang="ru-RU" sz="2000" b="1" cap="all" dirty="0">
              <a:latin typeface="Georgia" pitchFamily="18" charset="0"/>
            </a:endParaRPr>
          </a:p>
        </p:txBody>
      </p:sp>
      <p:sp>
        <p:nvSpPr>
          <p:cNvPr id="5" name="AutoShape 47"/>
          <p:cNvSpPr>
            <a:spLocks noChangeArrowheads="1"/>
          </p:cNvSpPr>
          <p:nvPr/>
        </p:nvSpPr>
        <p:spPr bwMode="auto">
          <a:xfrm>
            <a:off x="468312" y="2564830"/>
            <a:ext cx="2879551" cy="719138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3">
                  <a:lumMod val="60000"/>
                  <a:lumOff val="40000"/>
                </a:schemeClr>
              </a:gs>
              <a:gs pos="50000">
                <a:srgbClr val="FAFBF7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lvl="0" algn="ctr"/>
            <a:r>
              <a:rPr lang="ru-RU" sz="2000" b="1" cap="all" dirty="0" smtClean="0">
                <a:latin typeface="Georgia" pitchFamily="18" charset="0"/>
              </a:rPr>
              <a:t>ребусы</a:t>
            </a:r>
            <a:endParaRPr lang="ru-RU" sz="2000" b="1" cap="all" dirty="0">
              <a:latin typeface="Georgia" pitchFamily="18" charset="0"/>
            </a:endParaRPr>
          </a:p>
        </p:txBody>
      </p:sp>
      <p:sp>
        <p:nvSpPr>
          <p:cNvPr id="6" name="AutoShape 47"/>
          <p:cNvSpPr>
            <a:spLocks noChangeArrowheads="1"/>
          </p:cNvSpPr>
          <p:nvPr/>
        </p:nvSpPr>
        <p:spPr bwMode="auto">
          <a:xfrm>
            <a:off x="468312" y="3428926"/>
            <a:ext cx="2879551" cy="719137"/>
          </a:xfrm>
          <a:prstGeom prst="bevel">
            <a:avLst>
              <a:gd name="adj" fmla="val 7727"/>
            </a:avLst>
          </a:prstGeom>
          <a:gradFill rotWithShape="1">
            <a:gsLst>
              <a:gs pos="0">
                <a:schemeClr val="accent2">
                  <a:lumMod val="40000"/>
                  <a:lumOff val="60000"/>
                </a:schemeClr>
              </a:gs>
              <a:gs pos="50000">
                <a:schemeClr val="bg1"/>
              </a:gs>
              <a:gs pos="100000">
                <a:schemeClr val="accent2">
                  <a:lumMod val="40000"/>
                  <a:lumOff val="60000"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997199">
                <a:alpha val="50000"/>
              </a:srgbClr>
            </a:prstShdw>
          </a:effectLst>
        </p:spPr>
        <p:txBody>
          <a:bodyPr wrap="none" anchor="ctr"/>
          <a:lstStyle/>
          <a:p>
            <a:pPr algn="ctr"/>
            <a:r>
              <a:rPr lang="ru-RU" sz="2000" b="1" cap="all" dirty="0">
                <a:latin typeface="Georgia" pitchFamily="18" charset="0"/>
              </a:rPr>
              <a:t>Сообрази!</a:t>
            </a:r>
          </a:p>
        </p:txBody>
      </p:sp>
      <p:pic>
        <p:nvPicPr>
          <p:cNvPr id="37" name="Рисунок 36" descr="Рисунок36.png"/>
          <p:cNvPicPr>
            <a:picLocks noChangeAspect="1"/>
          </p:cNvPicPr>
          <p:nvPr/>
        </p:nvPicPr>
        <p:blipFill>
          <a:blip r:embed="rId23" cstate="screen"/>
          <a:srcRect/>
          <a:stretch>
            <a:fillRect/>
          </a:stretch>
        </p:blipFill>
        <p:spPr>
          <a:xfrm>
            <a:off x="1475656" y="260648"/>
            <a:ext cx="6891166" cy="792088"/>
          </a:xfrm>
          <a:prstGeom prst="rect">
            <a:avLst/>
          </a:prstGeom>
        </p:spPr>
      </p:pic>
      <p:pic>
        <p:nvPicPr>
          <p:cNvPr id="38" name="Рисунок 37" descr="Рисунок40.png">
            <a:hlinkClick r:id="" action="ppaction://hlinkshowjump?jump=endshow"/>
          </p:cNvPr>
          <p:cNvPicPr>
            <a:picLocks noChangeAspect="1"/>
          </p:cNvPicPr>
          <p:nvPr/>
        </p:nvPicPr>
        <p:blipFill>
          <a:blip r:embed="rId24" cstate="screen"/>
          <a:srcRect/>
          <a:stretch>
            <a:fillRect/>
          </a:stretch>
        </p:blipFill>
        <p:spPr>
          <a:xfrm>
            <a:off x="7308304" y="6237312"/>
            <a:ext cx="1152128" cy="300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11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" dur="indefinite"/>
                                        <p:tgtEl>
                                          <p:spTgt spid="3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1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1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3" dur="indefinite"/>
                                        <p:tgtEl>
                                          <p:spTgt spid="3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1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9" dur="indefinite"/>
                                        <p:tgtEl>
                                          <p:spTgt spid="3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1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25" dur="indefinite"/>
                                        <p:tgtEl>
                                          <p:spTgt spid="3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3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1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1" dur="indefinite"/>
                                        <p:tgtEl>
                                          <p:spTgt spid="3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1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37" dur="indefinite"/>
                                        <p:tgtEl>
                                          <p:spTgt spid="3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5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1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3" dur="indefinite"/>
                                        <p:tgtEl>
                                          <p:spTgt spid="3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3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31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49" dur="indefinite"/>
                                        <p:tgtEl>
                                          <p:spTgt spid="3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7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4" dur="indefinite"/>
                                        <p:tgtEl>
                                          <p:spTgt spid="31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55" dur="indefinite"/>
                                        <p:tgtEl>
                                          <p:spTgt spid="3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8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3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0" dur="indefinite"/>
                                        <p:tgtEl>
                                          <p:spTgt spid="31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1" dur="indefinite"/>
                                        <p:tgtEl>
                                          <p:spTgt spid="3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29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6" dur="indefinite"/>
                                        <p:tgtEl>
                                          <p:spTgt spid="31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67" dur="indefinite"/>
                                        <p:tgtEl>
                                          <p:spTgt spid="3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2" dur="indefinite"/>
                                        <p:tgtEl>
                                          <p:spTgt spid="31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3" dur="indefinite"/>
                                        <p:tgtEl>
                                          <p:spTgt spid="3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1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78" dur="indefinite"/>
                                        <p:tgtEl>
                                          <p:spTgt spid="313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79" dur="indefinite"/>
                                        <p:tgtEl>
                                          <p:spTgt spid="3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2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3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4" dur="indefinite"/>
                                        <p:tgtEl>
                                          <p:spTgt spid="313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85" dur="indefinite"/>
                                        <p:tgtEl>
                                          <p:spTgt spid="3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3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3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0" dur="indefinite"/>
                                        <p:tgtEl>
                                          <p:spTgt spid="313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1" dur="indefinite"/>
                                        <p:tgtEl>
                                          <p:spTgt spid="3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1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6" dur="indefinite"/>
                                        <p:tgtEl>
                                          <p:spTgt spid="313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97" dur="indefinite"/>
                                        <p:tgtEl>
                                          <p:spTgt spid="3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5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1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2" dur="indefinite"/>
                                        <p:tgtEl>
                                          <p:spTgt spid="313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3" dur="indefinite"/>
                                        <p:tgtEl>
                                          <p:spTgt spid="3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31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8" dur="indefinite"/>
                                        <p:tgtEl>
                                          <p:spTgt spid="313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09" dur="indefinite"/>
                                        <p:tgtEl>
                                          <p:spTgt spid="3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7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31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4" dur="indefinite"/>
                                        <p:tgtEl>
                                          <p:spTgt spid="31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15" dur="indefinite"/>
                                        <p:tgtEl>
                                          <p:spTgt spid="3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8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31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0" dur="indefinite"/>
                                        <p:tgtEl>
                                          <p:spTgt spid="31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"/>
                                      </p:to>
                                    </p:set>
                                    <p:animEffect filter="image" prLst="opacity: 0">
                                      <p:cBhvr rctx="IE">
                                        <p:cTn id="121" dur="indefinite"/>
                                        <p:tgtEl>
                                          <p:spTgt spid="3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39"/>
                  </p:tgtEl>
                </p:cond>
              </p:nextCondLst>
            </p:seq>
          </p:childTnLst>
        </p:cTn>
      </p:par>
    </p:tnLst>
    <p:bldLst>
      <p:bldP spid="3119" grpId="0" animBg="1"/>
      <p:bldP spid="3121" grpId="0" animBg="1"/>
      <p:bldP spid="3122" grpId="0" animBg="1"/>
      <p:bldP spid="3123" grpId="0" animBg="1"/>
      <p:bldP spid="3124" grpId="0" animBg="1"/>
      <p:bldP spid="3125" grpId="0" animBg="1"/>
      <p:bldP spid="3126" grpId="0" animBg="1"/>
      <p:bldP spid="3127" grpId="0" animBg="1"/>
      <p:bldP spid="3128" grpId="0" animBg="1"/>
      <p:bldP spid="3129" grpId="0" animBg="1"/>
      <p:bldP spid="3130" grpId="0" animBg="1"/>
      <p:bldP spid="3131" grpId="0" animBg="1"/>
      <p:bldP spid="3132" grpId="0" animBg="1"/>
      <p:bldP spid="3133" grpId="0" animBg="1"/>
      <p:bldP spid="3134" grpId="0" animBg="1"/>
      <p:bldP spid="3135" grpId="0" animBg="1"/>
      <p:bldP spid="3136" grpId="0" animBg="1"/>
      <p:bldP spid="3137" grpId="0" animBg="1"/>
      <p:bldP spid="3138" grpId="0" animBg="1"/>
      <p:bldP spid="313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292080" y="1052736"/>
            <a:ext cx="3528392" cy="30243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Рисунок1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259632" y="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355976" y="4496158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0" y="3861048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indent="-57150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5треугольников</a:t>
            </a:r>
            <a:endParaRPr lang="ru-RU" sz="2800" dirty="0" smtClean="0">
              <a:latin typeface="Georgia" pitchFamily="18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179512" y="692696"/>
            <a:ext cx="84969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400" b="1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Сколько треугольников?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268760"/>
            <a:ext cx="2743200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932040" y="1052736"/>
            <a:ext cx="3816424" cy="216024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Рисунок1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331640" y="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51920" y="4075204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179512" y="3356992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lvl="0" indent="-57150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4400" b="1" i="1" dirty="0">
                <a:solidFill>
                  <a:srgbClr val="C00000"/>
                </a:solidFill>
                <a:latin typeface="Georgia" pitchFamily="18" charset="0"/>
              </a:rPr>
              <a:t>5треугольников</a:t>
            </a:r>
            <a:endParaRPr lang="ru-RU" sz="2800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908720"/>
            <a:ext cx="84969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400" b="1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Сколько треугольников?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96752"/>
            <a:ext cx="3127375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5580112" y="764704"/>
            <a:ext cx="3312368" cy="26642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Рисунок12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194330" y="5949280"/>
            <a:ext cx="770053" cy="66828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115616" y="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НОМИНАЦИЯ</a:t>
            </a:r>
            <a:endParaRPr lang="ru-RU" sz="36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40352" y="0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rgbClr val="004200"/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rgbClr val="004200"/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Рисунок 24" descr="Рисунок33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923928" y="4149080"/>
            <a:ext cx="1512168" cy="2337310"/>
          </a:xfrm>
          <a:prstGeom prst="rect">
            <a:avLst/>
          </a:prstGeom>
        </p:spPr>
      </p:pic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0" y="3429000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lvl="0" indent="-57150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8 треугольников</a:t>
            </a:r>
            <a:endParaRPr lang="ru-RU" sz="2800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27" name="Text Box 5"/>
          <p:cNvSpPr txBox="1">
            <a:spLocks noChangeArrowheads="1"/>
          </p:cNvSpPr>
          <p:nvPr/>
        </p:nvSpPr>
        <p:spPr bwMode="auto">
          <a:xfrm>
            <a:off x="323528" y="908720"/>
            <a:ext cx="849694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400" b="1" dirty="0">
                <a:solidFill>
                  <a:srgbClr val="F79646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Сколько треугольников?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052736"/>
            <a:ext cx="2888159" cy="20374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3316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9703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431800" cy="358775"/>
          </a:xfrm>
          <a:prstGeom prst="actionButtonBeginning">
            <a:avLst/>
          </a:prstGeom>
          <a:gradFill rotWithShape="1">
            <a:gsLst>
              <a:gs pos="0">
                <a:schemeClr val="bg1"/>
              </a:gs>
              <a:gs pos="100000">
                <a:srgbClr val="FFE7E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FFE7EC">
                <a:gamma/>
                <a:shade val="60000"/>
                <a:invGamma/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2" name="Рисунок 11" descr="Рисунок41.pn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1763688" y="404664"/>
            <a:ext cx="6480720" cy="648072"/>
          </a:xfrm>
          <a:prstGeom prst="rect">
            <a:avLst/>
          </a:prstGeom>
        </p:spPr>
      </p:pic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251520" y="1484784"/>
            <a:ext cx="8640960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http://www.hereisfree.com/content1//pic/zip/201122421113324977801.jpg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идея кнопки «домик»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http://gatet.files.wordpress.com/2010/06/me.jpg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знак вопроса с человечком</a:t>
            </a:r>
          </a:p>
          <a:p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http://www.design-web.com.ua/wp-content/uploads/2012/11/owl.jpg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мудрая сова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0" y="3316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9703" name="AutoShape 7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8388350" y="6237288"/>
            <a:ext cx="431800" cy="358775"/>
          </a:xfrm>
          <a:prstGeom prst="actionButtonBeginning">
            <a:avLst/>
          </a:prstGeom>
          <a:gradFill rotWithShape="1">
            <a:gsLst>
              <a:gs pos="0">
                <a:schemeClr val="bg1"/>
              </a:gs>
              <a:gs pos="100000">
                <a:srgbClr val="FFE7EC"/>
              </a:gs>
            </a:gsLst>
            <a:path path="rect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prstShdw prst="shdw17" dist="17961" dir="2700000">
              <a:srgbClr val="FFE7EC">
                <a:gamma/>
                <a:shade val="60000"/>
                <a:invGamma/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/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251520" y="1844824"/>
            <a:ext cx="8640960" cy="303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Ранько Елена Алексеевна </a:t>
            </a: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учитель начальных классов  </a:t>
            </a: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МАОУ лицей №21</a:t>
            </a:r>
          </a:p>
          <a:p>
            <a:pPr marL="0" marR="0" lvl="0" indent="0" algn="ctr" defTabSz="914400" rtl="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г. Иваново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Сайт:</a:t>
            </a:r>
            <a:r>
              <a:rPr kumimoji="0" lang="ru-RU" sz="240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http://elenaranko.ucoz.ru/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1200" i="1" dirty="0" smtClean="0"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lvl="0" indent="-45720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4400" b="1" i="1" dirty="0">
                <a:solidFill>
                  <a:srgbClr val="C00000"/>
                </a:solidFill>
                <a:latin typeface="Georgia" pitchFamily="18" charset="0"/>
              </a:rPr>
              <a:t>14, </a:t>
            </a:r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 17</a:t>
            </a:r>
            <a:r>
              <a:rPr lang="ru-RU" sz="4400" b="1" i="1" dirty="0">
                <a:solidFill>
                  <a:srgbClr val="C00000"/>
                </a:solidFill>
                <a:latin typeface="Georgia" pitchFamily="18" charset="0"/>
              </a:rPr>
              <a:t>, </a:t>
            </a:r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 20 (+3)</a:t>
            </a:r>
            <a:endParaRPr lang="ru-RU" sz="4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21928" y="1349400"/>
            <a:ext cx="8496944" cy="133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Назовите следующие 3 числа</a:t>
            </a:r>
          </a:p>
          <a:p>
            <a:pPr lvl="0">
              <a:spcBef>
                <a:spcPct val="20000"/>
              </a:spcBef>
            </a:pPr>
            <a:r>
              <a:rPr lang="ru-RU" sz="4400" b="1" i="1" dirty="0">
                <a:solidFill>
                  <a:prstClr val="black"/>
                </a:solidFill>
                <a:latin typeface="Georgia" pitchFamily="18" charset="0"/>
              </a:rPr>
              <a:t>2, 5, 8, </a:t>
            </a:r>
            <a:r>
              <a:rPr lang="ru-RU" sz="4400" b="1" i="1" dirty="0" smtClean="0">
                <a:solidFill>
                  <a:prstClr val="black"/>
                </a:solidFill>
                <a:latin typeface="Georgia" pitchFamily="18" charset="0"/>
              </a:rPr>
              <a:t>11, </a:t>
            </a:r>
            <a:r>
              <a:rPr lang="ru-RU" sz="4400" b="1" i="1" dirty="0">
                <a:solidFill>
                  <a:prstClr val="black"/>
                </a:solidFill>
                <a:latin typeface="Georgia" pitchFamily="18" charset="0"/>
              </a:rPr>
              <a:t>…….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59632" y="-35272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Числовые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ряды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436096" y="3789040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107504" y="3429000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lvl="0" indent="-45720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7,  4,  1  (-3 )</a:t>
            </a:r>
            <a:endParaRPr lang="ru-RU" sz="4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251520" y="1268760"/>
            <a:ext cx="8496944" cy="133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800" dirty="0">
                <a:solidFill>
                  <a:prstClr val="black"/>
                </a:solidFill>
                <a:latin typeface="Georgia" pitchFamily="18" charset="0"/>
              </a:rPr>
              <a:t>Назовите следующие 3 числа</a:t>
            </a:r>
          </a:p>
          <a:p>
            <a:pPr lvl="0">
              <a:spcBef>
                <a:spcPct val="20000"/>
              </a:spcBef>
            </a:pPr>
            <a:r>
              <a:rPr lang="ru-RU" sz="4400" b="1" i="1" dirty="0" smtClean="0">
                <a:solidFill>
                  <a:prstClr val="black"/>
                </a:solidFill>
                <a:latin typeface="Georgia" pitchFamily="18" charset="0"/>
              </a:rPr>
              <a:t>19, 16, 13, 10 …….</a:t>
            </a:r>
            <a:endParaRPr lang="ru-RU" sz="4400" b="1" i="1" dirty="0">
              <a:solidFill>
                <a:prstClr val="black"/>
              </a:solidFill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15616" y="24036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Числовые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ряды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499992" y="3861048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lvl="0" indent="-45720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5,  </a:t>
            </a:r>
            <a:r>
              <a:rPr lang="ru-RU" sz="4400" b="1" i="1" dirty="0">
                <a:solidFill>
                  <a:srgbClr val="C00000"/>
                </a:solidFill>
                <a:latin typeface="Georgia" pitchFamily="18" charset="0"/>
              </a:rPr>
              <a:t>4,  </a:t>
            </a:r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4 </a:t>
            </a:r>
            <a:endParaRPr lang="ru-RU" sz="4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33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800" dirty="0">
                <a:solidFill>
                  <a:prstClr val="black"/>
                </a:solidFill>
                <a:latin typeface="Georgia" pitchFamily="18" charset="0"/>
              </a:rPr>
              <a:t>Назовите следующие 3 числа</a:t>
            </a:r>
          </a:p>
          <a:p>
            <a:pPr lvl="0">
              <a:spcBef>
                <a:spcPct val="20000"/>
              </a:spcBef>
            </a:pPr>
            <a:r>
              <a:rPr lang="ru-RU" sz="4400" b="1" i="1" dirty="0" smtClean="0">
                <a:solidFill>
                  <a:prstClr val="black"/>
                </a:solidFill>
                <a:latin typeface="Georgia" pitchFamily="18" charset="0"/>
              </a:rPr>
              <a:t>1, 7, 2, 6, 3, </a:t>
            </a:r>
            <a:r>
              <a:rPr lang="ru-RU" sz="4400" b="1" i="1" dirty="0">
                <a:solidFill>
                  <a:prstClr val="black"/>
                </a:solidFill>
                <a:latin typeface="Georgia" pitchFamily="18" charset="0"/>
              </a:rPr>
              <a:t>…….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31640" y="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Числовые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ряды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220072" y="4077072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lvl="0" indent="-45720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4400" b="1" i="1" smtClean="0">
                <a:solidFill>
                  <a:srgbClr val="C00000"/>
                </a:solidFill>
                <a:latin typeface="Georgia" pitchFamily="18" charset="0"/>
              </a:rPr>
              <a:t> </a:t>
            </a:r>
            <a:endParaRPr lang="ru-RU" sz="4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33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800" dirty="0">
                <a:solidFill>
                  <a:prstClr val="black"/>
                </a:solidFill>
                <a:latin typeface="Georgia" pitchFamily="18" charset="0"/>
              </a:rPr>
              <a:t>Назовите следующие 3 числа</a:t>
            </a:r>
          </a:p>
          <a:p>
            <a:pPr lvl="0">
              <a:spcBef>
                <a:spcPct val="20000"/>
              </a:spcBef>
            </a:pPr>
            <a:r>
              <a:rPr lang="ru-RU" sz="4400" b="1" i="1" dirty="0">
                <a:solidFill>
                  <a:prstClr val="black"/>
                </a:solidFill>
                <a:latin typeface="Georgia" pitchFamily="18" charset="0"/>
              </a:rPr>
              <a:t>1, 7, 2, 6, 3, …….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15616" y="-5308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Числовые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ряды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724128" y="4149080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 Box 5"/>
          <p:cNvSpPr txBox="1">
            <a:spLocks noChangeArrowheads="1"/>
          </p:cNvSpPr>
          <p:nvPr/>
        </p:nvSpPr>
        <p:spPr bwMode="auto">
          <a:xfrm>
            <a:off x="323528" y="3429000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lvl="0" indent="-45720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9,  7,  11, 9  (+4,-2 </a:t>
            </a:r>
            <a:r>
              <a:rPr lang="ru-RU" sz="4400" b="1" i="1" dirty="0">
                <a:solidFill>
                  <a:srgbClr val="C00000"/>
                </a:solidFill>
                <a:latin typeface="Georgia" pitchFamily="18" charset="0"/>
              </a:rPr>
              <a:t>)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133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ru-RU" sz="2800" dirty="0">
                <a:solidFill>
                  <a:prstClr val="black"/>
                </a:solidFill>
                <a:latin typeface="Georgia" pitchFamily="18" charset="0"/>
              </a:rPr>
              <a:t>Назовите следующие 3 числа</a:t>
            </a:r>
          </a:p>
          <a:p>
            <a:pPr lvl="0">
              <a:spcBef>
                <a:spcPct val="20000"/>
              </a:spcBef>
            </a:pPr>
            <a:r>
              <a:rPr lang="ru-RU" sz="4400" b="1" i="1" dirty="0" smtClean="0">
                <a:solidFill>
                  <a:prstClr val="black"/>
                </a:solidFill>
                <a:latin typeface="Georgia" pitchFamily="18" charset="0"/>
              </a:rPr>
              <a:t>1, </a:t>
            </a:r>
            <a:r>
              <a:rPr lang="ru-RU" sz="4400" b="1" i="1" dirty="0">
                <a:solidFill>
                  <a:prstClr val="black"/>
                </a:solidFill>
                <a:latin typeface="Georgia" pitchFamily="18" charset="0"/>
              </a:rPr>
              <a:t>5, </a:t>
            </a:r>
            <a:r>
              <a:rPr lang="ru-RU" sz="4400" b="1" i="1" dirty="0" smtClean="0">
                <a:solidFill>
                  <a:prstClr val="black"/>
                </a:solidFill>
                <a:latin typeface="Georgia" pitchFamily="18" charset="0"/>
              </a:rPr>
              <a:t>3, 7, 5 </a:t>
            </a:r>
            <a:r>
              <a:rPr lang="ru-RU" sz="4400" b="1" i="1" dirty="0">
                <a:solidFill>
                  <a:prstClr val="black"/>
                </a:solidFill>
                <a:latin typeface="Georgia" pitchFamily="18" charset="0"/>
              </a:rPr>
              <a:t>…….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115616" y="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Числовые </a:t>
            </a:r>
            <a:r>
              <a:rPr lang="ru-RU" sz="3600" b="1" spc="50" dirty="0" smtClean="0">
                <a:ln w="11430"/>
                <a:gradFill>
                  <a:gsLst>
                    <a:gs pos="25000">
                      <a:srgbClr val="2A65AC"/>
                    </a:gs>
                    <a:gs pos="100000">
                      <a:schemeClr val="tx2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ряды</a:t>
            </a:r>
            <a:endParaRPr lang="ru-RU" sz="3600" b="1" spc="50" dirty="0">
              <a:ln w="11430"/>
              <a:gradFill>
                <a:gsLst>
                  <a:gs pos="25000">
                    <a:srgbClr val="2A65AC"/>
                  </a:gs>
                  <a:gs pos="100000">
                    <a:schemeClr val="tx2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tx2">
                        <a:lumMod val="75000"/>
                      </a:schemeClr>
                    </a:gs>
                    <a:gs pos="100000">
                      <a:srgbClr val="2A65AC"/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50</a:t>
            </a:r>
            <a:endParaRPr lang="ru-RU" sz="4400" b="1" spc="50" dirty="0">
              <a:ln w="11430"/>
              <a:gradFill>
                <a:gsLst>
                  <a:gs pos="25000">
                    <a:schemeClr val="tx2">
                      <a:lumMod val="75000"/>
                    </a:schemeClr>
                  </a:gs>
                  <a:gs pos="100000">
                    <a:srgbClr val="2A65AC"/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 descr="дом-6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193756" y="5949280"/>
            <a:ext cx="770731" cy="671196"/>
          </a:xfrm>
          <a:prstGeom prst="rect">
            <a:avLst/>
          </a:prstGeom>
        </p:spPr>
      </p:pic>
      <p:pic>
        <p:nvPicPr>
          <p:cNvPr id="25" name="Рисунок 24" descr="Рисунок3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76056" y="4365104"/>
            <a:ext cx="1512168" cy="2337309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259632" y="11212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50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ребусы</a:t>
            </a:r>
            <a:endParaRPr lang="ru-RU" sz="36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50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4293096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323528" y="4581128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lvl="0" indent="-57150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4400" b="1" i="1" dirty="0" smtClean="0">
                <a:solidFill>
                  <a:srgbClr val="C00000"/>
                </a:solidFill>
                <a:latin typeface="Georgia" pitchFamily="18" charset="0"/>
              </a:rPr>
              <a:t>два</a:t>
            </a:r>
            <a:endParaRPr lang="ru-RU" sz="44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9" name="Рисунок 8" descr="Cyrillic-D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40768"/>
            <a:ext cx="2088232" cy="2031121"/>
          </a:xfrm>
          <a:prstGeom prst="rect">
            <a:avLst/>
          </a:prstGeom>
        </p:spPr>
      </p:pic>
      <p:pic>
        <p:nvPicPr>
          <p:cNvPr id="10" name="Рисунок 9" descr="Comma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1268761"/>
            <a:ext cx="1089851" cy="1008112"/>
          </a:xfrm>
          <a:prstGeom prst="rect">
            <a:avLst/>
          </a:prstGeom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1268760"/>
            <a:ext cx="1085850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Рисунок 11" descr="owl-36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052736"/>
            <a:ext cx="1867376" cy="2592288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дом-1.pn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2400" y="5949280"/>
            <a:ext cx="770400" cy="6709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187624" y="11336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/>
            <a:r>
              <a:rPr lang="ru-RU" sz="3600" b="1" spc="50" dirty="0">
                <a:ln w="11430"/>
                <a:gradFill>
                  <a:gsLst>
                    <a:gs pos="25000">
                      <a:srgbClr val="9BBB59">
                        <a:lumMod val="50000"/>
                      </a:srgbClr>
                    </a:gs>
                    <a:gs pos="100000">
                      <a:srgbClr val="9BBB59">
                        <a:lumMod val="50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  <a:cs typeface="Times New Roman" pitchFamily="18" charset="0"/>
              </a:rPr>
              <a:t>ребусы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812360" y="332656"/>
            <a:ext cx="1008112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3">
                        <a:lumMod val="50000"/>
                      </a:schemeClr>
                    </a:gs>
                    <a:gs pos="100000">
                      <a:schemeClr val="accent3">
                        <a:lumMod val="7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</a:t>
            </a:r>
            <a:endParaRPr lang="ru-RU" sz="4400" b="1" spc="50" dirty="0">
              <a:ln w="11430"/>
              <a:gradFill>
                <a:gsLst>
                  <a:gs pos="25000">
                    <a:schemeClr val="accent3">
                      <a:lumMod val="50000"/>
                    </a:schemeClr>
                  </a:gs>
                  <a:gs pos="100000">
                    <a:schemeClr val="accent3">
                      <a:lumMod val="7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" name="Рисунок 21" descr="Рисунок31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4365104"/>
            <a:ext cx="1512168" cy="2337309"/>
          </a:xfrm>
          <a:prstGeom prst="rect">
            <a:avLst/>
          </a:prstGeom>
        </p:spPr>
      </p:pic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107504" y="4437112"/>
            <a:ext cx="84969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lvl="0" indent="-571500">
              <a:spcBef>
                <a:spcPct val="20000"/>
              </a:spcBef>
              <a:buFont typeface="Wingdings" pitchFamily="2" charset="2"/>
              <a:buChar char="v"/>
            </a:pPr>
            <a:r>
              <a:rPr lang="ru-RU" sz="4400" b="1" i="1" dirty="0">
                <a:solidFill>
                  <a:srgbClr val="C00000"/>
                </a:solidFill>
                <a:latin typeface="Georgia" pitchFamily="18" charset="0"/>
              </a:rPr>
              <a:t>ромб</a:t>
            </a:r>
          </a:p>
        </p:txBody>
      </p:sp>
      <p:sp>
        <p:nvSpPr>
          <p:cNvPr id="24" name="Text Box 5"/>
          <p:cNvSpPr txBox="1">
            <a:spLocks noChangeArrowheads="1"/>
          </p:cNvSpPr>
          <p:nvPr/>
        </p:nvSpPr>
        <p:spPr bwMode="auto">
          <a:xfrm>
            <a:off x="323528" y="1628800"/>
            <a:ext cx="84969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800" dirty="0" smtClean="0">
                <a:latin typeface="Georgia" pitchFamily="18" charset="0"/>
              </a:rPr>
              <a:t>Введите вопрос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6626225" cy="244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2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822</TotalTime>
  <Words>427</Words>
  <Application>Microsoft Office PowerPoint</Application>
  <PresentationFormat>Экран (4:3)</PresentationFormat>
  <Paragraphs>135</Paragraphs>
  <Slides>24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31" baseType="lpstr">
      <vt:lpstr>Arial</vt:lpstr>
      <vt:lpstr>Calibri</vt:lpstr>
      <vt:lpstr>Georgia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Ирина Н. Крылова</cp:lastModifiedBy>
  <cp:revision>28</cp:revision>
  <dcterms:created xsi:type="dcterms:W3CDTF">2014-01-06T16:00:12Z</dcterms:created>
  <dcterms:modified xsi:type="dcterms:W3CDTF">2021-06-03T08:17:39Z</dcterms:modified>
</cp:coreProperties>
</file>