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7" d="100"/>
          <a:sy n="87" d="100"/>
        </p:scale>
        <p:origin x="-570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evdokimova-evgeniya-vladimirovna" TargetMode="Externa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www.prodlenka.org/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pedsovet.org/beta" TargetMode="External"/><Relationship Id="rId2" Type="http://schemas.openxmlformats.org/officeDocument/2006/relationships/hyperlink" Target="https://ped-kopilka.ru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.jpeg"/><Relationship Id="rId4" Type="http://schemas.openxmlformats.org/officeDocument/2006/relationships/hyperlink" Target="https://nsportal.ru/evdokimova-evgeniya-vladimirovna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sportal.ru/evdokimova-evgeniya-vladimirovna" TargetMode="Externa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" TargetMode="External"/><Relationship Id="rId2" Type="http://schemas.openxmlformats.org/officeDocument/2006/relationships/hyperlink" Target="https://nsportal.ru/evdokimova-evgeniya-vladimirovna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://nsportal.ru/node/add/book-s?og_group_ref=139726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419872" y="273050"/>
            <a:ext cx="5266928" cy="585311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>
                <a:cs typeface="Aharoni" pitchFamily="2" charset="-79"/>
              </a:rPr>
              <a:t>                    </a:t>
            </a:r>
            <a:r>
              <a:rPr lang="ru-RU" sz="2800" dirty="0" smtClean="0">
                <a:cs typeface="Aharoni" pitchFamily="2" charset="-79"/>
              </a:rPr>
              <a:t>     </a:t>
            </a:r>
            <a:r>
              <a:rPr lang="ru-RU" sz="1900" b="1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19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профессиональной деятельности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Евдокимовой Евгении Владимировны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Девиз: «Пока ты работаешь с детьми, ты молод и идёшь в ногу со временем».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Педагогическое кредо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«Наша задача не в том, чтобы сделать себя необходимыми нашим детям, а, напротив, в том, чтобы помочь им научиться,  по возможности,  обходиться без нас» (</a:t>
            </a: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К.О. </a:t>
            </a:r>
            <a:r>
              <a:rPr lang="ru-RU" sz="1300" i="1" dirty="0" err="1" smtClean="0">
                <a:latin typeface="Times New Roman" pitchFamily="18" charset="0"/>
                <a:cs typeface="Times New Roman" pitchFamily="18" charset="0"/>
              </a:rPr>
              <a:t>Конради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Профессиональные и личностные 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качества: </a:t>
            </a:r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очаровать, заинтриговать и организовать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– вот три глагола, определяющие успех моей деятельности.  Другими словами: </a:t>
            </a:r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личность педагога, методика  воспитания и технология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– вот где коренится успешность и зреет его величество РЕЗУЛЬТАТ. В людях ценю отзывчивость, честность и порядочность. Прививаю эти качества  воспитанникам.</a:t>
            </a: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Личностные ценности: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коммуникабельность, трудолюбие, отзывчивость, доброжелательность, стремление к самосовершенствованию,  богатый внутренний мир,  большая эрудиция.</a:t>
            </a:r>
          </a:p>
          <a:p>
            <a:pPr>
              <a:buNone/>
            </a:pPr>
            <a:endParaRPr lang="ru-RU" sz="13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Общие сведения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высшее педагогическое</a:t>
            </a:r>
          </a:p>
          <a:p>
            <a:pPr>
              <a:buNone/>
            </a:pP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1993-1996гг.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Саргатский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учебно-педагогический комплекс по специальности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«Учитель начальных классов, учитель русского языка и литературы основной общеобразовательной школы».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1999-2003гг. Омский государственный педагогический университет им.Горького по специальности  «Филология» с присвоением квалификации «Учитель русского языка и литературы».</a:t>
            </a:r>
            <a:endParaRPr lang="ru-RU" sz="1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Общий стаж: 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24, 5 года</a:t>
            </a:r>
          </a:p>
          <a:p>
            <a:pPr>
              <a:buNone/>
            </a:pP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Педагогический стаж: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24,5 года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 данном образовательном учреждении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6,5 лет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Наименование учреждения: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Павлоградского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муниципального района Омской области «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Хорошковская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средняя школа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им.Г.Ф.Цыбенко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Адрес учреждения</a:t>
            </a: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646765,  Омская область,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Павлоградский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район,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С.Хорошки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ул.10 лет Совхоза, 23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1" y="1268759"/>
            <a:ext cx="2880320" cy="374441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дом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20688"/>
            <a:ext cx="3024336" cy="53285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79512" y="332656"/>
            <a:ext cx="8784976" cy="6048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Подводя итог сказанному…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Имею опыт работы как в общеобразовательной школе, так и в коррекционной школе 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вида;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Работала не только в должности учителя, но и заместителя директора по воспитательной работе, школьного психолога;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Имею опыт работы в детских пионерских и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досуговых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лагерях;</a:t>
            </a: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Имею опыт работы совместной деятельности со студенческими отрядами;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Самостоятельно разрабатываю сценарии праздников, общешкольных и классных мероприятий, конкурсов, викторин;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Представляю опыт своей работы на личном сайте, в сети Интернет, публикую в журналах,  и т.д.;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Организовываю участие школьников в конкурсах муниципального, регионального, всероссийского уровней, имею победителей и призёров;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Являюсь классным руководителем на протяжении 24 лет работы в школе;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вляюсь руководителем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ассоциации учителей русского языка и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литературы;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Умею организовать совместную работу  школьников и людей старшего поколения (ветераны, дети войны) с целью сбора и систематизации материала, передачи бесценного опыта жизни.</a:t>
            </a:r>
          </a:p>
          <a:p>
            <a:pPr>
              <a:buFontTx/>
              <a:buChar char="-"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Являюсь победителем муниципального этапа конкурса «Учитель года -2020».            </a:t>
            </a:r>
            <a:endParaRPr lang="ru-RU" sz="1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Образовательные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и  воспитательные     технологии                   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032250" y="188640"/>
            <a:ext cx="5111750" cy="628516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Курсы повышения квалификации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1999г.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«Совершенствование процесса обучения и воспитания в общеобразовательной школе» ,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ОмГПУ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, 72ч.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2006г.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«Управление закупками для государственных нужд», Новосибирский региональный центр Института управления, 80ч.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2009г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 «Коррекционная работа по развитию связной речи у детей с различными формами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дизонтогенеза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», БОУ ДПО «ИРООО», 72ч.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2014г.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«Обновление деятельности учителя русского языка и литературы в условиях реализации ФГОС», БОУ ДПО «ИРООО», 72ч.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2016г.</a:t>
            </a:r>
            <a:r>
              <a:rPr lang="ru-RU" sz="1200" dirty="0" smtClean="0"/>
              <a:t> «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Деятельность учителя русского языка и литературы в условиях реализации ФГОС», ФГБОУ  ВО«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ОмГПУ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», 108ч.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2018г.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«Формирование и развитие навыков смыслового чтения в рамках реализации ООП ООО», БОУ ДПО «ИРООО», 72ч.</a:t>
            </a:r>
          </a:p>
          <a:p>
            <a:pPr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Семинары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2017г.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«Методы профилактики суицидального поведения  в детско-молодёжной среде», БОУ ДПО «ИРООО», 8 ч.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2018г.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«Стандарты высшей школы: эффективные способы взаимодействия Ученик-Учитель» , БОУ ДПО «ИРООО», 8 ч.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1200" b="1" dirty="0" err="1" smtClean="0">
                <a:latin typeface="Times New Roman" pitchFamily="18" charset="0"/>
                <a:cs typeface="Times New Roman" pitchFamily="18" charset="0"/>
              </a:rPr>
              <a:t>Онлайн-курсы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  ООО </a:t>
            </a:r>
          </a:p>
          <a:p>
            <a:pPr>
              <a:buNone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«Центр инновационного образования и воспитания «Единый урок»»</a:t>
            </a:r>
          </a:p>
          <a:p>
            <a:pPr>
              <a:buNone/>
            </a:pP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2020г. «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Конвенция о правах ребёнка и права ребенка в соответствии  с требованиями профессионального стандарта», 34 ч.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2020г.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«Организация деятельности по классному руководству», 17ч.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2020г.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«Организация правового просвещения в образовательной организации в соответствии с основами государственной политики РФ в сфере  развития правовой грамотности и правосознания граждан», 31ч.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2020г.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«Обработка персональных данных  в образовательной организации», 17ч.</a:t>
            </a:r>
          </a:p>
          <a:p>
            <a:pPr>
              <a:buNone/>
            </a:pPr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2021г.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«Методология и технологии дистанционного обучения в общеобразовательной организации», 49ч.</a:t>
            </a:r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457200" y="1340768"/>
            <a:ext cx="3008313" cy="4785395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500" b="1" i="1" dirty="0" smtClean="0">
                <a:latin typeface="Times New Roman" pitchFamily="18" charset="0"/>
                <a:cs typeface="Times New Roman" pitchFamily="18" charset="0"/>
              </a:rPr>
              <a:t>В работе с учащейся молодёжью применяю ряд образовательных  и воспитательных технологий: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технология сотрудничества;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-технология проблемного обучения и воспитания;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-технология развития критического мышления;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-технология социального воспитания и педагогической поддержки;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-технология 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метода;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-гуманно-личностная технология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Ш.А.Амонашвили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-технология коллективного творческого воспитания И.П.Иванова;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-технология индивидуализированного (персонифицированного) воспитания;</a:t>
            </a:r>
          </a:p>
          <a:p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-технология проектной деятельности.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3008313" cy="2160240"/>
          </a:xfrm>
        </p:spPr>
        <p:txBody>
          <a:bodyPr>
            <a:normAutofit/>
          </a:bodyPr>
          <a:lstStyle/>
          <a:p>
            <a:r>
              <a:rPr lang="ru-RU" sz="1100" dirty="0" smtClean="0"/>
              <a:t>         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Самообразование 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sz="1100" dirty="0" smtClean="0"/>
              <a:t> </a:t>
            </a:r>
            <a:br>
              <a:rPr lang="ru-RU" sz="1100" dirty="0" smtClean="0"/>
            </a:br>
            <a:r>
              <a:rPr lang="ru-RU" sz="1100" dirty="0" smtClean="0"/>
              <a:t/>
            </a:r>
            <a:br>
              <a:rPr lang="ru-RU" sz="11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188640"/>
            <a:ext cx="5975846" cy="612068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Тема: «Интеграция детей  с ограниченными возможностями здоровья в социум через воспитательную работу».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2004-2014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гг.</a:t>
            </a:r>
            <a:r>
              <a:rPr lang="ru-RU" sz="1400" b="1" u="sng" dirty="0" smtClean="0"/>
              <a:t> </a:t>
            </a:r>
          </a:p>
          <a:p>
            <a:pPr>
              <a:buNone/>
            </a:pPr>
            <a:endParaRPr lang="ru-RU" sz="1400" b="1" u="sng" dirty="0" smtClean="0"/>
          </a:p>
          <a:p>
            <a:pPr marL="10800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                Основные мероприятия:</a:t>
            </a:r>
          </a:p>
          <a:p>
            <a:pPr marL="108000">
              <a:spcBef>
                <a:spcPts val="0"/>
              </a:spcBef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800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-Работа в должности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«Заместитель директора по воспитательной работе» с 2004 по 2007 гг.</a:t>
            </a:r>
          </a:p>
          <a:p>
            <a:pPr marL="10800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-Участие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в работе инновационного комплекса «Дети особой заботы» (приказ №226 от 02 декабря 2009 года).</a:t>
            </a:r>
          </a:p>
          <a:p>
            <a:pPr marL="10800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Разработка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модели воспитательной программы «Путь к успеху»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(на данную программу получена положительная рецензия к.п.н., доцента кафедры специальной педагогики 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ОмГПУ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С.Н.Викжанович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программа рекомендуется для использования в педагогической практике).</a:t>
            </a:r>
          </a:p>
          <a:p>
            <a:pPr marL="10800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Сотрудничеств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 со студентами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ОмГПУ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из отряда «Открытые сердца» и организация встреч и культурных поездок в г.Омск (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Реализация такого  вида работы стала возможной  после подписания  договора  о сотрудничестве директора ГОУ «Южная школа-интернат» Сазонова С.М. с ректором </a:t>
            </a:r>
            <a:r>
              <a:rPr lang="ru-RU" sz="1000" dirty="0" err="1" smtClean="0">
                <a:latin typeface="Times New Roman" pitchFamily="18" charset="0"/>
                <a:cs typeface="Times New Roman" pitchFamily="18" charset="0"/>
              </a:rPr>
              <a:t>ОмГПУ</a:t>
            </a:r>
            <a:r>
              <a:rPr lang="ru-RU" sz="1000" dirty="0" smtClean="0">
                <a:latin typeface="Times New Roman" pitchFamily="18" charset="0"/>
                <a:cs typeface="Times New Roman" pitchFamily="18" charset="0"/>
              </a:rPr>
              <a:t>   К.А.Чуркиным  в 2007 году).</a:t>
            </a:r>
          </a:p>
          <a:p>
            <a:pPr marL="10800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Подготовка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воспитанников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 участие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творческих конкурсах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рисунков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ССИТ, «АиФ в Омске», «Цветное настроение», «Любимый город» , «Я люблю НИССАН», «С днем рождения, Родина!» и др., а также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поэтических конкурсов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«Вместе к здоровью» ,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</a:rPr>
              <a:t>всероссийских конкурсов сочинений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«Белая ворона» и др. (часть дипломов и сертификатов представлена на личном сайте педагога </a:t>
            </a:r>
            <a:r>
              <a:rPr lang="ru-RU" sz="1400" u="sng" dirty="0" smtClean="0">
                <a:hlinkClick r:id="rId2"/>
              </a:rPr>
              <a:t>https://nsportal.ru/evdokimova-evgeniya-vladimirovna</a:t>
            </a:r>
            <a:endParaRPr lang="ru-RU" sz="1400" u="sng" dirty="0" smtClean="0"/>
          </a:p>
          <a:p>
            <a:pPr marL="10800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Взаимодействие и сотрудничество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 предприятиями г.Омска: газета «Аргументы и факты», сеть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мед.клиник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Евромед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ТД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Россита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сеть магазинов «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Каляка-маляка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», «Омский аэропорт»,  и др. (благодарственные письма и отзывы представлены на личном сайте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u="sng" dirty="0" smtClean="0">
                <a:hlinkClick r:id="rId2"/>
              </a:rPr>
              <a:t>https://nsportal.ru/evdokimova-evgeniya-vladimirovna</a:t>
            </a:r>
            <a:endParaRPr lang="ru-RU" sz="1400" u="sng" dirty="0" smtClean="0"/>
          </a:p>
          <a:p>
            <a:pPr marL="108000">
              <a:spcBef>
                <a:spcPts val="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 Организация и проведение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детских праздников, поездка с воспитанниками в летний лагерь «Берёзка»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Москаленского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Омской области ежегодно.</a:t>
            </a:r>
          </a:p>
          <a:p>
            <a:pPr marL="108000">
              <a:spcBef>
                <a:spcPts val="0"/>
              </a:spcBef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8000">
              <a:spcBef>
                <a:spcPts val="0"/>
              </a:spcBef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8000">
              <a:spcBef>
                <a:spcPts val="0"/>
              </a:spcBef>
              <a:buNone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108000">
              <a:spcBef>
                <a:spcPts val="0"/>
              </a:spcBef>
              <a:buNone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3" y="1700808"/>
            <a:ext cx="1944216" cy="4425355"/>
          </a:xfrm>
        </p:spPr>
        <p:txBody>
          <a:bodyPr/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Основное  место  работы: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2004-2014 гг.</a:t>
            </a:r>
            <a:r>
              <a:rPr lang="ru-RU" b="1" u="sng" dirty="0" smtClean="0"/>
              <a:t> </a:t>
            </a:r>
            <a:r>
              <a:rPr lang="ru-RU" b="1" u="sng" dirty="0" smtClean="0"/>
              <a:t>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Государственное  образовательное  учреждение  Омской  области  «Южная  специальная  (коррекционная)  школа-интернат  для  детей-сирот  и  детей,  оставшихся  без  попечения  родителей,  с  ограниченными  возможностями  здоровья,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VIII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вида».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3408"/>
            <a:ext cx="3008313" cy="11521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Самообразование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273050"/>
            <a:ext cx="5915000" cy="6180286"/>
          </a:xfrm>
        </p:spPr>
        <p:txBody>
          <a:bodyPr>
            <a:normAutofit fontScale="92500"/>
          </a:bodyPr>
          <a:lstStyle/>
          <a:p>
            <a:pPr marL="108000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108000">
              <a:spcBef>
                <a:spcPts val="0"/>
              </a:spcBef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-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Разработка и публикация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собственных методических материалов   по воспитательной программе  в журнале  для классных руководителей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«Досуг в школе» 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1.Внеклассное мероприятие «Как стать обладателем килограмма конфет». (№ 5, 2014)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2.Внеклассное мероприятие «В мире изобретений» (№11, 2014)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3.Стендовый доклад «Чайные традиции в разных странах мира» (№2, 2015)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4.Статья «Традиции русского чаепития» (№2, 2015)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5. Общешкольное мероприятие  «Что происходит в школьной жизни, интересно?» (№9, 2014)</a:t>
            </a:r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-Публикация  разработок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воспитанию на сайте 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https://www.prodlenka.org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/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методических разработок: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 «И вот опять родной уютный зал всех вместе здесь сегодня нас собрал!» (дата публикации 24.02.2014г.);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 «Психологический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настрой на уроках письма и чтения в коррекционной школе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вида» (дата публикации 23.02.2014г.) , и др.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-Общешкольный праздник «День учителя».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Общешкольный праздник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Быть сильным и ловким – красиво!».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-Программа факультативного курса «Искусство говорить красиво».</a:t>
            </a:r>
          </a:p>
          <a:p>
            <a:pPr lvl="0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1600" dirty="0" smtClean="0"/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1628800"/>
            <a:ext cx="2232249" cy="360040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Русский\Desktop\readmsg.jpg"/>
          <p:cNvPicPr>
            <a:picLocks noChangeAspect="1" noChangeArrowheads="1"/>
          </p:cNvPicPr>
          <p:nvPr/>
        </p:nvPicPr>
        <p:blipFill>
          <a:blip r:embed="rId3" cstate="print">
            <a:lum bright="20000" contrast="14000"/>
          </a:blip>
          <a:srcRect/>
          <a:stretch>
            <a:fillRect/>
          </a:stretch>
        </p:blipFill>
        <p:spPr bwMode="auto">
          <a:xfrm>
            <a:off x="395536" y="1052736"/>
            <a:ext cx="2198853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3008313" cy="79208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Самообразование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31840" y="404664"/>
            <a:ext cx="5554960" cy="5721499"/>
          </a:xfrm>
        </p:spPr>
        <p:txBody>
          <a:bodyPr>
            <a:normAutofit lnSpcReduction="10000"/>
          </a:bodyPr>
          <a:lstStyle/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-Публикация  разработок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воспитанию на сайте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https://ped-kopilka.ru/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методических разработок: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-Сценарий игровой программы для младших школьников «Волшебный сундучок»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(дата публикации 01.10.2013г.)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-Сценарий интеллектуально-развлекательной игры в лагере «Крестики-нолики»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(дата публикации 01.10.2013г.)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-театрализованная сценка-представление для школьников «Бабушка и внучка»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(дата публикации 01.11.2013г)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-Публикация разработок по воспитанию на сайте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https://pedsovet.org/beta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методических разработок :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-Внеклассное занятие «В мире изобретений»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(дата публикации 04.08.2013г.);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-Участие в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видеовстрече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с Анатолием Прохоровым, прошедшей в рамках 14-го Всероссийского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интернет-педсовета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21 августа 2013 года.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Фотографии,  подтверждающие работу  по данной теме,  частично представлены на сайте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https://nsportal.ru/evdokimova-evgeniya-vladimirovna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 рубриках «Моя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работа-моя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жизнь», «Урок по творчеству А.П.Чехова»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628801"/>
            <a:ext cx="2520281" cy="41764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Русский\Desktop\1.jpg"/>
          <p:cNvPicPr>
            <a:picLocks noChangeAspect="1" noChangeArrowheads="1"/>
          </p:cNvPicPr>
          <p:nvPr/>
        </p:nvPicPr>
        <p:blipFill>
          <a:blip r:embed="rId5" cstate="print">
            <a:lum bright="25000" contrast="5000"/>
          </a:blip>
          <a:srcRect/>
          <a:stretch>
            <a:fillRect/>
          </a:stretch>
        </p:blipFill>
        <p:spPr bwMode="auto">
          <a:xfrm>
            <a:off x="323528" y="1340768"/>
            <a:ext cx="2520280" cy="4464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2304256" cy="86409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Самообразование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260648"/>
            <a:ext cx="6767934" cy="6180286"/>
          </a:xfrm>
        </p:spPr>
        <p:txBody>
          <a:bodyPr>
            <a:normAutofit fontScale="32500" lnSpcReduction="20000"/>
          </a:bodyPr>
          <a:lstStyle/>
          <a:p>
            <a:pPr lvl="1">
              <a:buNone/>
            </a:pP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Тема: «Развитие творческого потенциала школьников  как ведущий фактор воспитания </a:t>
            </a:r>
            <a:r>
              <a:rPr lang="ru-RU" sz="4300" b="1" dirty="0" err="1" smtClean="0">
                <a:latin typeface="Times New Roman" pitchFamily="18" charset="0"/>
                <a:cs typeface="Times New Roman" pitchFamily="18" charset="0"/>
              </a:rPr>
              <a:t>конкурентноспособной</a:t>
            </a:r>
            <a:r>
              <a:rPr lang="ru-RU" sz="4300" b="1" dirty="0" smtClean="0">
                <a:latin typeface="Times New Roman" pitchFamily="18" charset="0"/>
                <a:cs typeface="Times New Roman" pitchFamily="18" charset="0"/>
              </a:rPr>
              <a:t>  личности в современном обществе».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2015-2021гг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Основные мероприятия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endParaRPr lang="ru-RU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С целью развития  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интеллектуальных и творческих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способностей  обучающихся 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создаю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социально-педагогические </a:t>
            </a:r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условия 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для развития индивидуальных способностей,  реализации интересов и потребностей обучающихся в образовательном процессе, среди которых: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-использование современных педагогических технологий (исследовательская, проблемно-диалогическая, личностно-ориентированная,  проектная)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-равные возможности для всех воспитанников;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создание ситуации успешности;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мотивация 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поспитанников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взаимодействие с семьёй.</a:t>
            </a:r>
          </a:p>
          <a:p>
            <a:pPr algn="just"/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Организовываю: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-участие в  викторинах и конкурсах различного уровня, интернет - конкурсах;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-участие в конкурсах,( в то числе сочинений) фестивалях, соревнованиях,  научно-практической конференции.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  -участие в телекоммуникационных проектах, внеурочной деятельности  (по различным направлениям с учетом требований ФГОС).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-заочные экскурсии по культурной карте страны с исследовательскими  заданиями  в  паре, группе.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работу в малых группах  ( методы работы: наблюдение, эксперимент, исследование, работа с научной литературой).</a:t>
            </a:r>
          </a:p>
          <a:p>
            <a:pPr algn="just"/>
            <a:r>
              <a:rPr lang="ru-RU" sz="3700" b="1" dirty="0" smtClean="0">
                <a:latin typeface="Times New Roman" pitchFamily="18" charset="0"/>
                <a:cs typeface="Times New Roman" pitchFamily="18" charset="0"/>
              </a:rPr>
              <a:t>Привлекаю:</a:t>
            </a:r>
            <a:endParaRPr lang="ru-RU" sz="37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 к различным проектам, исследовательской деятельности;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-интерес к языку и литературе посредством включения во внеурочную деятельность: факультативы, </a:t>
            </a:r>
            <a:r>
              <a:rPr lang="ru-RU" sz="3700" dirty="0" err="1" smtClean="0">
                <a:latin typeface="Times New Roman" pitchFamily="18" charset="0"/>
                <a:cs typeface="Times New Roman" pitchFamily="18" charset="0"/>
              </a:rPr>
              <a:t>элективы</a:t>
            </a:r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, предметные недели, олимпиады;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-к исследовательской деятельности через умение доказывать свою точку зрения, строить предположения, писать доклад и реферат;</a:t>
            </a:r>
          </a:p>
          <a:p>
            <a:pPr algn="just"/>
            <a:r>
              <a:rPr lang="ru-RU" sz="3700" dirty="0" smtClean="0">
                <a:latin typeface="Times New Roman" pitchFamily="18" charset="0"/>
                <a:cs typeface="Times New Roman" pitchFamily="18" charset="0"/>
              </a:rPr>
              <a:t>- к подготовке коллективных концертных номеров к школьным мероприятиям, к выступлениям на родительских собраниях (песня, сценка, танец, музыкально-литературная композиция).</a:t>
            </a:r>
          </a:p>
          <a:p>
            <a:pPr>
              <a:buFontTx/>
              <a:buChar char="-"/>
            </a:pPr>
            <a:endParaRPr lang="ru-RU" sz="37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3" y="1196752"/>
            <a:ext cx="1656184" cy="4104455"/>
          </a:xfrm>
        </p:spPr>
        <p:txBody>
          <a:bodyPr>
            <a:normAutofit/>
          </a:bodyPr>
          <a:lstStyle/>
          <a:p>
            <a:r>
              <a:rPr lang="ru-RU" b="1" u="sng" dirty="0" smtClean="0"/>
              <a:t>Основное место  работы: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2015-2021гг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бюджетное общеобразовательное учреждение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Павлоградского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муниципального района Омской области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Хорошковская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средняя школа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им.Г.Ф.Цыбенко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332656"/>
            <a:ext cx="8147248" cy="6048672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Развиваю: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устную и письменную  речь посредством создания собственных текстов сочинения различных жанров;</a:t>
            </a:r>
          </a:p>
          <a:p>
            <a:pPr algn="just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Создаю: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-ситуацию успеха на каждом уроке  и во внеурочной деятельности;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-ситуации для приобретения опыта публичных выступлений;</a:t>
            </a:r>
          </a:p>
          <a:p>
            <a:pPr algn="just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Осуществляю: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-индивидуальный подход,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публичную презентацию результатов обучающихся;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индивидуальную работу с  успевающими учащимися, создаю для них ситуацию повышенной «учебной нагрузки»;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современные методы и формы оценивания: тестовая форма оценивания; контрольное оценивание (входной, текущий, итоговый); программированный контроль (выбор ответа);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синквейн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самооценка,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взаимооценка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, рефлексия;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-кураторство общешкольной командой старшеклассников  Областного Чемпионата по Функциональной грамотности.</a:t>
            </a:r>
          </a:p>
          <a:p>
            <a:pPr algn="just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Обучаю: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-способам  самооценки результатов своей работы,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-навыкам публичного обсуждения и отстаивания своих идей и точек зрения по поводу комментирования проблемы изученного текста, а также собственной позиции и способов её аргументации;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-приёмам работы с дополнительной литературой и иными источниками получения информации;</a:t>
            </a:r>
          </a:p>
          <a:p>
            <a:pPr algn="just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Разрабатываю и реализую: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-индивидуальные «маршруты» обучения и воспитания, в том числе с учётом  результатов школьного, муниципального, всероссийского мониторингов;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персональные программы развития; в том числе и одарённых обучающихся;</a:t>
            </a: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-механизмы учета индивидуальных достижений обучающихся, в том числе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портфолио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Поощряю: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-самостоятельное мышление, творчество, индивидуальность.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08094" cy="5964262"/>
          </a:xfrm>
        </p:spPr>
        <p:txBody>
          <a:bodyPr>
            <a:normAutofit fontScale="25000" lnSpcReduction="20000"/>
          </a:bodyPr>
          <a:lstStyle/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Данные положения подтверждаются следующими результатами работы:</a:t>
            </a:r>
          </a:p>
          <a:p>
            <a:pPr algn="just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-Создание собственного педагогического сайта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 целью обмена опытом по учебной и воспитательной работе  </a:t>
            </a:r>
            <a:r>
              <a:rPr lang="ru-RU" sz="5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https://nsportal.ru/evdokimova-evgeniya-vladimirovna</a:t>
            </a:r>
            <a:r>
              <a:rPr lang="ru-RU" sz="5600" u="sng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 включением рубрик :</a:t>
            </a:r>
          </a:p>
          <a:p>
            <a:pPr algn="just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внеклассная работа;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-дополнительное образование;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-материалы для родителей;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-работа с родителями;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-сценарии праздников.</a:t>
            </a:r>
          </a:p>
          <a:p>
            <a:pPr algn="just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Привлечение 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обучающихся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 к участию в конкурсах различного уровня: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-Муниципальный конкурс стихотворений «Спорт-альтернатива пагубным привычкам», Кочерга Алексей, победитель , 2015г.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-Участие в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квесте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по информационной безопасности  в рамках Года Литературы в России  и проекта  «Тимуровцы информационного общества  за безопасный интернет» в честь 75-летия  тимуровского движения . 2015г.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-Участие в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краудсорсинговом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интернет-проекте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«Страна читающая» «Снимаем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буктрейлер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по Чехову» ,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Хилько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Алина, 2017г.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-Муниципальный и региональный конкурсы «Служить России суждено тебе и мне», Попок Константин, 11 класс, победитель всех уровней.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-Муниципальный конкурс сочинений «Вместе ярче» по теме «Если завтра закончится электричество», Чернов Владимир, победитель 2019, 2020 гг.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-Ежегодное участие группы школьников (до 12 человек) во Всероссийском конкурсе «Живая классика» с 2014 года. Ежегодно победители муниципального этапа – мои ученики.</a:t>
            </a:r>
          </a:p>
          <a:p>
            <a:pPr algn="just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-Участие в региональном и муниципальном конкурсах сочинений «Будущее, свободное от коррупции», 2018г., «Мой самый счастливый день», 2018г, «Я гражданин правового государства» 2019г., «Что я знаю об этой войне»2020г.</a:t>
            </a:r>
          </a:p>
          <a:p>
            <a:pPr algn="just">
              <a:buNone/>
            </a:pPr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Тексты сочинений представлены на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сайте</a:t>
            </a:r>
            <a:r>
              <a:rPr lang="ru-RU" sz="5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 https://nsportal.ru/evdokimova-evgeniya-vladimirovna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рубрике  </a:t>
            </a: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«Литературное творчество»</a:t>
            </a:r>
          </a:p>
          <a:p>
            <a:pPr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b="1" dirty="0" smtClean="0"/>
              <a:t> </a:t>
            </a:r>
            <a:endParaRPr lang="ru-RU" sz="1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73050"/>
            <a:ext cx="8291264" cy="6108278"/>
          </a:xfrm>
        </p:spPr>
        <p:txBody>
          <a:bodyPr>
            <a:normAutofit lnSpcReduction="10000"/>
          </a:bodyPr>
          <a:lstStyle/>
          <a:p>
            <a:pPr algn="just"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Участие в конкурсе плакатов «Мы – против коррупции». (фото на сайте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https://nsportal.ru/evdokimova-evgeniya-vladimirovna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>
              <a:buFontTx/>
              <a:buChar char="-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-Разработка программы, ведение кружка «Юный  журналист»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фото на сайте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https://nsportal.ru/evdokimova-evgeniya-vladimirovna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algn="just">
              <a:buFontTx/>
              <a:buChar char="-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-Публикация  разработок по воспитанию на сайте 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https://infourok.ru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методических разработок.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1.Психологический настрой на уроках русского языка и литературы.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2.Внеклассное мероприятие «В мире изобретений»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3.Внеклассное занятие «Что происходит в школьной жизни, интересно?»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4.Презентация «Дети войны» (по рассказам В.С.Рудейко, жительницы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с.Хорошки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algn="just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-Участие в интернет – проекте «Вахта памяти» (публикации добавлены в январе 2020г.)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http://nsportal.ru/node/add/book-s?og_group_ref=1397267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lnSpc>
                <a:spcPct val="110000"/>
              </a:lnSpc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1. Сочинение-рассуждение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«Что я знаю об этой войне» .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2. Исследовательская работа «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Судьба человека. Ребёнок войны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Алексеенко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Анатолий Михайлович.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Интервью.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3. Исследовательская работа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«Судьба человека. Ребёнок войны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Полтавцева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err="1" smtClean="0">
                <a:latin typeface="Times New Roman" pitchFamily="18" charset="0"/>
                <a:cs typeface="Times New Roman" pitchFamily="18" charset="0"/>
              </a:rPr>
              <a:t>Анисья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Григорьевна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Интервью.</a:t>
            </a:r>
          </a:p>
          <a:p>
            <a:pPr algn="just">
              <a:lnSpc>
                <a:spcPct val="110000"/>
              </a:lnSpc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4. Презентация «Дети войны»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 …из воспоминаний Варвары Степановны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Рудайко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жительницы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с.Хорошки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Павлоградского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  Омской области, рождённой в л. Голубовка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Павлоградского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района)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тексте материала сохранены особенности речевого изложения, манера повествования, лексика, стиль речи)</a:t>
            </a:r>
          </a:p>
          <a:p>
            <a:pPr algn="just">
              <a:lnSpc>
                <a:spcPct val="110000"/>
              </a:lnSpc>
              <a:buNone/>
            </a:pPr>
            <a:endParaRPr lang="ru-RU" sz="1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10000"/>
              </a:lnSpc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Работы представлены в разделе «Библиотека» на стр.28.</a:t>
            </a:r>
          </a:p>
          <a:p>
            <a:pPr>
              <a:lnSpc>
                <a:spcPct val="110000"/>
              </a:lnSpc>
              <a:buNone/>
            </a:pPr>
            <a:endParaRPr lang="ru-RU" sz="13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510</TotalTime>
  <Words>2081</Words>
  <Application>Microsoft Office PowerPoint</Application>
  <PresentationFormat>Экран (4:3)</PresentationFormat>
  <Paragraphs>206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                        Образовательные       и  воспитательные     технологии                      </vt:lpstr>
      <vt:lpstr>          Самообразование          </vt:lpstr>
      <vt:lpstr>      Самообразование </vt:lpstr>
      <vt:lpstr>Самообразование </vt:lpstr>
      <vt:lpstr>Самообразование 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7</cp:lastModifiedBy>
  <cp:revision>80</cp:revision>
  <dcterms:created xsi:type="dcterms:W3CDTF">2021-02-07T08:32:57Z</dcterms:created>
  <dcterms:modified xsi:type="dcterms:W3CDTF">2021-02-09T07:36:55Z</dcterms:modified>
</cp:coreProperties>
</file>