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60" r:id="rId5"/>
    <p:sldId id="267" r:id="rId6"/>
    <p:sldId id="258" r:id="rId7"/>
    <p:sldId id="261" r:id="rId8"/>
    <p:sldId id="262" r:id="rId9"/>
    <p:sldId id="263" r:id="rId10"/>
    <p:sldId id="264" r:id="rId11"/>
    <p:sldId id="265" r:id="rId12"/>
    <p:sldId id="270" r:id="rId13"/>
    <p:sldId id="272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852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26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3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07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88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08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5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1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6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4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015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71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A4AF3-2B66-43FE-98A5-C1227D665A93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5536D-2834-4017-86D5-4680343C48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87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401080" cy="60007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25,12 · 2;</a:t>
            </a:r>
          </a:p>
          <a:p>
            <a:r>
              <a:rPr lang="ru-RU" dirty="0" smtClean="0"/>
              <a:t>0,019 · 100;</a:t>
            </a:r>
          </a:p>
          <a:p>
            <a:r>
              <a:rPr lang="ru-RU" dirty="0" smtClean="0"/>
              <a:t>36,18 : 18;</a:t>
            </a:r>
          </a:p>
          <a:p>
            <a:r>
              <a:rPr lang="ru-RU" dirty="0" smtClean="0"/>
              <a:t>1 : 4;</a:t>
            </a:r>
          </a:p>
          <a:p>
            <a:r>
              <a:rPr lang="ru-RU" dirty="0" smtClean="0"/>
              <a:t>7,1 :10;</a:t>
            </a:r>
          </a:p>
          <a:p>
            <a:r>
              <a:rPr lang="ru-RU" dirty="0" smtClean="0"/>
              <a:t>5,31 · 100.</a:t>
            </a:r>
          </a:p>
          <a:p>
            <a:r>
              <a:rPr lang="ru-RU" dirty="0" smtClean="0"/>
              <a:t>Длина прямоугольника -6,2 м, а ширина –</a:t>
            </a:r>
          </a:p>
          <a:p>
            <a:pPr>
              <a:buNone/>
            </a:pPr>
            <a:r>
              <a:rPr lang="ru-RU" dirty="0" smtClean="0"/>
              <a:t> 2 м. Найти площадь.  </a:t>
            </a:r>
          </a:p>
          <a:p>
            <a:r>
              <a:rPr lang="ru-RU" dirty="0" smtClean="0"/>
              <a:t>Я задумала дробь, она показывает, что целое разделили на 13 равных частей и взяли 7. Какую дробь я задумала?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Дано :</a:t>
            </a:r>
          </a:p>
          <a:p>
            <a:pPr>
              <a:buNone/>
            </a:pPr>
            <a:r>
              <a:rPr lang="en-US" sz="2400" dirty="0" smtClean="0"/>
              <a:t>a= 3 </a:t>
            </a:r>
            <a:r>
              <a:rPr lang="ru-RU" sz="2400" dirty="0" smtClean="0"/>
              <a:t>дм</a:t>
            </a:r>
          </a:p>
          <a:p>
            <a:pPr>
              <a:buNone/>
            </a:pPr>
            <a:r>
              <a:rPr lang="en-US" sz="2400" dirty="0" smtClean="0"/>
              <a:t>b= </a:t>
            </a:r>
            <a:r>
              <a:rPr lang="ru-RU" sz="2400" dirty="0" smtClean="0"/>
              <a:t>4 дм</a:t>
            </a:r>
          </a:p>
          <a:p>
            <a:pPr>
              <a:buNone/>
            </a:pPr>
            <a:r>
              <a:rPr lang="ru-RU" sz="2400" dirty="0" smtClean="0"/>
              <a:t>с = </a:t>
            </a:r>
            <a:r>
              <a:rPr lang="en-US" sz="2400" dirty="0" smtClean="0"/>
              <a:t>12</a:t>
            </a:r>
            <a:r>
              <a:rPr lang="ru-RU" sz="2400" dirty="0" smtClean="0"/>
              <a:t> дм</a:t>
            </a:r>
          </a:p>
          <a:p>
            <a:pPr>
              <a:buNone/>
            </a:pPr>
            <a:r>
              <a:rPr lang="ru-RU" sz="2400" dirty="0" smtClean="0"/>
              <a:t>Найдите площадь поверхности этого прямоугольного параллелепипеда.  </a:t>
            </a:r>
            <a:endParaRPr lang="en-US" sz="2400" dirty="0" smtClean="0"/>
          </a:p>
        </p:txBody>
      </p:sp>
      <p:sp>
        <p:nvSpPr>
          <p:cNvPr id="21" name="Куб 20"/>
          <p:cNvSpPr/>
          <p:nvPr/>
        </p:nvSpPr>
        <p:spPr>
          <a:xfrm>
            <a:off x="1714480" y="1285860"/>
            <a:ext cx="2786082" cy="3357586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1500166" y="385762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785918" y="407194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45720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1107257" y="2607463"/>
            <a:ext cx="2643206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2428860" y="3929066"/>
            <a:ext cx="2071702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1714480" y="3929066"/>
            <a:ext cx="714380" cy="7143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9792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539750" y="765175"/>
            <a:ext cx="8064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i="1">
                <a:solidFill>
                  <a:srgbClr val="A50021"/>
                </a:solidFill>
                <a:latin typeface="Bookman Old Style" pitchFamily="18" charset="0"/>
              </a:rPr>
              <a:t>Развертки куба</a:t>
            </a:r>
          </a:p>
        </p:txBody>
      </p:sp>
      <p:pic>
        <p:nvPicPr>
          <p:cNvPr id="7173" name="Picture 24" descr="развертки куб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4321175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5" descr="развертки куба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006600"/>
            <a:ext cx="4176713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543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62440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dirty="0" smtClean="0"/>
              <a:t>Клоун объявил, что он изготовил прямоугольный параллелепипед, у которого грани 1 м², 2 м², 3 м²,  4 м². Публика засмеялась, не дослушав этого перечисления. Всем было ясно, что такого параллелепипеда быть не может. Объясните почему?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6000760" y="4714884"/>
            <a:ext cx="2786082" cy="1285884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5786446" y="5214950"/>
            <a:ext cx="1000132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6286512" y="5715016"/>
            <a:ext cx="250033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000760" y="5715016"/>
            <a:ext cx="285752" cy="28575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714884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ЕГЭ -11</a:t>
            </a:r>
            <a:endParaRPr lang="ru-RU" dirty="0"/>
          </a:p>
        </p:txBody>
      </p:sp>
      <p:pic>
        <p:nvPicPr>
          <p:cNvPr id="5" name="Picture 9" descr="Подсолнух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0"/>
            <a:ext cx="1042987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Найти площадь поверхности многогранника, изображенного на рисунке:</a:t>
            </a:r>
          </a:p>
          <a:p>
            <a:endParaRPr lang="ru-RU" dirty="0" smtClean="0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3357562"/>
            <a:ext cx="521497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Домашнее задание</a:t>
            </a:r>
            <a:endParaRPr lang="ru-RU" sz="3200" dirty="0"/>
          </a:p>
        </p:txBody>
      </p:sp>
      <p:pic>
        <p:nvPicPr>
          <p:cNvPr id="5" name="Рисунок 4" descr="photos0-800x6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46" r="2846"/>
          <a:stretch>
            <a:fillRect/>
          </a:stretch>
        </p:blipFill>
        <p:spPr>
          <a:xfrm>
            <a:off x="838200" y="1143003"/>
            <a:ext cx="4419600" cy="357188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3968" y="3645024"/>
            <a:ext cx="5019684" cy="20002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Impact" pitchFamily="34" charset="0"/>
              </a:rPr>
              <a:t>п. 20,  № 796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007423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357166"/>
            <a:ext cx="7406640" cy="147218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Тема урока: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1643050"/>
            <a:ext cx="5635352" cy="1425910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pic>
        <p:nvPicPr>
          <p:cNvPr id="13314" name="Picture 2" descr="http://ts4.mm.bing.net/images/thumbnail.aspx?q=1446236004111&amp;id=596fa2651fdc118ee958c78fb80df701&amp;url=http%3a%2f%2fwantuz.ru%2fuploads%2fposts%2f2011-02%2f1297246377_311804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838" y="260648"/>
            <a:ext cx="1890274" cy="1152128"/>
          </a:xfrm>
          <a:prstGeom prst="rect">
            <a:avLst/>
          </a:prstGeom>
          <a:noFill/>
        </p:spPr>
      </p:pic>
      <p:pic>
        <p:nvPicPr>
          <p:cNvPr id="1026" name="Picture 2" descr="C:\Users\1267\Desktop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38" y="1586642"/>
            <a:ext cx="8160650" cy="501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60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</a:rPr>
              <a:t>Прямоугольный параллелепипед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4929188" cy="5286375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6 граней - прямоугольники</a:t>
            </a:r>
          </a:p>
          <a:p>
            <a:pPr eaLnBrk="1" hangingPunct="1"/>
            <a:r>
              <a:rPr lang="ru-RU" sz="4000" b="1" dirty="0" smtClean="0"/>
              <a:t>8 вершин</a:t>
            </a:r>
          </a:p>
          <a:p>
            <a:pPr eaLnBrk="1" hangingPunct="1"/>
            <a:r>
              <a:rPr lang="ru-RU" sz="4000" b="1" dirty="0" smtClean="0"/>
              <a:t>В каждой вершине сходятся по 3 ребра</a:t>
            </a:r>
          </a:p>
          <a:p>
            <a:pPr eaLnBrk="1" hangingPunct="1"/>
            <a:r>
              <a:rPr lang="ru-RU" sz="4000" b="1" dirty="0" smtClean="0"/>
              <a:t>Всего 12 ребер</a:t>
            </a:r>
          </a:p>
        </p:txBody>
      </p:sp>
      <p:sp>
        <p:nvSpPr>
          <p:cNvPr id="14" name="Куб 13"/>
          <p:cNvSpPr/>
          <p:nvPr/>
        </p:nvSpPr>
        <p:spPr>
          <a:xfrm>
            <a:off x="5143500" y="1428750"/>
            <a:ext cx="3571875" cy="4714875"/>
          </a:xfrm>
          <a:prstGeom prst="cub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72188" y="1357313"/>
            <a:ext cx="1714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Верхняя грань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43625" y="5214938"/>
            <a:ext cx="1714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Нижняя грань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5143500" y="5286375"/>
            <a:ext cx="857250" cy="85725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72188" y="5286375"/>
            <a:ext cx="2713037" cy="158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4143375" y="3357563"/>
            <a:ext cx="3857625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-5400000">
            <a:off x="6357938" y="3524250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Боковая грань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143500" y="2286000"/>
            <a:ext cx="2714625" cy="3857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00688" y="3643313"/>
            <a:ext cx="1714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Боковая грань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000750" y="1428750"/>
            <a:ext cx="2714625" cy="3857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643688" y="2857500"/>
            <a:ext cx="1714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Боковая грань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143500" y="2286000"/>
            <a:ext cx="2714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7858125" y="1428750"/>
            <a:ext cx="857250" cy="857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929312" y="4214813"/>
            <a:ext cx="3857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>
            <a:spLocks noChangeArrowheads="1"/>
          </p:cNvSpPr>
          <p:nvPr/>
        </p:nvSpPr>
        <p:spPr bwMode="auto">
          <a:xfrm rot="-5400000">
            <a:off x="3690938" y="3595688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Боковая грань</a:t>
            </a:r>
          </a:p>
        </p:txBody>
      </p:sp>
    </p:spTree>
    <p:extLst>
      <p:ext uri="{BB962C8B-B14F-4D97-AF65-F5344CB8AC3E}">
        <p14:creationId xmlns:p14="http://schemas.microsoft.com/office/powerpoint/2010/main" val="307444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4" grpId="0" animBg="1"/>
      <p:bldP spid="9" grpId="0"/>
      <p:bldP spid="10" grpId="0"/>
      <p:bldP spid="20" grpId="0"/>
      <p:bldP spid="20" grpId="1"/>
      <p:bldP spid="21" grpId="0" animBg="1"/>
      <p:bldP spid="21" grpId="1" animBg="1"/>
      <p:bldP spid="8" grpId="0"/>
      <p:bldP spid="8" grpId="1"/>
      <p:bldP spid="22" grpId="0" animBg="1"/>
      <p:bldP spid="22" grpId="1" animBg="1"/>
      <p:bldP spid="23" grpId="0"/>
      <p:bldP spid="23" grpId="1"/>
      <p:bldP spid="36" grpId="0"/>
      <p:bldP spid="3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FF0000"/>
                </a:solidFill>
              </a:rPr>
              <a:t>Измерения прямоугольного параллелепипеда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4929188" cy="5286375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Измерения прямоугольного параллелепипеда – это длины трех ребер, исходящих из одной вершины</a:t>
            </a:r>
          </a:p>
        </p:txBody>
      </p:sp>
      <p:sp>
        <p:nvSpPr>
          <p:cNvPr id="14" name="Куб 13"/>
          <p:cNvSpPr/>
          <p:nvPr/>
        </p:nvSpPr>
        <p:spPr>
          <a:xfrm>
            <a:off x="5143500" y="1428750"/>
            <a:ext cx="3571875" cy="4714875"/>
          </a:xfrm>
          <a:prstGeom prst="cub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5143500" y="5286375"/>
            <a:ext cx="857250" cy="85725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72188" y="5286375"/>
            <a:ext cx="2713037" cy="158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4143375" y="3357563"/>
            <a:ext cx="3857625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143500" y="6143625"/>
            <a:ext cx="27146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7858125" y="5286375"/>
            <a:ext cx="857250" cy="8572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929312" y="4214813"/>
            <a:ext cx="385762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715000" y="6000750"/>
            <a:ext cx="171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>
                <a:solidFill>
                  <a:srgbClr val="FF0000"/>
                </a:solidFill>
              </a:rPr>
              <a:t>длина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 rot="-2791601">
            <a:off x="7637463" y="5540375"/>
            <a:ext cx="1714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>
                <a:solidFill>
                  <a:srgbClr val="FF0000"/>
                </a:solidFill>
              </a:rPr>
              <a:t>ширина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 rot="-5400000">
            <a:off x="6064250" y="3722688"/>
            <a:ext cx="292893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4400">
                <a:solidFill>
                  <a:srgbClr val="FF0000"/>
                </a:solidFill>
              </a:rPr>
              <a:t>высота</a:t>
            </a:r>
          </a:p>
        </p:txBody>
      </p:sp>
    </p:spTree>
    <p:extLst>
      <p:ext uri="{BB962C8B-B14F-4D97-AF65-F5344CB8AC3E}">
        <p14:creationId xmlns:p14="http://schemas.microsoft.com/office/powerpoint/2010/main" val="2724716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5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Куб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5900" y="1028700"/>
            <a:ext cx="4929188" cy="5286375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Куб – это прямоугольный параллелепипед,   у которого все три измерения равны.</a:t>
            </a:r>
          </a:p>
        </p:txBody>
      </p:sp>
      <p:sp>
        <p:nvSpPr>
          <p:cNvPr id="14" name="Куб 13"/>
          <p:cNvSpPr/>
          <p:nvPr/>
        </p:nvSpPr>
        <p:spPr>
          <a:xfrm>
            <a:off x="5214938" y="1357313"/>
            <a:ext cx="3571875" cy="3500437"/>
          </a:xfrm>
          <a:prstGeom prst="cub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4822826" y="2606675"/>
            <a:ext cx="2500312" cy="1587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214938" y="4000500"/>
            <a:ext cx="857250" cy="85725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72188" y="4000500"/>
            <a:ext cx="2713037" cy="1588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540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уб 6"/>
          <p:cNvSpPr/>
          <p:nvPr/>
        </p:nvSpPr>
        <p:spPr>
          <a:xfrm>
            <a:off x="1500166" y="3500438"/>
            <a:ext cx="3571900" cy="1857388"/>
          </a:xfrm>
          <a:prstGeom prst="cub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Дополни меня: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524000"/>
            <a:ext cx="3504432" cy="46634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Точка К?</a:t>
            </a:r>
          </a:p>
          <a:p>
            <a:r>
              <a:rPr lang="ru-RU" dirty="0" smtClean="0"/>
              <a:t>Отрезок АВ?</a:t>
            </a:r>
          </a:p>
          <a:p>
            <a:r>
              <a:rPr lang="ru-RU" dirty="0" smtClean="0"/>
              <a:t>Фигура </a:t>
            </a:r>
            <a:r>
              <a:rPr lang="en-US" dirty="0" smtClean="0"/>
              <a:t>ABKM?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214414" y="1524000"/>
            <a:ext cx="4214842" cy="466344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   </a:t>
            </a:r>
            <a:r>
              <a:rPr lang="en-US" sz="2000" dirty="0" smtClean="0"/>
              <a:t>                                              </a:t>
            </a:r>
          </a:p>
          <a:p>
            <a:pPr>
              <a:buNone/>
            </a:pPr>
            <a:r>
              <a:rPr lang="en-US" sz="2000" dirty="0" smtClean="0"/>
              <a:t>                                               </a:t>
            </a:r>
          </a:p>
          <a:p>
            <a:pPr>
              <a:buNone/>
            </a:pPr>
            <a:r>
              <a:rPr lang="en-US" sz="2000" dirty="0" smtClean="0"/>
              <a:t>  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   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</a:t>
            </a:r>
            <a:endParaRPr lang="ru-RU" sz="2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2000232" y="4857760"/>
            <a:ext cx="307183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321571" y="4179099"/>
            <a:ext cx="135732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1500166" y="4857760"/>
            <a:ext cx="500066" cy="5000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28728" y="542926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14415" y="378619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314324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00232" y="457200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143504" y="4714884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535782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328612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643438" y="392906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841542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уб 7"/>
          <p:cNvSpPr/>
          <p:nvPr/>
        </p:nvSpPr>
        <p:spPr>
          <a:xfrm>
            <a:off x="1214414" y="3857628"/>
            <a:ext cx="4286280" cy="1928826"/>
          </a:xfrm>
          <a:prstGeom prst="cube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BBBBM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Назовите: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71538" y="1571612"/>
            <a:ext cx="4714908" cy="478634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</a:t>
            </a:r>
          </a:p>
          <a:p>
            <a:pPr>
              <a:buNone/>
            </a:pPr>
            <a:r>
              <a:rPr lang="en-US" sz="2400" dirty="0" smtClean="0"/>
              <a:t>        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   </a:t>
            </a:r>
            <a:r>
              <a:rPr lang="ru-RU" sz="2400" dirty="0" smtClean="0"/>
              <a:t>    </a:t>
            </a:r>
            <a:r>
              <a:rPr lang="en-US" sz="2400" dirty="0" smtClean="0"/>
              <a:t>    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</a:t>
            </a:r>
            <a:r>
              <a:rPr lang="ru-RU" sz="2400" dirty="0" smtClean="0"/>
              <a:t>    </a:t>
            </a:r>
            <a:r>
              <a:rPr lang="en-US" sz="2400" dirty="0" smtClean="0"/>
              <a:t>        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                            </a:t>
            </a:r>
            <a:r>
              <a:rPr lang="ru-RU" sz="2400" dirty="0" smtClean="0"/>
              <a:t>   </a:t>
            </a:r>
            <a:r>
              <a:rPr lang="en-US" sz="2400" dirty="0" smtClean="0"/>
              <a:t>                   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      </a:t>
            </a:r>
          </a:p>
          <a:p>
            <a:pPr>
              <a:buNone/>
            </a:pPr>
            <a:r>
              <a:rPr lang="en-US" sz="2400" dirty="0" smtClean="0"/>
              <a:t>                                                                          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86446" y="1524000"/>
            <a:ext cx="3147242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а) все грани этого прямоугольного параллелепипеда</a:t>
            </a:r>
          </a:p>
          <a:p>
            <a:pPr>
              <a:buNone/>
            </a:pPr>
            <a:r>
              <a:rPr lang="en-US" dirty="0" smtClean="0"/>
              <a:t>b</a:t>
            </a:r>
            <a:r>
              <a:rPr lang="ru-RU" dirty="0" smtClean="0"/>
              <a:t>) все ребра</a:t>
            </a:r>
          </a:p>
          <a:p>
            <a:pPr>
              <a:buNone/>
            </a:pPr>
            <a:r>
              <a:rPr lang="ru-RU" dirty="0" smtClean="0"/>
              <a:t>с) какие ребра являются сторонами </a:t>
            </a:r>
            <a:r>
              <a:rPr lang="en-US" dirty="0" smtClean="0"/>
              <a:t>ABDC</a:t>
            </a:r>
            <a:r>
              <a:rPr lang="ru-RU" dirty="0" smtClean="0"/>
              <a:t>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d) </a:t>
            </a:r>
            <a:r>
              <a:rPr lang="ru-RU" dirty="0" smtClean="0"/>
              <a:t>Какие вершины принадлежат задней грани? Какие ребра равны ребру </a:t>
            </a:r>
            <a:r>
              <a:rPr lang="en-US" dirty="0" smtClean="0"/>
              <a:t>AM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en-US" dirty="0" smtClean="0"/>
              <a:t>e)</a:t>
            </a:r>
            <a:r>
              <a:rPr lang="ru-RU" dirty="0" smtClean="0"/>
              <a:t> Какая грань равна грани </a:t>
            </a:r>
            <a:r>
              <a:rPr lang="en-US" dirty="0" smtClean="0"/>
              <a:t>ACPM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Как называются эти грани?</a:t>
            </a:r>
          </a:p>
          <a:p>
            <a:pPr>
              <a:buNone/>
            </a:pPr>
            <a:r>
              <a:rPr lang="ru-RU" dirty="0" smtClean="0"/>
              <a:t>Как называются остальные грани?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>
            <a:off x="1714480" y="5286388"/>
            <a:ext cx="378621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1000100" y="4572008"/>
            <a:ext cx="142876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1214414" y="5286388"/>
            <a:ext cx="500066" cy="5000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1538" y="585789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5000636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5214950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00628" y="571501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00100" y="4143380"/>
            <a:ext cx="117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643042" y="342900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429256" y="350043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428625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98058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8300"/>
            <a:ext cx="71945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i="1" dirty="0" smtClean="0"/>
              <a:t>Развертка прямоугольного параллелепипеда</a:t>
            </a:r>
            <a:endParaRPr lang="ru-RU" sz="4000" i="1" dirty="0" smtClean="0"/>
          </a:p>
        </p:txBody>
      </p:sp>
      <p:sp>
        <p:nvSpPr>
          <p:cNvPr id="39" name="Прямоугольник 38"/>
          <p:cNvSpPr/>
          <p:nvPr/>
        </p:nvSpPr>
        <p:spPr>
          <a:xfrm>
            <a:off x="2393950" y="4451350"/>
            <a:ext cx="2133600" cy="1333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393950" y="5784850"/>
            <a:ext cx="2133600" cy="9334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504950" y="4451350"/>
            <a:ext cx="889000" cy="13335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527550" y="4451350"/>
            <a:ext cx="889000" cy="13335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994400" y="1384300"/>
            <a:ext cx="2266950" cy="1333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416550" y="4451350"/>
            <a:ext cx="2133600" cy="1333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393950" y="3517900"/>
            <a:ext cx="2133600" cy="93345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Блок-схема: данные 46"/>
          <p:cNvSpPr/>
          <p:nvPr/>
        </p:nvSpPr>
        <p:spPr>
          <a:xfrm rot="10800000">
            <a:off x="5994400" y="1028700"/>
            <a:ext cx="2800350" cy="355600"/>
          </a:xfrm>
          <a:prstGeom prst="flowChartInputOutp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лок-схема: данные 12"/>
          <p:cNvSpPr/>
          <p:nvPr/>
        </p:nvSpPr>
        <p:spPr>
          <a:xfrm rot="5400000" flipV="1">
            <a:off x="7683500" y="1606550"/>
            <a:ext cx="1689100" cy="533400"/>
          </a:xfrm>
          <a:prstGeom prst="flowChartInputOutp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83400" y="2584450"/>
            <a:ext cx="400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 dirty="0"/>
              <a:t>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528050" y="2406650"/>
            <a:ext cx="400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b</a:t>
            </a:r>
            <a:endParaRPr lang="ru-RU" sz="28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861300" y="1695450"/>
            <a:ext cx="400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c</a:t>
            </a:r>
            <a:endParaRPr lang="ru-RU" sz="28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927350" y="485140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S=</a:t>
            </a:r>
            <a:r>
              <a:rPr lang="ru-RU" sz="2800"/>
              <a:t>а</a:t>
            </a:r>
            <a:r>
              <a:rPr lang="en-US" sz="2800"/>
              <a:t>c</a:t>
            </a:r>
            <a:endParaRPr lang="ru-RU" sz="28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816600" y="480695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S=</a:t>
            </a:r>
            <a:r>
              <a:rPr lang="ru-RU" sz="2800"/>
              <a:t>а</a:t>
            </a:r>
            <a:r>
              <a:rPr lang="en-US" sz="2800"/>
              <a:t>c</a:t>
            </a:r>
            <a:endParaRPr lang="ru-RU" sz="28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82900" y="365125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dirty="0"/>
              <a:t>S=</a:t>
            </a:r>
            <a:r>
              <a:rPr lang="ru-RU" sz="2800" dirty="0"/>
              <a:t>а</a:t>
            </a:r>
            <a:r>
              <a:rPr lang="en-US" sz="2800" dirty="0"/>
              <a:t>b</a:t>
            </a:r>
            <a:endParaRPr lang="ru-RU" sz="28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794000" y="596265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S=</a:t>
            </a:r>
            <a:r>
              <a:rPr lang="ru-RU" sz="2800"/>
              <a:t>а</a:t>
            </a:r>
            <a:r>
              <a:rPr lang="en-US" sz="2800"/>
              <a:t>b</a:t>
            </a:r>
            <a:endParaRPr lang="ru-RU" sz="280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416050" y="489585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S=bc</a:t>
            </a:r>
            <a:endParaRPr lang="ru-RU" sz="280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438650" y="4806950"/>
            <a:ext cx="1289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/>
              <a:t>S=bc</a:t>
            </a:r>
            <a:endParaRPr lang="ru-RU" sz="280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0" y="2540000"/>
            <a:ext cx="7061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 b="1" i="1" dirty="0"/>
              <a:t>S = 2ab + 2</a:t>
            </a:r>
            <a:r>
              <a:rPr lang="ru-RU" sz="5400" b="1" i="1" dirty="0"/>
              <a:t>а</a:t>
            </a:r>
            <a:r>
              <a:rPr lang="en-US" sz="5400" b="1" i="1" dirty="0"/>
              <a:t>c + 2bc</a:t>
            </a:r>
            <a:endParaRPr lang="ru-RU" sz="5400" b="1" i="1" dirty="0"/>
          </a:p>
        </p:txBody>
      </p:sp>
      <p:sp>
        <p:nvSpPr>
          <p:cNvPr id="23" name="TextBox 22"/>
          <p:cNvSpPr txBox="1"/>
          <p:nvPr/>
        </p:nvSpPr>
        <p:spPr>
          <a:xfrm flipH="1">
            <a:off x="6000760" y="128586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8072462" y="1285860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8715404" y="857232"/>
            <a:ext cx="190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67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 animBg="1"/>
      <p:bldP spid="40" grpId="0" animBg="1"/>
      <p:bldP spid="41" grpId="0" animBg="1"/>
      <p:bldP spid="42" grpId="0" animBg="1"/>
      <p:bldP spid="44" grpId="0" animBg="1"/>
      <p:bldP spid="46" grpId="0" animBg="1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</a:rPr>
              <a:t>Развертка куба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14563" y="1143000"/>
            <a:ext cx="2014537" cy="17859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2928938"/>
            <a:ext cx="7786687" cy="17859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63" y="2928938"/>
            <a:ext cx="2014537" cy="17859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15063" y="2928938"/>
            <a:ext cx="1928812" cy="17859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14563" y="4714875"/>
            <a:ext cx="2014537" cy="17859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05050" y="3473450"/>
            <a:ext cx="1911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60600" y="1651000"/>
            <a:ext cx="1866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05050" y="5073650"/>
            <a:ext cx="1866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305300" y="3340100"/>
            <a:ext cx="1866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261100" y="3251200"/>
            <a:ext cx="1866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49250" y="3384550"/>
            <a:ext cx="1866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/>
              <a:t>S=</a:t>
            </a:r>
            <a:r>
              <a:rPr lang="ru-RU" sz="5400"/>
              <a:t>а</a:t>
            </a:r>
            <a:r>
              <a:rPr lang="en-US" sz="5400" baseline="30000"/>
              <a:t>2</a:t>
            </a:r>
            <a:endParaRPr lang="ru-RU" sz="5400" baseline="3000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60900" y="5073650"/>
            <a:ext cx="38671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8800">
                <a:solidFill>
                  <a:srgbClr val="FF0000"/>
                </a:solidFill>
              </a:rPr>
              <a:t>S=6</a:t>
            </a:r>
            <a:r>
              <a:rPr lang="ru-RU" sz="8800">
                <a:solidFill>
                  <a:srgbClr val="FF0000"/>
                </a:solidFill>
              </a:rPr>
              <a:t>а</a:t>
            </a:r>
            <a:r>
              <a:rPr lang="en-US" sz="8800" baseline="30000">
                <a:solidFill>
                  <a:srgbClr val="FF0000"/>
                </a:solidFill>
              </a:rPr>
              <a:t>2</a:t>
            </a:r>
            <a:endParaRPr lang="ru-RU" sz="8800" baseline="30000">
              <a:solidFill>
                <a:srgbClr val="FF0000"/>
              </a:solidFill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6616700" y="300038"/>
            <a:ext cx="2347913" cy="2284412"/>
          </a:xfrm>
          <a:prstGeom prst="cube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6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8" grpId="0"/>
      <p:bldP spid="9" grpId="0"/>
      <p:bldP spid="10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377</Words>
  <Application>Microsoft Office PowerPoint</Application>
  <PresentationFormat>Экран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Тема урока: </vt:lpstr>
      <vt:lpstr>Прямоугольный параллелепипед</vt:lpstr>
      <vt:lpstr>Измерения прямоугольного параллелепипеда</vt:lpstr>
      <vt:lpstr>Куб</vt:lpstr>
      <vt:lpstr>Дополни меня:</vt:lpstr>
      <vt:lpstr>Назовите:</vt:lpstr>
      <vt:lpstr>Развертка прямоугольного параллелепипеда</vt:lpstr>
      <vt:lpstr>Развертка куба</vt:lpstr>
      <vt:lpstr>Решите задачу</vt:lpstr>
      <vt:lpstr>Презентация PowerPoint</vt:lpstr>
      <vt:lpstr>Задача</vt:lpstr>
      <vt:lpstr>ЕГЭ -11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Иванова</dc:creator>
  <cp:lastModifiedBy>1267</cp:lastModifiedBy>
  <cp:revision>19</cp:revision>
  <dcterms:created xsi:type="dcterms:W3CDTF">2009-05-30T19:31:19Z</dcterms:created>
  <dcterms:modified xsi:type="dcterms:W3CDTF">2021-06-03T11:33:58Z</dcterms:modified>
</cp:coreProperties>
</file>