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0" autoAdjust="0"/>
  </p:normalViewPr>
  <p:slideViewPr>
    <p:cSldViewPr>
      <p:cViewPr varScale="1">
        <p:scale>
          <a:sx n="71" d="100"/>
          <a:sy n="71" d="100"/>
        </p:scale>
        <p:origin x="-13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762000" y="762000"/>
            <a:ext cx="7772400" cy="548640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>
              <a:alpha val="80000"/>
            </a:schemeClr>
          </a:solidFill>
          <a:ln w="76200" cap="rnd" cmpd="tri"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contourW="76200">
            <a:bevelT prst="slope"/>
            <a:contourClr>
              <a:srgbClr val="007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002-003-dorogie-deti.png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2438400"/>
            <a:ext cx="2514600" cy="4067735"/>
          </a:xfrm>
          <a:prstGeom prst="rect">
            <a:avLst/>
          </a:prstGeom>
        </p:spPr>
      </p:pic>
      <p:pic>
        <p:nvPicPr>
          <p:cNvPr id="10" name="Рисунок 9" descr="gibdd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2286000"/>
            <a:ext cx="2870359" cy="4267200"/>
          </a:xfrm>
          <a:prstGeom prst="rect">
            <a:avLst/>
          </a:prstGeom>
        </p:spPr>
      </p:pic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24600"/>
            <a:ext cx="2133600" cy="365125"/>
          </a:xfrm>
        </p:spPr>
        <p:txBody>
          <a:bodyPr/>
          <a:lstStyle>
            <a:lvl1pPr>
              <a:defRPr sz="14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© </a:t>
            </a:r>
            <a:r>
              <a:rPr lang="ru-RU" dirty="0" err="1" smtClean="0"/>
              <a:t>Аединова</a:t>
            </a:r>
            <a:r>
              <a:rPr lang="ru-RU" dirty="0" smtClean="0"/>
              <a:t> Е.В.</a:t>
            </a:r>
            <a:endParaRPr lang="en-US" dirty="0">
              <a:latin typeface="Blackadder ITC" pitchFamily="82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33400" y="457200"/>
            <a:ext cx="8077200" cy="5943600"/>
          </a:xfrm>
          <a:prstGeom prst="rect">
            <a:avLst/>
          </a:prstGeom>
          <a:solidFill>
            <a:schemeClr val="bg1">
              <a:alpha val="75000"/>
            </a:schemeClr>
          </a:solidFill>
          <a:ln w="76200"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contourW="76200">
            <a:bevelT prst="slope"/>
            <a:contourClr>
              <a:srgbClr val="007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1402463814_ti2lwi0nj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14800"/>
            <a:ext cx="2025185" cy="2667000"/>
          </a:xfrm>
          <a:prstGeom prst="rect">
            <a:avLst/>
          </a:prstGeom>
        </p:spPr>
      </p:pic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320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© Аединова Е.В.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lackadder ITC" pitchFamily="82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 rot="5400000">
            <a:off x="2933700" y="1409700"/>
            <a:ext cx="76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 userDrawn="1"/>
        </p:nvCxnSpPr>
        <p:spPr>
          <a:xfrm>
            <a:off x="0" y="1066800"/>
            <a:ext cx="9144000" cy="1588"/>
          </a:xfrm>
          <a:prstGeom prst="line">
            <a:avLst/>
          </a:prstGeom>
          <a:ln w="76200" cap="flat"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 userDrawn="1"/>
        </p:nvSpPr>
        <p:spPr>
          <a:xfrm>
            <a:off x="0" y="1143000"/>
            <a:ext cx="9144000" cy="5715000"/>
          </a:xfrm>
          <a:prstGeom prst="rect">
            <a:avLst/>
          </a:prstGeom>
          <a:solidFill>
            <a:schemeClr val="bg1">
              <a:alpha val="80000"/>
            </a:schemeClr>
          </a:solidFill>
          <a:ln w="76200"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/>
          <p:nvPr userDrawn="1"/>
        </p:nvCxnSpPr>
        <p:spPr>
          <a:xfrm>
            <a:off x="0" y="1143000"/>
            <a:ext cx="9144000" cy="1588"/>
          </a:xfrm>
          <a:prstGeom prst="line">
            <a:avLst/>
          </a:prstGeom>
          <a:ln w="76200" cap="flat">
            <a:solidFill>
              <a:srgbClr val="FF0000"/>
            </a:solidFill>
          </a:ln>
          <a:scene3d>
            <a:camera prst="orthographicFront"/>
            <a:lightRig rig="threePt" dir="t"/>
          </a:scene3d>
          <a:sp3d extrusionH="76200">
            <a:bevelT prst="slope"/>
            <a:extrusionClr>
              <a:srgbClr val="FF0000"/>
            </a:extrusion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"/>
          <p:cNvSpPr txBox="1">
            <a:spLocks/>
          </p:cNvSpPr>
          <p:nvPr userDrawn="1"/>
        </p:nvSpPr>
        <p:spPr>
          <a:xfrm>
            <a:off x="2209800" y="152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1" i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© </a:t>
            </a:r>
            <a:r>
              <a:rPr kumimoji="0" lang="ru-RU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Аединова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Е.В.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lackadder ITC" pitchFamily="82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800100" y="792540"/>
            <a:ext cx="77724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Тема: «Правила </a:t>
            </a: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дорожного движения»</a:t>
            </a:r>
          </a:p>
        </p:txBody>
      </p:sp>
      <p:sp>
        <p:nvSpPr>
          <p:cNvPr id="10" name="Прямоугольник 1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4916745"/>
            <a:ext cx="6400800" cy="171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2400" b="1" dirty="0">
                <a:solidFill>
                  <a:srgbClr val="00B050"/>
                </a:solidFill>
                <a:latin typeface="Monotype Corsiva" pitchFamily="66" charset="0"/>
              </a:rPr>
              <a:t>Автор: 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  <a:latin typeface="Monotype Corsiva" pitchFamily="66" charset="0"/>
              </a:rPr>
              <a:t>Шамилова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 Зинаида </a:t>
            </a:r>
            <a:r>
              <a:rPr lang="ru-RU" sz="2400" b="1" dirty="0" err="1" smtClean="0">
                <a:solidFill>
                  <a:srgbClr val="00B050"/>
                </a:solidFill>
                <a:latin typeface="Monotype Corsiva" pitchFamily="66" charset="0"/>
              </a:rPr>
              <a:t>Маабиевна</a:t>
            </a:r>
            <a:endParaRPr lang="ru-RU" sz="2400" b="1" dirty="0">
              <a:solidFill>
                <a:srgbClr val="00B050"/>
              </a:solidFill>
              <a:latin typeface="Monotype Corsiva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sz="2400" b="1" dirty="0">
                <a:solidFill>
                  <a:srgbClr val="00B050"/>
                </a:solidFill>
                <a:latin typeface="Monotype Corsiva" pitchFamily="66" charset="0"/>
              </a:rPr>
              <a:t>учитель 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 начальных  классов</a:t>
            </a:r>
            <a:endParaRPr lang="ru-RU" sz="2400" b="1" dirty="0">
              <a:solidFill>
                <a:srgbClr val="00B050"/>
              </a:solidFill>
              <a:latin typeface="Monotype Corsiva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МБОУ «СОШ №1»</a:t>
            </a:r>
          </a:p>
          <a:p>
            <a:pPr marL="342900" indent="-342900" algn="ctr">
              <a:spcBef>
                <a:spcPct val="20000"/>
              </a:spcBef>
            </a:pPr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Заголовок 8"/>
          <p:cNvSpPr txBox="1">
            <a:spLocks/>
          </p:cNvSpPr>
          <p:nvPr/>
        </p:nvSpPr>
        <p:spPr>
          <a:xfrm>
            <a:off x="2438400" y="2362200"/>
            <a:ext cx="4495801" cy="255454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«Знай правила дорожного движения как таблицу умножения»</a:t>
            </a:r>
            <a:endParaRPr lang="ru-RU" sz="4000" b="1" spc="50" dirty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533400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Безопасность на дорогах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362200" y="1524000"/>
            <a:ext cx="487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b="1" dirty="0" smtClean="0"/>
              <a:t>Лучший способ сохранить свою жизнь на дорогах – соблюдать </a:t>
            </a:r>
            <a:r>
              <a:rPr lang="ru-RU" b="1" dirty="0" smtClean="0">
                <a:solidFill>
                  <a:srgbClr val="FF3300"/>
                </a:solidFill>
              </a:rPr>
              <a:t>ПРАВИЛА</a:t>
            </a:r>
            <a:r>
              <a:rPr lang="ru-RU" b="1" dirty="0" smtClean="0"/>
              <a:t>  </a:t>
            </a:r>
            <a:r>
              <a:rPr lang="ru-RU" b="1" dirty="0" smtClean="0">
                <a:solidFill>
                  <a:srgbClr val="FFFF00"/>
                </a:solidFill>
              </a:rPr>
              <a:t>ДОРОЖНОГО</a:t>
            </a:r>
            <a:r>
              <a:rPr lang="ru-RU" b="1" dirty="0" smtClean="0"/>
              <a:t>  </a:t>
            </a:r>
            <a:r>
              <a:rPr lang="ru-RU" b="1" dirty="0" smtClean="0">
                <a:solidFill>
                  <a:srgbClr val="00CC00"/>
                </a:solidFill>
              </a:rPr>
              <a:t>ДВИЖЕНИЯ.</a:t>
            </a:r>
          </a:p>
          <a:p>
            <a:pPr>
              <a:defRPr/>
            </a:pPr>
            <a:r>
              <a:rPr lang="ru-RU" sz="2800" b="1" u="sng" dirty="0" smtClean="0"/>
              <a:t>Правило 1</a:t>
            </a:r>
            <a:r>
              <a:rPr lang="ru-RU" sz="2800" b="1" dirty="0" smtClean="0"/>
              <a:t>: Переходить улицу можно только по пешеходным переходам. Самый безопасный переход – подземный.</a:t>
            </a:r>
          </a:p>
          <a:p>
            <a:pPr>
              <a:defRPr/>
            </a:pPr>
            <a:r>
              <a:rPr lang="ru-RU" sz="2800" b="1" u="sng" dirty="0" smtClean="0"/>
              <a:t>Правило 2</a:t>
            </a:r>
            <a:r>
              <a:rPr lang="ru-RU" sz="2800" b="1" dirty="0" smtClean="0"/>
              <a:t>: Если нет подземного перехода, вы должны пользоваться переходом со светофором.</a:t>
            </a:r>
          </a:p>
          <a:p>
            <a:pPr>
              <a:defRPr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198217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590800" y="1066800"/>
            <a:ext cx="4419600" cy="5059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latinLnBrk="0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2800" b="1" u="sng" dirty="0" smtClean="0"/>
          </a:p>
          <a:p>
            <a:pPr>
              <a:defRPr/>
            </a:pPr>
            <a:r>
              <a:rPr lang="ru-RU" sz="2800" b="1" u="sng" dirty="0" smtClean="0"/>
              <a:t>Правило 3</a:t>
            </a:r>
            <a:r>
              <a:rPr lang="ru-RU" sz="2800" b="1" dirty="0" smtClean="0"/>
              <a:t>: Нельзя переходить улицу на красный свет, даже если нет машин.</a:t>
            </a:r>
          </a:p>
          <a:p>
            <a:pPr>
              <a:defRPr/>
            </a:pPr>
            <a:r>
              <a:rPr lang="ru-RU" sz="2800" b="1" u="sng" dirty="0" smtClean="0"/>
              <a:t>Правило 4</a:t>
            </a:r>
            <a:r>
              <a:rPr lang="ru-RU" sz="2800" b="1" dirty="0" smtClean="0"/>
              <a:t>: Безопаснее всего переходить улицу с группой пешеходов.</a:t>
            </a:r>
          </a:p>
          <a:p>
            <a:pPr>
              <a:defRPr/>
            </a:pPr>
            <a:r>
              <a:rPr lang="ru-RU" sz="2800" b="1" u="sng" dirty="0" smtClean="0"/>
              <a:t>Правило 5</a:t>
            </a:r>
            <a:r>
              <a:rPr lang="ru-RU" sz="2800" b="1" dirty="0" smtClean="0"/>
              <a:t>: Ни в коем случае нельзя выбегать на дорогу (даже если очень спешишь). </a:t>
            </a:r>
            <a:r>
              <a:rPr lang="ru-RU" sz="2800" b="1" dirty="0" smtClean="0">
                <a:solidFill>
                  <a:srgbClr val="FF0000"/>
                </a:solidFill>
              </a:rPr>
              <a:t>Перед дорогой надо остановиться.</a:t>
            </a:r>
            <a:endParaRPr lang="ru-RU" sz="28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0215879"/>
              </p:ext>
            </p:extLst>
          </p:nvPr>
        </p:nvGraphicFramePr>
        <p:xfrm flipH="1">
          <a:off x="1366837" y="838200"/>
          <a:ext cx="1223963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3" imgW="2033588" imgH="3390900" progId="">
                  <p:embed/>
                </p:oleObj>
              </mc:Choice>
              <mc:Fallback>
                <p:oleObj r:id="rId3" imgW="2033588" imgH="3390900" progId="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H="1">
                        <a:off x="1366837" y="838200"/>
                        <a:ext cx="1223963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4" descr="j02305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609600"/>
            <a:ext cx="173831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367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10"/>
          <p:cNvSpPr>
            <a:spLocks noChangeArrowheads="1"/>
          </p:cNvSpPr>
          <p:nvPr/>
        </p:nvSpPr>
        <p:spPr bwMode="auto">
          <a:xfrm>
            <a:off x="2438400" y="1296801"/>
            <a:ext cx="914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4" name="Oval 11"/>
          <p:cNvSpPr>
            <a:spLocks noChangeArrowheads="1"/>
          </p:cNvSpPr>
          <p:nvPr/>
        </p:nvSpPr>
        <p:spPr bwMode="auto">
          <a:xfrm>
            <a:off x="2511425" y="3312926"/>
            <a:ext cx="914400" cy="914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2511425" y="5040126"/>
            <a:ext cx="914400" cy="9144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663950" y="1296801"/>
            <a:ext cx="4032250" cy="9350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3663950" y="1368238"/>
            <a:ext cx="9350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5500" b="1"/>
              <a:t>С</a:t>
            </a: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4598987" y="1368238"/>
            <a:ext cx="9350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5500" b="1"/>
              <a:t>Т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5607050" y="1368238"/>
            <a:ext cx="9350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5500" b="1"/>
              <a:t>О</a:t>
            </a:r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6688137" y="1368238"/>
            <a:ext cx="9350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5500" b="1"/>
              <a:t>Й</a:t>
            </a: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3735387" y="3384363"/>
            <a:ext cx="2879725" cy="8636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3735387" y="3312926"/>
            <a:ext cx="9350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5500" b="1"/>
              <a:t>Ж</a:t>
            </a:r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4743450" y="3312926"/>
            <a:ext cx="9350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5500" b="1"/>
              <a:t>Д</a:t>
            </a: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3735387" y="5113151"/>
            <a:ext cx="9350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5500" b="1"/>
              <a:t>И</a:t>
            </a: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3735387" y="5113151"/>
            <a:ext cx="2879725" cy="86360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5680075" y="3384363"/>
            <a:ext cx="9350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5500" b="1"/>
              <a:t>И</a:t>
            </a: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4672012" y="5113151"/>
            <a:ext cx="9350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5500" b="1"/>
              <a:t>Д</a:t>
            </a:r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5607050" y="5113151"/>
            <a:ext cx="9350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5500" b="1"/>
              <a:t>И</a:t>
            </a: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>
            <a:off x="4598987" y="1296801"/>
            <a:ext cx="0" cy="9350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auto">
          <a:xfrm>
            <a:off x="6615112" y="1296801"/>
            <a:ext cx="0" cy="9350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>
            <a:off x="5607050" y="1296801"/>
            <a:ext cx="0" cy="9350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" name="Line 29"/>
          <p:cNvSpPr>
            <a:spLocks noChangeShapeType="1"/>
          </p:cNvSpPr>
          <p:nvPr/>
        </p:nvSpPr>
        <p:spPr bwMode="auto">
          <a:xfrm>
            <a:off x="4743450" y="3384363"/>
            <a:ext cx="0" cy="863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Line 30"/>
          <p:cNvSpPr>
            <a:spLocks noChangeShapeType="1"/>
          </p:cNvSpPr>
          <p:nvPr/>
        </p:nvSpPr>
        <p:spPr bwMode="auto">
          <a:xfrm>
            <a:off x="5680075" y="3384363"/>
            <a:ext cx="0" cy="863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Line 31"/>
          <p:cNvSpPr>
            <a:spLocks noChangeShapeType="1"/>
          </p:cNvSpPr>
          <p:nvPr/>
        </p:nvSpPr>
        <p:spPr bwMode="auto">
          <a:xfrm>
            <a:off x="4672012" y="5113151"/>
            <a:ext cx="0" cy="8636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Line 32"/>
          <p:cNvSpPr>
            <a:spLocks noChangeShapeType="1"/>
          </p:cNvSpPr>
          <p:nvPr/>
        </p:nvSpPr>
        <p:spPr bwMode="auto">
          <a:xfrm>
            <a:off x="5607050" y="5113151"/>
            <a:ext cx="0" cy="8636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63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3" grpId="0"/>
      <p:bldP spid="14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975283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824548"/>
            <a:ext cx="2643110" cy="2707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209800" y="1531097"/>
            <a:ext cx="66500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4200" b="1">
              <a:solidFill>
                <a:srgbClr val="6600CC"/>
              </a:solidFill>
              <a:latin typeface="Arial" pitchFamily="34" charset="0"/>
            </a:endParaRPr>
          </a:p>
        </p:txBody>
      </p:sp>
      <p:pic>
        <p:nvPicPr>
          <p:cNvPr id="3" name="Picture 7" descr="Untitled-Scanned-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939" y="1024371"/>
            <a:ext cx="1188317" cy="117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Untitled-Scanned-0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964" y="905743"/>
            <a:ext cx="1393189" cy="1414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b455045953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0" y="1950197"/>
            <a:ext cx="2133600" cy="2181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0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3" r="9073"/>
          <a:stretch>
            <a:fillRect/>
          </a:stretch>
        </p:blipFill>
        <p:spPr>
          <a:xfrm>
            <a:off x="4191000" y="4004083"/>
            <a:ext cx="2357520" cy="21617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399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Downloads\img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5519" y="1524000"/>
            <a:ext cx="4642679" cy="34820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33232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136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1_Office Theme</vt:lpstr>
      <vt:lpstr>Тема: «Правила дорожного движения»</vt:lpstr>
      <vt:lpstr>Безопасность на дорогах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</cp:revision>
  <dcterms:created xsi:type="dcterms:W3CDTF">2016-09-03T07:12:57Z</dcterms:created>
  <dcterms:modified xsi:type="dcterms:W3CDTF">2021-05-31T11:07:02Z</dcterms:modified>
</cp:coreProperties>
</file>