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72816"/>
            <a:ext cx="8496943" cy="216024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Морской транспорт. Основные характеристики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407707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Презентацию подготовила Голованова Ольга Андреевна, учитель географии ГБОУ СОШ №591 Невского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1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8064896" cy="50405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>Грузооборот морских портов России за январь-сентябрь </a:t>
            </a:r>
            <a:br>
              <a:rPr lang="ru-RU" sz="4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</a:br>
            <a:r>
              <a:rPr lang="ru-RU" sz="4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>2014 г. </a:t>
            </a:r>
            <a:r>
              <a:rPr lang="ru-RU" sz="4200" dirty="0">
                <a:solidFill>
                  <a:srgbClr val="FF0000"/>
                </a:solidFill>
                <a:ea typeface="+mj-ea"/>
                <a:cs typeface="+mj-cs"/>
              </a:rPr>
              <a:t>вырос на 6,2% </a:t>
            </a:r>
            <a:r>
              <a:rPr lang="ru-RU" sz="4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>к уровню аналогичного периода 2013 г. - до </a:t>
            </a:r>
            <a:r>
              <a:rPr lang="ru-RU" sz="4200" dirty="0">
                <a:solidFill>
                  <a:srgbClr val="FF0000"/>
                </a:solidFill>
                <a:ea typeface="+mj-ea"/>
                <a:cs typeface="+mj-cs"/>
              </a:rPr>
              <a:t>465,5 млн тонн</a:t>
            </a:r>
            <a:r>
              <a:rPr lang="ru-RU" sz="4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  <a:t/>
            </a:r>
            <a:br>
              <a:rPr lang="ru-RU" sz="4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27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404664"/>
            <a:ext cx="8136903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В структуре перевозок лидирует транспортировка:</a:t>
            </a:r>
          </a:p>
          <a:p>
            <a:pPr marL="0" indent="0" algn="ctr">
              <a:buNone/>
            </a:pPr>
            <a:endParaRPr lang="ru-RU" sz="38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3800" dirty="0" smtClean="0"/>
              <a:t>Металлолома (+38%)</a:t>
            </a:r>
          </a:p>
          <a:p>
            <a:pPr>
              <a:buFontTx/>
              <a:buChar char="-"/>
            </a:pPr>
            <a:r>
              <a:rPr lang="ru-RU" sz="3800" dirty="0" smtClean="0"/>
              <a:t>Минеральных удобрений (+16,8%)</a:t>
            </a:r>
          </a:p>
          <a:p>
            <a:pPr>
              <a:buFontTx/>
              <a:buChar char="-"/>
            </a:pPr>
            <a:r>
              <a:rPr lang="ru-RU" sz="3800" dirty="0" smtClean="0"/>
              <a:t>Угля (+14,6%)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13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677472" cy="49297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000" dirty="0"/>
          </a:p>
          <a:p>
            <a:pPr marL="4572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Структура работы портов по отгрузке:</a:t>
            </a:r>
          </a:p>
          <a:p>
            <a:pPr marL="45720" indent="0" algn="ctr">
              <a:buNone/>
            </a:pPr>
            <a:endParaRPr lang="ru-RU" sz="2700" dirty="0" smtClean="0"/>
          </a:p>
          <a:p>
            <a:pPr marL="502920" indent="-457200">
              <a:lnSpc>
                <a:spcPct val="200000"/>
              </a:lnSpc>
              <a:buAutoNum type="arabicPeriod"/>
            </a:pPr>
            <a:r>
              <a:rPr lang="ru-RU" sz="2700" dirty="0" smtClean="0"/>
              <a:t>Экспортные грузы 370 млн т (+7,9%)</a:t>
            </a:r>
          </a:p>
          <a:p>
            <a:pPr marL="502920" indent="-457200">
              <a:lnSpc>
                <a:spcPct val="200000"/>
              </a:lnSpc>
              <a:buAutoNum type="arabicPeriod"/>
            </a:pPr>
            <a:r>
              <a:rPr lang="ru-RU" sz="2700" dirty="0" smtClean="0"/>
              <a:t>Транзитные грузы 36,5 млн т (+5,3%)</a:t>
            </a:r>
          </a:p>
          <a:p>
            <a:pPr marL="502920" indent="-457200">
              <a:lnSpc>
                <a:spcPct val="200000"/>
              </a:lnSpc>
              <a:buAutoNum type="arabicPeriod"/>
            </a:pPr>
            <a:r>
              <a:rPr lang="ru-RU" sz="2700" dirty="0" smtClean="0"/>
              <a:t>Каботажные грузы 26,2 млн т (-0,1%)</a:t>
            </a:r>
          </a:p>
        </p:txBody>
      </p:sp>
    </p:spTree>
    <p:extLst>
      <p:ext uri="{BB962C8B-B14F-4D97-AF65-F5344CB8AC3E}">
        <p14:creationId xmlns:p14="http://schemas.microsoft.com/office/powerpoint/2010/main" val="28070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820472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3400" dirty="0" smtClean="0"/>
              <a:t>Показатели работы морских терминалов</a:t>
            </a:r>
            <a:endParaRPr lang="ru-RU" sz="3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496944" cy="540060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Арктический бассейн </a:t>
            </a:r>
          </a:p>
          <a:p>
            <a:pPr marL="45720" indent="0" algn="ctr">
              <a:buNone/>
            </a:pPr>
            <a:r>
              <a:rPr lang="ru-RU" sz="2500" dirty="0" smtClean="0"/>
              <a:t>(Мурманск, Архангельск, </a:t>
            </a:r>
            <a:r>
              <a:rPr lang="ru-RU" sz="2500" dirty="0" err="1" smtClean="0"/>
              <a:t>Варандей</a:t>
            </a:r>
            <a:r>
              <a:rPr lang="ru-RU" sz="2500" dirty="0" smtClean="0"/>
              <a:t>) </a:t>
            </a:r>
            <a:r>
              <a:rPr lang="ru-RU" sz="2500" dirty="0" smtClean="0">
                <a:solidFill>
                  <a:srgbClr val="FF0000"/>
                </a:solidFill>
              </a:rPr>
              <a:t>-24,6%</a:t>
            </a:r>
          </a:p>
          <a:p>
            <a:pPr marL="45720" indent="0">
              <a:buNone/>
            </a:pPr>
            <a:endParaRPr lang="ru-RU" sz="2500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Балтийский бассейн </a:t>
            </a:r>
          </a:p>
          <a:p>
            <a:pPr marL="45720" indent="0" algn="ctr">
              <a:buNone/>
            </a:pPr>
            <a:r>
              <a:rPr lang="ru-RU" sz="2500" dirty="0" smtClean="0"/>
              <a:t>(Спб, Выборг, Усть-Луга, Приморск, Калининград) </a:t>
            </a:r>
            <a:r>
              <a:rPr lang="ru-RU" sz="2500" dirty="0" smtClean="0">
                <a:solidFill>
                  <a:srgbClr val="FF0000"/>
                </a:solidFill>
              </a:rPr>
              <a:t>+5,1%</a:t>
            </a:r>
          </a:p>
          <a:p>
            <a:pPr marL="45720" indent="0">
              <a:buNone/>
            </a:pPr>
            <a:endParaRPr lang="ru-RU" sz="2500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Азово-Черноморский бассейн</a:t>
            </a:r>
          </a:p>
          <a:p>
            <a:pPr marL="45720" indent="0" algn="ctr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 </a:t>
            </a:r>
            <a:r>
              <a:rPr lang="ru-RU" sz="2500" dirty="0" smtClean="0"/>
              <a:t>(Новороссийск, Туапсе, Азов, Ейск, Таганрог) </a:t>
            </a:r>
            <a:r>
              <a:rPr lang="ru-RU" sz="2500" dirty="0" smtClean="0">
                <a:solidFill>
                  <a:srgbClr val="FF0000"/>
                </a:solidFill>
              </a:rPr>
              <a:t>+10,8%</a:t>
            </a:r>
          </a:p>
          <a:p>
            <a:pPr marL="45720" indent="0">
              <a:buNone/>
            </a:pPr>
            <a:endParaRPr lang="ru-RU" sz="2500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Каспийский бассейн </a:t>
            </a:r>
            <a:r>
              <a:rPr lang="ru-RU" sz="2500" dirty="0" smtClean="0"/>
              <a:t>(Махачкала, Оля, Астрахань) </a:t>
            </a:r>
            <a:r>
              <a:rPr lang="ru-RU" sz="2500" dirty="0" smtClean="0">
                <a:solidFill>
                  <a:srgbClr val="FF0000"/>
                </a:solidFill>
              </a:rPr>
              <a:t>-0,7%</a:t>
            </a:r>
          </a:p>
          <a:p>
            <a:pPr marL="45720" indent="0">
              <a:buNone/>
            </a:pPr>
            <a:endParaRPr lang="ru-RU" sz="2500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2500" dirty="0" smtClean="0">
                <a:solidFill>
                  <a:srgbClr val="FF0000"/>
                </a:solidFill>
              </a:rPr>
              <a:t>Дальневосточный бассейн </a:t>
            </a:r>
          </a:p>
          <a:p>
            <a:pPr marL="45720" indent="0" algn="ctr">
              <a:buNone/>
            </a:pPr>
            <a:r>
              <a:rPr lang="ru-RU" sz="2500" dirty="0" smtClean="0"/>
              <a:t>(Ванино, Находка, Владивосток, Де-Кастри) </a:t>
            </a:r>
            <a:r>
              <a:rPr lang="ru-RU" sz="2500" dirty="0" smtClean="0">
                <a:solidFill>
                  <a:srgbClr val="FF0000"/>
                </a:solidFill>
              </a:rPr>
              <a:t>+12,8%</a:t>
            </a:r>
          </a:p>
          <a:p>
            <a:pPr marL="45720" indent="0">
              <a:buNone/>
            </a:pPr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08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7776864" cy="564980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000" dirty="0" smtClean="0"/>
              <a:t>В </a:t>
            </a:r>
            <a:r>
              <a:rPr lang="en-US" sz="3000" dirty="0" smtClean="0"/>
              <a:t>1987 </a:t>
            </a:r>
            <a:r>
              <a:rPr lang="ru-RU" sz="3000" dirty="0" smtClean="0"/>
              <a:t>г. создана </a:t>
            </a:r>
          </a:p>
          <a:p>
            <a:pPr marL="45720" indent="0"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Ассоциация морских торговых портов</a:t>
            </a:r>
            <a:r>
              <a:rPr lang="ru-RU" sz="3000" dirty="0" smtClean="0"/>
              <a:t>, включающая:</a:t>
            </a:r>
          </a:p>
          <a:p>
            <a:pPr marL="45720" indent="0" algn="ctr">
              <a:buNone/>
            </a:pPr>
            <a:r>
              <a:rPr lang="ru-RU" sz="3000" dirty="0"/>
              <a:t>м</a:t>
            </a:r>
            <a:r>
              <a:rPr lang="ru-RU" sz="3000" dirty="0" smtClean="0"/>
              <a:t>орские торговые порты</a:t>
            </a:r>
          </a:p>
          <a:p>
            <a:pPr marL="45720" indent="0" algn="ctr">
              <a:buNone/>
            </a:pPr>
            <a:r>
              <a:rPr lang="ru-RU" sz="3000" dirty="0"/>
              <a:t>э</a:t>
            </a:r>
            <a:r>
              <a:rPr lang="ru-RU" sz="3000" dirty="0" smtClean="0"/>
              <a:t>кспедиторские компании</a:t>
            </a:r>
          </a:p>
          <a:p>
            <a:pPr marL="45720" indent="0" algn="ctr">
              <a:buNone/>
            </a:pPr>
            <a:r>
              <a:rPr lang="ru-RU" sz="3000" dirty="0" smtClean="0"/>
              <a:t>НИИ</a:t>
            </a:r>
          </a:p>
          <a:p>
            <a:pPr marL="45720" indent="0" algn="ctr">
              <a:buNone/>
            </a:pPr>
            <a:r>
              <a:rPr lang="ru-RU" sz="3000" dirty="0"/>
              <a:t>у</a:t>
            </a:r>
            <a:r>
              <a:rPr lang="ru-RU" sz="3000" dirty="0" smtClean="0"/>
              <a:t>чебные заведения морского транспорта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2209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</TotalTime>
  <Words>172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Морской транспорт. Основные характеристики  </vt:lpstr>
      <vt:lpstr>Презентация PowerPoint</vt:lpstr>
      <vt:lpstr>Презентация PowerPoint</vt:lpstr>
      <vt:lpstr>Презентация PowerPoint</vt:lpstr>
      <vt:lpstr>Показатели работы морских терминалов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Морской транспорт. Основные характеристики  Грузооборот морских портов России за январь-сентябрь 2014 г. вырос на 6,2% к уровню аналогичного периода 2013 г. - до 465,5 млн тонн </dc:title>
  <dc:creator>Olga</dc:creator>
  <cp:lastModifiedBy>User</cp:lastModifiedBy>
  <cp:revision>5</cp:revision>
  <dcterms:created xsi:type="dcterms:W3CDTF">2014-11-28T17:53:06Z</dcterms:created>
  <dcterms:modified xsi:type="dcterms:W3CDTF">2021-06-03T19:11:21Z</dcterms:modified>
</cp:coreProperties>
</file>