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03.06.21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search.yahoo.com/search/image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usyteacher.org/classroom_activities-vocabulary/massmedia-worksheets/" TargetMode="External"/><Relationship Id="rId4" Type="http://schemas.openxmlformats.org/officeDocument/2006/relationships/hyperlink" Target="http://go.mail.ru/search_images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4.jpeg"/><Relationship Id="rId5" Type="http://schemas.openxmlformats.org/officeDocument/2006/relationships/image" Target="../media/image10.jpeg"/><Relationship Id="rId10" Type="http://schemas.openxmlformats.org/officeDocument/2006/relationships/image" Target="../media/image3.jpe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6;&#1090;&#1082;&#1088;&#1099;&#1090;&#1099;&#1081;%20&#1091;&#1088;&#1086;&#1082;\Media%20in%20Britain.mp4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ГАРБОВСКАЯ ПРЕЗЕНТАЦИИ\анимашки\Orange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785794"/>
            <a:ext cx="6958034" cy="3571900"/>
          </a:xfrm>
        </p:spPr>
        <p:txBody>
          <a:bodyPr>
            <a:noAutofit/>
          </a:bodyPr>
          <a:lstStyle/>
          <a:p>
            <a:pPr algn="ctr"/>
            <a:r>
              <a:rPr lang="en-US" sz="72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The role </a:t>
            </a:r>
            <a:br>
              <a:rPr lang="en-US" sz="72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</a:br>
            <a:r>
              <a:rPr lang="en-US" sz="72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of Mass Media</a:t>
            </a:r>
            <a:endParaRPr lang="ru-RU" sz="7200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C00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85467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Составила: учитель английского языка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</a:t>
            </a:r>
            <a:r>
              <a:rPr lang="ru-RU" dirty="0" err="1" smtClean="0">
                <a:solidFill>
                  <a:srgbClr val="002060"/>
                </a:solidFill>
              </a:rPr>
              <a:t>Гарбовская</a:t>
            </a:r>
            <a:r>
              <a:rPr lang="ru-RU" dirty="0" smtClean="0">
                <a:solidFill>
                  <a:srgbClr val="002060"/>
                </a:solidFill>
              </a:rPr>
              <a:t> А.А.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МАОУ СОШ № 90, г. Златоуст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</a:t>
            </a:r>
            <a:r>
              <a:rPr lang="ru-RU" dirty="0" smtClean="0">
                <a:solidFill>
                  <a:srgbClr val="002060"/>
                </a:solidFill>
              </a:rPr>
              <a:t>2021 </a:t>
            </a:r>
            <a:r>
              <a:rPr lang="ru-RU" dirty="0" smtClean="0">
                <a:solidFill>
                  <a:srgbClr val="002060"/>
                </a:solidFill>
              </a:rPr>
              <a:t>год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28459">
            <a:off x="250581" y="669151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749090">
            <a:off x="7019987" y="3091331"/>
            <a:ext cx="1818741" cy="181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E:\С инета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075440">
            <a:off x="293424" y="3344139"/>
            <a:ext cx="2714612" cy="1979680"/>
          </a:xfrm>
          <a:prstGeom prst="rect">
            <a:avLst/>
          </a:prstGeom>
          <a:noFill/>
        </p:spPr>
      </p:pic>
      <p:pic>
        <p:nvPicPr>
          <p:cNvPr id="9" name="Picture 2" descr="E:\С инет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17096">
            <a:off x="6654760" y="451808"/>
            <a:ext cx="2231675" cy="1625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Complete the sentences with the information from the film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US" b="1" dirty="0" smtClean="0"/>
              <a:t>1. We are going to find out about TV, radio and ___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Newspapers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The Internet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Books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d) Magazines</a:t>
            </a:r>
            <a:endParaRPr lang="ru-RU" dirty="0" smtClean="0"/>
          </a:p>
          <a:p>
            <a:pPr lvl="0">
              <a:buNone/>
            </a:pPr>
            <a:r>
              <a:rPr lang="en-US" b="1" dirty="0" smtClean="0"/>
              <a:t>2. Two out of three British people read ___ every day.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A magazine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A newspaper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A book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d) Online news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3" descr="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43570" y="5286388"/>
            <a:ext cx="3052678" cy="1327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lvl="0">
              <a:buNone/>
            </a:pPr>
            <a:r>
              <a:rPr lang="en-US" b="1" dirty="0" smtClean="0"/>
              <a:t>3. The two most popular daily newspapers are ___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“The Times”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“The Independent”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“The Sun”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d) “The Mirror”</a:t>
            </a:r>
            <a:endParaRPr lang="ru-RU" dirty="0" smtClean="0"/>
          </a:p>
          <a:p>
            <a:pPr lvl="0">
              <a:buNone/>
            </a:pPr>
            <a:r>
              <a:rPr lang="en-US" b="1" dirty="0" smtClean="0"/>
              <a:t>4. In tabloid papers you’ll find ___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More news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More serious articles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More gossip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d) More pictures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4" descr="2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358082" y="4786322"/>
            <a:ext cx="148113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lvl="0">
              <a:buNone/>
            </a:pPr>
            <a:r>
              <a:rPr lang="en-US" b="1" dirty="0" smtClean="0"/>
              <a:t>5. Of course nowadays not everyone buys newspapers because ___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They don’t like reading newspapers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They like reading magazines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They read newspapers online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d) They prefer watching TV</a:t>
            </a:r>
            <a:endParaRPr lang="ru-RU" dirty="0" smtClean="0"/>
          </a:p>
          <a:p>
            <a:pPr lvl="0">
              <a:buNone/>
            </a:pPr>
            <a:r>
              <a:rPr lang="en-US" b="1" dirty="0" smtClean="0"/>
              <a:t>6. These broadcasting companies are commercial and have advertising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a) The BBC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b) ITV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c) Channel 4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3" descr="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43570" y="5286388"/>
            <a:ext cx="3052678" cy="1327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What have you learnt about the British newspapers?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3357562"/>
            <a:ext cx="3657600" cy="2890838"/>
          </a:xfrm>
        </p:spPr>
        <p:txBody>
          <a:bodyPr/>
          <a:lstStyle/>
          <a:p>
            <a:r>
              <a:rPr lang="en-US" sz="2800" dirty="0" smtClean="0"/>
              <a:t>Large size</a:t>
            </a:r>
          </a:p>
          <a:p>
            <a:r>
              <a:rPr lang="en-US" sz="2800" dirty="0" smtClean="0"/>
              <a:t>Have more serious news</a:t>
            </a:r>
          </a:p>
          <a:p>
            <a:r>
              <a:rPr lang="en-US" sz="2800" dirty="0" smtClean="0"/>
              <a:t>More serious articles</a:t>
            </a:r>
          </a:p>
          <a:p>
            <a:r>
              <a:rPr lang="en-US" sz="2800" dirty="0" smtClean="0"/>
              <a:t>Few pictures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371974" y="3357562"/>
            <a:ext cx="4414867" cy="321471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Smaller in size</a:t>
            </a:r>
          </a:p>
          <a:p>
            <a:r>
              <a:rPr lang="en-US" sz="2800" dirty="0" smtClean="0"/>
              <a:t>Have more pictures and shorter articles about famous people</a:t>
            </a:r>
          </a:p>
          <a:p>
            <a:r>
              <a:rPr lang="en-US" sz="2800" dirty="0" smtClean="0"/>
              <a:t>More gossip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214282" y="2357430"/>
            <a:ext cx="3657600" cy="930586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en-US" sz="3200" i="1" u="sng" dirty="0" smtClean="0"/>
              <a:t>Quality papers</a:t>
            </a:r>
          </a:p>
          <a:p>
            <a:pPr algn="ctr"/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2357430"/>
            <a:ext cx="3657600" cy="928694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en-US" sz="3200" i="1" u="sng" dirty="0" smtClean="0"/>
              <a:t>Tabloids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43174" y="1428736"/>
            <a:ext cx="3500462" cy="78581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Newspapers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7215205" y="4714884"/>
            <a:ext cx="814369" cy="15335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0" y="428604"/>
            <a:ext cx="4572000" cy="1214446"/>
          </a:xfrm>
          <a:noFill/>
        </p:spPr>
        <p:txBody>
          <a:bodyPr/>
          <a:lstStyle/>
          <a:p>
            <a:pPr algn="ctr"/>
            <a:r>
              <a:rPr lang="en-US" sz="4000" i="1" u="sng" dirty="0" smtClean="0">
                <a:solidFill>
                  <a:schemeClr val="tx1"/>
                </a:solidFill>
              </a:rPr>
              <a:t>Quality papers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286248" y="428604"/>
            <a:ext cx="3943352" cy="1285884"/>
          </a:xfrm>
          <a:noFill/>
        </p:spPr>
        <p:txBody>
          <a:bodyPr/>
          <a:lstStyle/>
          <a:p>
            <a:pPr algn="ctr"/>
            <a:r>
              <a:rPr lang="en-US" sz="4000" i="1" u="sng" dirty="0" smtClean="0">
                <a:solidFill>
                  <a:schemeClr val="tx1"/>
                </a:solidFill>
              </a:rPr>
              <a:t>Tabloids</a:t>
            </a:r>
          </a:p>
          <a:p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52026">
            <a:off x="243825" y="1770474"/>
            <a:ext cx="3883053" cy="232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40839">
            <a:off x="1742741" y="2777800"/>
            <a:ext cx="25622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745820">
            <a:off x="223041" y="4181432"/>
            <a:ext cx="3621103" cy="226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49616">
            <a:off x="5151652" y="2065983"/>
            <a:ext cx="3684587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039594">
            <a:off x="4259840" y="2763616"/>
            <a:ext cx="2643206" cy="341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Рисунок 1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1377677">
            <a:off x="7237495" y="4054775"/>
            <a:ext cx="1848356" cy="232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Рисунок 17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478067">
            <a:off x="7153068" y="469444"/>
            <a:ext cx="1523451" cy="199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Let’s go to the studio of the radio station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805233"/>
            <a:ext cx="6357982" cy="476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</a:rPr>
              <a:t>Let’s relax!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Listen to the song and then answer the question what kind of mass media this song is about?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ГАРБОВСКАЯ ПРЕЗЕНТАЦИИ\анимашки\Orange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Let’s sum up!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have you learnt today?</a:t>
            </a:r>
          </a:p>
          <a:p>
            <a:r>
              <a:rPr lang="en-US" sz="4000" dirty="0" smtClean="0"/>
              <a:t>Have you learnt anything new?</a:t>
            </a:r>
          </a:p>
          <a:p>
            <a:r>
              <a:rPr lang="en-US" sz="4000" dirty="0" smtClean="0"/>
              <a:t>Have you learnt anything interesting?</a:t>
            </a:r>
          </a:p>
          <a:p>
            <a:r>
              <a:rPr lang="en-US" sz="4000" dirty="0" smtClean="0"/>
              <a:t>What did you like best of all?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ГАРБОВСКАЯ ПРЕЗЕНТАЦИИ\анимашки\Orange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857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Thank you for your work!</a:t>
            </a:r>
          </a:p>
          <a:p>
            <a:pPr algn="ctr">
              <a:buNone/>
            </a:pPr>
            <a:r>
              <a:rPr lang="en-US" sz="5400" dirty="0" smtClean="0"/>
              <a:t>Good bye!</a:t>
            </a:r>
            <a:endParaRPr lang="ru-RU" sz="5400" dirty="0"/>
          </a:p>
        </p:txBody>
      </p:sp>
      <p:pic>
        <p:nvPicPr>
          <p:cNvPr id="5" name="Picture 91" descr="AG0031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5466" y="0"/>
            <a:ext cx="28085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2" y="4214812"/>
            <a:ext cx="2286022" cy="2286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Orange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https://images.search.yahoo.com/search/images</a:t>
            </a:r>
            <a:r>
              <a:rPr lang="ru-RU" dirty="0" smtClean="0"/>
              <a:t>,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4"/>
              </a:rPr>
              <a:t>http://go.mail.ru/search_images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http://busyteacher.org/classroom_activities-vocabulary/massmedia-worksheets/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3804" y="0"/>
            <a:ext cx="9367804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11" descr="transfer-rumours-new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720109">
            <a:off x="68831" y="570015"/>
            <a:ext cx="4871653" cy="2863977"/>
          </a:xfrm>
          <a:prstGeom prst="rect">
            <a:avLst/>
          </a:prstGeom>
        </p:spPr>
      </p:pic>
      <p:pic>
        <p:nvPicPr>
          <p:cNvPr id="5" name="Рисунок 4" descr="AF in Media logo copy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58607">
            <a:off x="3874933" y="586983"/>
            <a:ext cx="4767263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E:\С инета\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26329">
            <a:off x="785786" y="3571876"/>
            <a:ext cx="3721561" cy="2710537"/>
          </a:xfrm>
          <a:prstGeom prst="rect">
            <a:avLst/>
          </a:prstGeom>
          <a:noFill/>
        </p:spPr>
      </p:pic>
      <p:pic>
        <p:nvPicPr>
          <p:cNvPr id="7" name="Picture 2" descr="E:\С инета\IT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74062">
            <a:off x="4681115" y="4047749"/>
            <a:ext cx="3429003" cy="1928814"/>
          </a:xfrm>
          <a:prstGeom prst="rect">
            <a:avLst/>
          </a:prstGeom>
          <a:noFill/>
        </p:spPr>
      </p:pic>
      <p:pic>
        <p:nvPicPr>
          <p:cNvPr id="8" name="Picture 1" descr="E:\С инета\Sky-News-log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928165">
            <a:off x="3810386" y="3513007"/>
            <a:ext cx="4163668" cy="2354017"/>
          </a:xfrm>
          <a:prstGeom prst="rect">
            <a:avLst/>
          </a:prstGeom>
          <a:noFill/>
        </p:spPr>
      </p:pic>
      <p:pic>
        <p:nvPicPr>
          <p:cNvPr id="9" name="Picture 2" descr="E:\С инета\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28926" y="4714884"/>
            <a:ext cx="2714612" cy="1979680"/>
          </a:xfrm>
          <a:prstGeom prst="rect">
            <a:avLst/>
          </a:prstGeom>
          <a:noFill/>
        </p:spPr>
      </p:pic>
      <p:pic>
        <p:nvPicPr>
          <p:cNvPr id="10" name="Picture 2" descr="E:\С инета\IT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416638">
            <a:off x="6288228" y="471296"/>
            <a:ext cx="2666976" cy="150017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928794" y="2143116"/>
            <a:ext cx="48577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The Mass Media</a:t>
            </a:r>
            <a:endParaRPr lang="ru-RU" sz="66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9936840">
            <a:off x="-169844" y="2447557"/>
            <a:ext cx="2340403" cy="169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344112">
            <a:off x="6418004" y="460979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1061320">
            <a:off x="-60252" y="456078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3804" y="1"/>
            <a:ext cx="9367804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62514" y="1571612"/>
            <a:ext cx="4538642" cy="48737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/>
              <a:t>A paper printed usually daily or weekly with news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Broadcasting programs for people to listen to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Broadcasting programs for people to watch on their TV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A way to communicate with your partner using the computer 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571612"/>
            <a:ext cx="3143272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The Internet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541" y="2657249"/>
            <a:ext cx="3071834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TV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06" y="3786190"/>
            <a:ext cx="3143272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Radio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06" y="5000636"/>
            <a:ext cx="3214710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Newspaper</a:t>
            </a:r>
            <a:endParaRPr lang="ru-RU" sz="4000" dirty="0"/>
          </a:p>
        </p:txBody>
      </p:sp>
      <p:sp>
        <p:nvSpPr>
          <p:cNvPr id="10" name="Стрелка вправо 9"/>
          <p:cNvSpPr/>
          <p:nvPr/>
        </p:nvSpPr>
        <p:spPr>
          <a:xfrm rot="4006192">
            <a:off x="2138098" y="3553595"/>
            <a:ext cx="3702596" cy="25237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187579">
            <a:off x="3069297" y="3532641"/>
            <a:ext cx="1872394" cy="24596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215434">
            <a:off x="2899369" y="3575179"/>
            <a:ext cx="2101113" cy="220001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7536809">
            <a:off x="2110601" y="3492102"/>
            <a:ext cx="3702596" cy="25237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Choose the best adjectives to your mass media and explain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600200"/>
          <a:ext cx="857256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6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7709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The most useful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We can get necessary information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9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The most interesting</a:t>
                      </a:r>
                      <a:endParaRPr lang="ru-RU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There are a lot of shows and games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59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The easiest</a:t>
                      </a:r>
                      <a:r>
                        <a:rPr lang="en-US" sz="2800" b="1" baseline="0" dirty="0" smtClean="0"/>
                        <a:t> to use</a:t>
                      </a:r>
                      <a:endParaRPr lang="ru-RU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You</a:t>
                      </a:r>
                      <a:r>
                        <a:rPr lang="en-US" sz="2000" b="1" baseline="0" dirty="0" smtClean="0"/>
                        <a:t> should press the button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59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The safest</a:t>
                      </a:r>
                      <a:endParaRPr lang="ru-RU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It is no harmful for your health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59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The cheapest</a:t>
                      </a:r>
                      <a:endParaRPr lang="ru-RU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It helps us to save our money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7092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The most modern</a:t>
                      </a:r>
                      <a:endParaRPr lang="ru-RU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It is new technology in all over the world</a:t>
                      </a:r>
                      <a:endParaRPr lang="ru-RU" sz="20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10" y="0"/>
            <a:ext cx="911069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00306"/>
            <a:ext cx="764386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introduction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of your  teams!</a:t>
            </a:r>
          </a:p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000636"/>
            <a:ext cx="2647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144463"/>
            <a:ext cx="3427405" cy="214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Choose the best headline and a) write an article using the words or b) put the sentences into the correct order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Mark-TSukerber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00240"/>
            <a:ext cx="692948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20525017">
            <a:off x="393257" y="2460172"/>
            <a:ext cx="317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The person of the year</a:t>
            </a:r>
            <a:endParaRPr lang="ru-RU" sz="36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10585">
            <a:off x="2453642" y="4435495"/>
            <a:ext cx="6120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Happy birthday, </a:t>
            </a:r>
          </a:p>
          <a:p>
            <a:pPr algn="ctr"/>
            <a:r>
              <a:rPr lang="en-US" sz="32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dear Mark!</a:t>
            </a:r>
            <a:endParaRPr lang="ru-RU" sz="32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925706">
            <a:off x="3560967" y="2332713"/>
            <a:ext cx="4767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A successful person</a:t>
            </a:r>
            <a:endParaRPr lang="ru-RU" sz="36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379917">
            <a:off x="265841" y="4145893"/>
            <a:ext cx="4241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A story of success</a:t>
            </a:r>
            <a:endParaRPr lang="ru-RU" sz="36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45791" dir="2021404" algn="ctr" rotWithShape="0">
                  <a:srgbClr val="9999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Let’s go to the cinema!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509457"/>
            <a:ext cx="5286412" cy="468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edia in Britain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590258"/>
            <a:ext cx="7500990" cy="4982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ГАРБОВСКАЯ ПРЕЗЕНТАЦИИ\анимашки\6f81419d9f2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After </a:t>
            </a:r>
            <a:r>
              <a:rPr lang="en-US" b="1" smtClean="0"/>
              <a:t>watching the </a:t>
            </a:r>
            <a:r>
              <a:rPr lang="en-US" b="1" dirty="0" smtClean="0"/>
              <a:t>film decide if the sentences are true or false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(T – true, F – false)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The British don’t love their newspapers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About 20 million people read newspapers every day.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The most popular daily newspapers are “The Sun” and “The Mirror”.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In tabloid papers you’ll find a lot of serious articles and a few pictures.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In quality papers you’ll find more news and more serious articles.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There are about 130 daily and Sunday papers in Britain.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Some people read the newspapers online.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The BBC is a commercial broadcasting corporation.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3802" y="1428736"/>
            <a:ext cx="1500198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False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43834" y="2214554"/>
            <a:ext cx="1500166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False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2857496"/>
            <a:ext cx="1714480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True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3571876"/>
            <a:ext cx="1643042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False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72396" y="4286256"/>
            <a:ext cx="1571604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True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58116" y="4929198"/>
            <a:ext cx="1285884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True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572396" y="5643578"/>
            <a:ext cx="1571604" cy="42862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True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572396" y="6429372"/>
            <a:ext cx="1571604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False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457</TotalTime>
  <Words>595</Words>
  <Application>Microsoft Office PowerPoint</Application>
  <PresentationFormat>Экран (4:3)</PresentationFormat>
  <Paragraphs>116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Century Schoolbook</vt:lpstr>
      <vt:lpstr>Wingdings</vt:lpstr>
      <vt:lpstr>Wingdings 2</vt:lpstr>
      <vt:lpstr>Эркер</vt:lpstr>
      <vt:lpstr>The role  of Mass Media</vt:lpstr>
      <vt:lpstr>Презентация PowerPoint</vt:lpstr>
      <vt:lpstr>Презентация PowerPoint</vt:lpstr>
      <vt:lpstr>Choose the best adjectives to your mass media and explain</vt:lpstr>
      <vt:lpstr>Презентация PowerPoint</vt:lpstr>
      <vt:lpstr>Choose the best headline and a) write an article using the words or b) put the sentences into the correct order  </vt:lpstr>
      <vt:lpstr>Let’s go to the cinema!</vt:lpstr>
      <vt:lpstr>Презентация PowerPoint</vt:lpstr>
      <vt:lpstr>After watching the film decide if the sentences are true or false (T – true, F – false) </vt:lpstr>
      <vt:lpstr>Complete the sentences with the information from the film </vt:lpstr>
      <vt:lpstr>Презентация PowerPoint</vt:lpstr>
      <vt:lpstr>Презентация PowerPoint</vt:lpstr>
      <vt:lpstr>What have you learnt about the British newspapers?</vt:lpstr>
      <vt:lpstr>Презентация PowerPoint</vt:lpstr>
      <vt:lpstr>Let’s go to the studio of the radio station</vt:lpstr>
      <vt:lpstr>Let’s relax!</vt:lpstr>
      <vt:lpstr>Let’s sum up!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66</cp:revision>
  <dcterms:created xsi:type="dcterms:W3CDTF">2016-02-04T04:39:51Z</dcterms:created>
  <dcterms:modified xsi:type="dcterms:W3CDTF">2021-06-03T10:06:10Z</dcterms:modified>
</cp:coreProperties>
</file>