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E21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48" d="100"/>
          <a:sy n="48" d="100"/>
        </p:scale>
        <p:origin x="5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2DBE7303-EB2C-477E-9EF0-C2170983557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xmlns="" id="{1C8A1DDE-EBF0-40DA-8CBB-A80C30D2D12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xmlns="" id="{8984AC36-7196-4B2A-8BDA-E23071AD2ABD}"/>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5" name="Нижний колонтитул 4">
            <a:extLst>
              <a:ext uri="{FF2B5EF4-FFF2-40B4-BE49-F238E27FC236}">
                <a16:creationId xmlns:a16="http://schemas.microsoft.com/office/drawing/2014/main" xmlns="" id="{0296B69E-47A9-4B52-A84C-A9D85AE2AACE}"/>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705EF67A-8493-40E3-BBD2-074CE8CFB4CC}"/>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1422335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14C4819-0BF6-4BC9-8345-397C93DB879D}"/>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xmlns="" id="{8C75F093-45A9-4745-93B0-0C57F1A741F8}"/>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96A043DF-F324-4BB9-9331-8F0C0EEE1FC3}"/>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5" name="Нижний колонтитул 4">
            <a:extLst>
              <a:ext uri="{FF2B5EF4-FFF2-40B4-BE49-F238E27FC236}">
                <a16:creationId xmlns:a16="http://schemas.microsoft.com/office/drawing/2014/main" xmlns="" id="{B37CF26C-1D81-4545-98A0-2F2162CB224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F6FB4E05-33FE-41AE-BC1D-263760195759}"/>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2287035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xmlns="" id="{BEFFA314-C005-417C-B5B2-61BE52794440}"/>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xmlns="" id="{8E9080C5-8ACA-4CE5-888C-E8FEA7E4A68F}"/>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A90E1B7C-F947-41C5-BA09-83ED57529090}"/>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5" name="Нижний колонтитул 4">
            <a:extLst>
              <a:ext uri="{FF2B5EF4-FFF2-40B4-BE49-F238E27FC236}">
                <a16:creationId xmlns:a16="http://schemas.microsoft.com/office/drawing/2014/main" xmlns="" id="{0DC8E3C0-D196-46EE-90DD-5C634401036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A4FCD738-ED4F-4BB6-977F-226754A0B3C1}"/>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3150301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70CDB1AE-A5DC-4D95-80E9-8346B73EFB4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FE286375-2CFD-4760-85C0-EBBDBEF30CBC}"/>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38C5C2CD-5F28-45FA-9647-4DA98A678D63}"/>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5" name="Нижний колонтитул 4">
            <a:extLst>
              <a:ext uri="{FF2B5EF4-FFF2-40B4-BE49-F238E27FC236}">
                <a16:creationId xmlns:a16="http://schemas.microsoft.com/office/drawing/2014/main" xmlns="" id="{C1B398B5-C20D-4913-9E55-2906D8CB740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290147A9-9CCC-41A4-A9CF-CB83FD7E5107}"/>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23178347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8A1D73FC-B7F9-49BD-AE8B-ACAC6097959A}"/>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xmlns="" id="{175E884B-269E-4D24-9D08-9D40D52067E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xmlns="" id="{E313C67A-FCE5-4E17-B242-5CCE0BA018A7}"/>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5" name="Нижний колонтитул 4">
            <a:extLst>
              <a:ext uri="{FF2B5EF4-FFF2-40B4-BE49-F238E27FC236}">
                <a16:creationId xmlns:a16="http://schemas.microsoft.com/office/drawing/2014/main" xmlns="" id="{DC7CEE36-9A9E-4D2C-98F5-1265DB5C879C}"/>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xmlns="" id="{EF820ADE-9DA7-4FEC-BEC3-38A195C5F2FB}"/>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2726043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C1AF85B2-DF3B-42A1-B2BE-EE977A044840}"/>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xmlns="" id="{2E5B3235-3784-41DB-9438-F160E122E3FD}"/>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xmlns="" id="{869D2E23-344B-4E56-9D96-88E9CFB7A591}"/>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xmlns="" id="{CF59D364-FC1E-4829-B258-669AB4607179}"/>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6" name="Нижний колонтитул 5">
            <a:extLst>
              <a:ext uri="{FF2B5EF4-FFF2-40B4-BE49-F238E27FC236}">
                <a16:creationId xmlns:a16="http://schemas.microsoft.com/office/drawing/2014/main" xmlns="" id="{3DCCE899-FC52-4EC3-B963-13AB412CC68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7E99A6CA-FC80-4E9B-A03E-E6CAA1B89919}"/>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2533132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DD4A281-C734-4D40-BFEA-E16DF1CBB18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xmlns="" id="{40D68575-9D2D-4A7B-A958-0C13B2A2452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xmlns="" id="{C1E28D14-AD2B-4D6D-A03E-5E03F816FF29}"/>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xmlns="" id="{1544038B-4A16-4DB2-89ED-9102CB177CE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xmlns="" id="{EC79D614-1544-4FCC-90FE-8881FD98E3E2}"/>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xmlns="" id="{A7AC06BE-B1D4-479D-AC64-7DFA6B8E7DCE}"/>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8" name="Нижний колонтитул 7">
            <a:extLst>
              <a:ext uri="{FF2B5EF4-FFF2-40B4-BE49-F238E27FC236}">
                <a16:creationId xmlns:a16="http://schemas.microsoft.com/office/drawing/2014/main" xmlns="" id="{DD464920-345A-470B-AC36-C7B18BE4599B}"/>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xmlns="" id="{95C3853B-169F-4321-8033-BDF4F4BF66B9}"/>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3540853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08E6D039-4E95-420E-938F-83D1C11E5F64}"/>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xmlns="" id="{35802AE4-1E4B-46AB-8AC2-D197B84EEDEE}"/>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4" name="Нижний колонтитул 3">
            <a:extLst>
              <a:ext uri="{FF2B5EF4-FFF2-40B4-BE49-F238E27FC236}">
                <a16:creationId xmlns:a16="http://schemas.microsoft.com/office/drawing/2014/main" xmlns="" id="{9EAFE16D-D8E2-4FC5-99AA-7AC6D43D3A42}"/>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xmlns="" id="{E2A78EDF-631B-4E45-880A-20A8A0A27C5A}"/>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27310530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xmlns="" id="{FFBE03B2-E0CC-40DD-A77A-62F84F0C3860}"/>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3" name="Нижний колонтитул 2">
            <a:extLst>
              <a:ext uri="{FF2B5EF4-FFF2-40B4-BE49-F238E27FC236}">
                <a16:creationId xmlns:a16="http://schemas.microsoft.com/office/drawing/2014/main" xmlns="" id="{7CBCA2E4-AD95-4AB7-ACEE-4275A44F09C7}"/>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xmlns="" id="{AA80855E-0CD9-40C2-89A9-53DDBDA0051B}"/>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32599426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5A4B4050-6652-45E6-8A38-02C799183217}"/>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xmlns="" id="{9705C58A-9E6B-47F3-990C-5D22506655B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xmlns="" id="{61F4D3D8-FCB8-49CB-9B07-9551636938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868063BF-8CF5-4E80-AFC5-F9D2865165A8}"/>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6" name="Нижний колонтитул 5">
            <a:extLst>
              <a:ext uri="{FF2B5EF4-FFF2-40B4-BE49-F238E27FC236}">
                <a16:creationId xmlns:a16="http://schemas.microsoft.com/office/drawing/2014/main" xmlns="" id="{AD6AF589-1E10-4303-82A2-A0DFAFED9ABD}"/>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DF4EF394-B7ED-42D3-9530-73A40E1D9B83}"/>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2675653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4ADC1299-431A-45D2-A6F3-77374F70654E}"/>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xmlns="" id="{322E0353-D4F5-4BCD-9CFC-28BE090B131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xmlns="" id="{0041F234-6A0F-4B8B-8DC3-F16FD74966F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xmlns="" id="{B63084D2-5F73-4ED9-BE0E-13CF97C75B6E}"/>
              </a:ext>
            </a:extLst>
          </p:cNvPr>
          <p:cNvSpPr>
            <a:spLocks noGrp="1"/>
          </p:cNvSpPr>
          <p:nvPr>
            <p:ph type="dt" sz="half" idx="10"/>
          </p:nvPr>
        </p:nvSpPr>
        <p:spPr/>
        <p:txBody>
          <a:bodyPr/>
          <a:lstStyle/>
          <a:p>
            <a:fld id="{19DB11BD-92C9-485F-9B87-283B679EB6FD}" type="datetimeFigureOut">
              <a:rPr lang="ru-RU" smtClean="0"/>
              <a:t>03.06.2021</a:t>
            </a:fld>
            <a:endParaRPr lang="ru-RU"/>
          </a:p>
        </p:txBody>
      </p:sp>
      <p:sp>
        <p:nvSpPr>
          <p:cNvPr id="6" name="Нижний колонтитул 5">
            <a:extLst>
              <a:ext uri="{FF2B5EF4-FFF2-40B4-BE49-F238E27FC236}">
                <a16:creationId xmlns:a16="http://schemas.microsoft.com/office/drawing/2014/main" xmlns="" id="{21B1741F-CAFD-4A18-806E-F5473A5D3839}"/>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xmlns="" id="{B1017057-0F5A-4586-96CD-4EE00E47B19C}"/>
              </a:ext>
            </a:extLst>
          </p:cNvPr>
          <p:cNvSpPr>
            <a:spLocks noGrp="1"/>
          </p:cNvSpPr>
          <p:nvPr>
            <p:ph type="sldNum" sz="quarter" idx="12"/>
          </p:nvPr>
        </p:nvSpPr>
        <p:spPr/>
        <p:txBody>
          <a:bodyPr/>
          <a:lstStyle/>
          <a:p>
            <a:fld id="{8B2B3B51-60C4-4DF1-ABAC-46AB2D45BF8D}" type="slidenum">
              <a:rPr lang="ru-RU" smtClean="0"/>
              <a:t>‹#›</a:t>
            </a:fld>
            <a:endParaRPr lang="ru-RU"/>
          </a:p>
        </p:txBody>
      </p:sp>
    </p:spTree>
    <p:extLst>
      <p:ext uri="{BB962C8B-B14F-4D97-AF65-F5344CB8AC3E}">
        <p14:creationId xmlns:p14="http://schemas.microsoft.com/office/powerpoint/2010/main" val="4589310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FF00">
                <a:lumMod val="84000"/>
                <a:lumOff val="16000"/>
                <a:alpha val="69000"/>
              </a:srgb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D8DAE2AC-7E55-4570-8DD7-2E51982F4F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xmlns="" id="{FE46D9D7-4AB7-4914-A38F-AFD468CFCDE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xmlns="" id="{CEFC339D-7965-421C-AC20-C1B6E5A437D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DB11BD-92C9-485F-9B87-283B679EB6FD}" type="datetimeFigureOut">
              <a:rPr lang="ru-RU" smtClean="0"/>
              <a:t>03.06.2021</a:t>
            </a:fld>
            <a:endParaRPr lang="ru-RU"/>
          </a:p>
        </p:txBody>
      </p:sp>
      <p:sp>
        <p:nvSpPr>
          <p:cNvPr id="5" name="Нижний колонтитул 4">
            <a:extLst>
              <a:ext uri="{FF2B5EF4-FFF2-40B4-BE49-F238E27FC236}">
                <a16:creationId xmlns:a16="http://schemas.microsoft.com/office/drawing/2014/main" xmlns="" id="{68495FA4-AC10-47B3-B994-DC91D136C76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xmlns="" id="{E6B0EC9F-DE33-4986-BE38-6BCCAC44A40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2B3B51-60C4-4DF1-ABAC-46AB2D45BF8D}" type="slidenum">
              <a:rPr lang="ru-RU" smtClean="0"/>
              <a:t>‹#›</a:t>
            </a:fld>
            <a:endParaRPr lang="ru-RU"/>
          </a:p>
        </p:txBody>
      </p:sp>
    </p:spTree>
    <p:extLst>
      <p:ext uri="{BB962C8B-B14F-4D97-AF65-F5344CB8AC3E}">
        <p14:creationId xmlns:p14="http://schemas.microsoft.com/office/powerpoint/2010/main" val="25565513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xmlns="" id="{223EF681-1FB4-4FC3-9951-3E47C0CC5FF1}"/>
              </a:ext>
            </a:extLst>
          </p:cNvPr>
          <p:cNvSpPr/>
          <p:nvPr/>
        </p:nvSpPr>
        <p:spPr>
          <a:xfrm>
            <a:off x="-147780" y="67981"/>
            <a:ext cx="12127344" cy="4643002"/>
          </a:xfrm>
          <a:prstGeom prst="rect">
            <a:avLst/>
          </a:prstGeom>
        </p:spPr>
        <p:txBody>
          <a:bodyPr wrap="square">
            <a:spAutoFit/>
          </a:bodyPr>
          <a:lstStyle/>
          <a:p>
            <a:pPr algn="ctr">
              <a:lnSpc>
                <a:spcPct val="107000"/>
              </a:lnSpc>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r>
            <a:b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r>
            <a:b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r>
            <a:b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r>
            <a:b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marL="431800" algn="ctr">
              <a:lnSpc>
                <a:spcPct val="107000"/>
              </a:lnSpc>
              <a:spcAft>
                <a:spcPts val="0"/>
              </a:spcAft>
            </a:pPr>
            <a:r>
              <a:rPr lang="ru-RU"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Культурно–образовательный проект с использованием арт-практики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Bef>
                <a:spcPts val="1500"/>
              </a:spcBef>
              <a:spcAft>
                <a:spcPts val="0"/>
              </a:spcAft>
            </a:pPr>
            <a:r>
              <a:rPr lang="ru-RU" b="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«Ожившая иллюстрация»</a:t>
            </a:r>
          </a:p>
          <a:p>
            <a:pPr algn="ctr">
              <a:lnSpc>
                <a:spcPct val="107000"/>
              </a:lnSpc>
              <a:spcBef>
                <a:spcPts val="1500"/>
              </a:spcBef>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t/>
            </a:r>
            <a:br>
              <a:rPr lang="ru-RU" sz="1600" dirty="0">
                <a:solidFill>
                  <a:srgbClr val="333333"/>
                </a:solidFill>
                <a:effectLst/>
                <a:latin typeface="Arial" panose="020B0604020202020204" pitchFamily="34" charset="0"/>
                <a:ea typeface="Times New Roman" panose="02020603050405020304" pitchFamily="18" charset="0"/>
                <a:cs typeface="Times New Roman" panose="02020603050405020304" pitchFamily="18" charset="0"/>
              </a:rPr>
            </a:b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Bef>
                <a:spcPts val="310"/>
              </a:spcBef>
              <a:spcAft>
                <a:spcPts val="0"/>
              </a:spcAft>
            </a:pPr>
            <a:r>
              <a:rPr lang="ru-RU"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Выполнила: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algn="r">
              <a:lnSpc>
                <a:spcPct val="107000"/>
              </a:lnSpc>
              <a:spcBef>
                <a:spcPts val="310"/>
              </a:spcBef>
              <a:spcAft>
                <a:spcPts val="0"/>
              </a:spcAft>
            </a:pPr>
            <a:r>
              <a:rPr lang="ru-RU" sz="1400" b="1" i="1"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dirty="0" err="1">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Тюлина</a:t>
            </a: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Оксана Витальевна,</a:t>
            </a:r>
          </a:p>
          <a:p>
            <a:pPr algn="r">
              <a:lnSpc>
                <a:spcPct val="107000"/>
              </a:lnSpc>
              <a:spcBef>
                <a:spcPts val="310"/>
              </a:spcBef>
              <a:spcAft>
                <a:spcPts val="0"/>
              </a:spcAft>
            </a:pPr>
            <a:r>
              <a:rPr lang="ru-RU" sz="1400" dirty="0">
                <a:solidFill>
                  <a:srgbClr val="333333"/>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400" dirty="0">
                <a:solidFill>
                  <a:srgbClr val="333333"/>
                </a:solidFill>
                <a:latin typeface="Times New Roman" panose="02020603050405020304" pitchFamily="18" charset="0"/>
                <a:ea typeface="Times New Roman" panose="02020603050405020304" pitchFamily="18" charset="0"/>
              </a:rPr>
              <a:t>воспитатель ГБОУ школа №98, Калининский район</a:t>
            </a:r>
          </a:p>
        </p:txBody>
      </p:sp>
      <p:sp>
        <p:nvSpPr>
          <p:cNvPr id="5" name="TextBox 4">
            <a:extLst>
              <a:ext uri="{FF2B5EF4-FFF2-40B4-BE49-F238E27FC236}">
                <a16:creationId xmlns:a16="http://schemas.microsoft.com/office/drawing/2014/main" xmlns="" id="{9D222AAE-EFA2-41A0-B712-29D421848CAE}"/>
              </a:ext>
            </a:extLst>
          </p:cNvPr>
          <p:cNvSpPr txBox="1"/>
          <p:nvPr/>
        </p:nvSpPr>
        <p:spPr>
          <a:xfrm>
            <a:off x="5541819" y="6396335"/>
            <a:ext cx="2290156" cy="461665"/>
          </a:xfrm>
          <a:prstGeom prst="rect">
            <a:avLst/>
          </a:prstGeom>
          <a:noFill/>
        </p:spPr>
        <p:txBody>
          <a:bodyPr wrap="square" rtlCol="0">
            <a:spAutoFit/>
          </a:bodyPr>
          <a:lstStyle/>
          <a:p>
            <a:r>
              <a:rPr lang="ru-RU" sz="1200" dirty="0">
                <a:latin typeface="Times New Roman" panose="02020603050405020304" pitchFamily="18" charset="0"/>
                <a:cs typeface="Times New Roman" panose="02020603050405020304" pitchFamily="18" charset="0"/>
              </a:rPr>
              <a:t>Санкт-Петербург</a:t>
            </a:r>
          </a:p>
          <a:p>
            <a:r>
              <a:rPr lang="ru-RU" sz="1200" dirty="0">
                <a:latin typeface="Times New Roman" panose="02020603050405020304" pitchFamily="18" charset="0"/>
                <a:cs typeface="Times New Roman" panose="02020603050405020304" pitchFamily="18" charset="0"/>
              </a:rPr>
              <a:t>           2021г.</a:t>
            </a:r>
          </a:p>
        </p:txBody>
      </p:sp>
    </p:spTree>
    <p:extLst>
      <p:ext uri="{BB962C8B-B14F-4D97-AF65-F5344CB8AC3E}">
        <p14:creationId xmlns:p14="http://schemas.microsoft.com/office/powerpoint/2010/main" val="4360915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C39E27EF-F73C-472C-9ED1-F601C727D490}"/>
              </a:ext>
            </a:extLst>
          </p:cNvPr>
          <p:cNvSpPr/>
          <p:nvPr/>
        </p:nvSpPr>
        <p:spPr>
          <a:xfrm>
            <a:off x="932873" y="1313912"/>
            <a:ext cx="10547927" cy="3371885"/>
          </a:xfrm>
          <a:prstGeom prst="rect">
            <a:avLst/>
          </a:prstGeom>
        </p:spPr>
        <p:txBody>
          <a:bodyPr wrap="square">
            <a:spAutoFit/>
          </a:bodyPr>
          <a:lstStyle/>
          <a:p>
            <a:pPr indent="450215" algn="just">
              <a:lnSpc>
                <a:spcPct val="150000"/>
              </a:lnSpc>
              <a:spcAft>
                <a:spcPts val="0"/>
              </a:spcAft>
            </a:pPr>
            <a:r>
              <a:rPr lang="ru-RU" i="1" dirty="0">
                <a:latin typeface="Times New Roman" panose="02020603050405020304" pitchFamily="18" charset="0"/>
                <a:ea typeface="Calibri" panose="020F0502020204030204" pitchFamily="34" charset="0"/>
                <a:cs typeface="Times New Roman" panose="02020603050405020304" pitchFamily="18" charset="0"/>
              </a:rPr>
              <a:t>Актуальность.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Дошкольное детство — начальный этап социальной жизни человека, и от того, будет ли успешным этот этап, во многом зависит его дальнейшая жизнь. Именно поэтому, необходимо уделять пристальное внимание проблеме социального развития детей дошкольного возраста, ведь  именно этот возрастной период характеризуется интенсивным развитием организма ребенка и формированием его социально-личностных новообразований и основ человеческой культуры.</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Социально-коммуникативное  развитие дошкольников, это важная составляющая процесса воспитания, без которой невозможно формирование полноценной личности.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33210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6BF178E1-108E-4353-BAAD-B45ED304052B}"/>
              </a:ext>
            </a:extLst>
          </p:cNvPr>
          <p:cNvSpPr/>
          <p:nvPr/>
        </p:nvSpPr>
        <p:spPr>
          <a:xfrm>
            <a:off x="1311564" y="819836"/>
            <a:ext cx="9790546" cy="4849213"/>
          </a:xfrm>
          <a:prstGeom prst="rect">
            <a:avLst/>
          </a:prstGeom>
        </p:spPr>
        <p:txBody>
          <a:bodyPr wrap="square">
            <a:spAutoFit/>
          </a:bodyPr>
          <a:lstStyle/>
          <a:p>
            <a:pPr indent="450215" algn="just">
              <a:lnSpc>
                <a:spcPct val="150000"/>
              </a:lnSpc>
              <a:spcAft>
                <a:spcPts val="0"/>
              </a:spcAft>
            </a:pPr>
            <a:r>
              <a:rPr lang="ru-RU" i="1" dirty="0">
                <a:solidFill>
                  <a:srgbClr val="111111"/>
                </a:solidFill>
                <a:latin typeface="Times New Roman" panose="02020603050405020304" pitchFamily="18" charset="0"/>
                <a:ea typeface="Calibri" panose="020F0502020204030204" pitchFamily="34" charset="0"/>
                <a:cs typeface="Times New Roman" panose="02020603050405020304" pitchFamily="18" charset="0"/>
              </a:rPr>
              <a:t>Цель</a:t>
            </a:r>
            <a:r>
              <a:rPr lang="ru-RU" dirty="0">
                <a:solidFill>
                  <a:srgbClr val="111111"/>
                </a:solidFill>
                <a:latin typeface="Times New Roman" panose="02020603050405020304" pitchFamily="18" charset="0"/>
                <a:ea typeface="Calibri" panose="020F0502020204030204" pitchFamily="34" charset="0"/>
                <a:cs typeface="Times New Roman" panose="02020603050405020304" pitchFamily="18" charset="0"/>
              </a:rPr>
              <a:t>: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развитие коммуникативных навыков общения для создания благоприятной атмосферы в детском коллективе, в ходе игровой деятельности.</a:t>
            </a:r>
          </a:p>
          <a:p>
            <a:pPr indent="450215" algn="just">
              <a:lnSpc>
                <a:spcPct val="150000"/>
              </a:lnSpc>
              <a:spcAft>
                <a:spcPts val="0"/>
              </a:spcAft>
            </a:pPr>
            <a:endParaRPr lang="ru-RU" sz="1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Задачи</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Создание положительного эмоционального фона в коллективе;</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-Учить рассматривать иллюстрации литературного произведения, считывать эмоциональное состояние, ход сюжета, переданное писателем;</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Способствовать развитию взаимопонимания, дружелюбия в коллективе;</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Снять чувства тревоги и сомнения в совместной деятельности со сверстниками для достижения общей цели.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28561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a:extLst>
              <a:ext uri="{FF2B5EF4-FFF2-40B4-BE49-F238E27FC236}">
                <a16:creationId xmlns:a16="http://schemas.microsoft.com/office/drawing/2014/main" xmlns="" id="{6AC90463-BBE1-45A0-AA11-61D5B7247E15}"/>
              </a:ext>
            </a:extLst>
          </p:cNvPr>
          <p:cNvSpPr/>
          <p:nvPr/>
        </p:nvSpPr>
        <p:spPr>
          <a:xfrm>
            <a:off x="2697019" y="1431636"/>
            <a:ext cx="6373091" cy="3435927"/>
          </a:xfrm>
          <a:prstGeom prst="rect">
            <a:avLst/>
          </a:prstGeom>
          <a:solidFill>
            <a:schemeClr val="accent5">
              <a:lumMod val="60000"/>
              <a:lumOff val="40000"/>
            </a:schemeClr>
          </a:solidFill>
          <a:ln w="38100">
            <a:solidFill>
              <a:schemeClr val="bg1"/>
            </a:soli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Прямоугольник 1">
            <a:extLst>
              <a:ext uri="{FF2B5EF4-FFF2-40B4-BE49-F238E27FC236}">
                <a16:creationId xmlns:a16="http://schemas.microsoft.com/office/drawing/2014/main" xmlns="" id="{39F77827-79FA-4FF5-9F77-87E5523F9C1E}"/>
              </a:ext>
            </a:extLst>
          </p:cNvPr>
          <p:cNvSpPr/>
          <p:nvPr/>
        </p:nvSpPr>
        <p:spPr>
          <a:xfrm>
            <a:off x="2835564" y="1431637"/>
            <a:ext cx="6096000" cy="3706079"/>
          </a:xfrm>
          <a:prstGeom prst="rect">
            <a:avLst/>
          </a:prstGeom>
        </p:spPr>
        <p:txBody>
          <a:bodyPr>
            <a:spAutoFit/>
          </a:bodyPr>
          <a:lstStyle/>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Предварительная работа: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pPr>
            <a:r>
              <a:rPr lang="ru-RU" dirty="0">
                <a:latin typeface="Times New Roman" panose="02020603050405020304" pitchFamily="18" charset="0"/>
                <a:ea typeface="Calibri" panose="020F0502020204030204" pitchFamily="34" charset="0"/>
                <a:cs typeface="Times New Roman" panose="02020603050405020304" pitchFamily="18" charset="0"/>
              </a:rPr>
              <a:t>За неделю до проекта прочитать сказку Валентина Катаева «Цветик семицветик».</a:t>
            </a:r>
          </a:p>
          <a:p>
            <a:pPr indent="450215" algn="just">
              <a:lnSpc>
                <a:spcPct val="150000"/>
              </a:lnSpc>
            </a:pPr>
            <a:r>
              <a:rPr lang="ru-RU" dirty="0">
                <a:latin typeface="Times New Roman" panose="02020603050405020304" pitchFamily="18" charset="0"/>
                <a:ea typeface="Calibri" panose="020F0502020204030204" pitchFamily="34" charset="0"/>
                <a:cs typeface="Times New Roman" panose="02020603050405020304" pitchFamily="18" charset="0"/>
              </a:rPr>
              <a:t> Порекомендовать родителям посмотреть в выходные дни мультфильм по сказке или сходить в детский драматический театр (ДДТ на Неве) на спектакль.</a:t>
            </a:r>
          </a:p>
          <a:p>
            <a:pPr indent="450215" algn="just">
              <a:lnSpc>
                <a:spcPct val="150000"/>
              </a:lnSpc>
            </a:pPr>
            <a:r>
              <a:rPr lang="ru-RU" dirty="0">
                <a:latin typeface="Times New Roman" panose="02020603050405020304" pitchFamily="18" charset="0"/>
                <a:cs typeface="Times New Roman" panose="02020603050405020304" pitchFamily="18" charset="0"/>
              </a:rPr>
              <a:t>В ходе театрализованной деятельности проиграть отрывки сказки в группе. </a:t>
            </a:r>
          </a:p>
          <a:p>
            <a:pPr indent="450215" algn="just">
              <a:lnSpc>
                <a:spcPct val="150000"/>
              </a:lnSpc>
              <a:spcAft>
                <a:spcPts val="0"/>
              </a:spcAft>
            </a:pP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16632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0" name="Picture 16" descr="https://imgprx.livejournal.net/c9cebdc85925c3710764be417a605b21a323b2b5/CQuor419dykMuYSwxU4rtnE8uLAthQ0ix-TmyoK1A8eaSPzpfZInb0OB_GNDK3R0JXj28HS6PQLR5pjqi_0fdM78Dl-e0kignjdZD6CoaHU">
            <a:extLst>
              <a:ext uri="{FF2B5EF4-FFF2-40B4-BE49-F238E27FC236}">
                <a16:creationId xmlns:a16="http://schemas.microsoft.com/office/drawing/2014/main" xmlns="" id="{E8C42209-F853-4EB6-86BC-F98B90F64B2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91349" y="2278765"/>
            <a:ext cx="1876864" cy="2494017"/>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a:extLst>
              <a:ext uri="{FF2B5EF4-FFF2-40B4-BE49-F238E27FC236}">
                <a16:creationId xmlns:a16="http://schemas.microsoft.com/office/drawing/2014/main" xmlns="" id="{20B6063E-31B5-43A1-B259-1FB823B08570}"/>
              </a:ext>
            </a:extLst>
          </p:cNvPr>
          <p:cNvSpPr/>
          <p:nvPr/>
        </p:nvSpPr>
        <p:spPr>
          <a:xfrm>
            <a:off x="341746" y="0"/>
            <a:ext cx="11647054" cy="2215991"/>
          </a:xfrm>
          <a:prstGeom prst="rect">
            <a:avLst/>
          </a:prstGeom>
        </p:spPr>
        <p:txBody>
          <a:bodyPr wrap="square">
            <a:spAutoFit/>
          </a:bodyPr>
          <a:lstStyle/>
          <a:p>
            <a:pPr indent="450215" algn="just">
              <a:lnSpc>
                <a:spcPct val="150000"/>
              </a:lnSpc>
              <a:spcAft>
                <a:spcPts val="0"/>
              </a:spcAft>
            </a:pPr>
            <a:r>
              <a:rPr lang="ru-RU" sz="1200" dirty="0">
                <a:latin typeface="Times New Roman" panose="02020603050405020304" pitchFamily="18" charset="0"/>
                <a:ea typeface="Calibri" panose="020F0502020204030204" pitchFamily="34" charset="0"/>
                <a:cs typeface="Times New Roman" panose="02020603050405020304" pitchFamily="18" charset="0"/>
              </a:rPr>
              <a:t>Ход арт-практики: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1200" dirty="0">
                <a:latin typeface="Times New Roman" panose="02020603050405020304" pitchFamily="18" charset="0"/>
                <a:ea typeface="Calibri" panose="020F0502020204030204" pitchFamily="34" charset="0"/>
                <a:cs typeface="Times New Roman" panose="02020603050405020304" pitchFamily="18" charset="0"/>
              </a:rPr>
              <a:t>1.     Педагог с детьми вспоминают «волшебные» слова из сказки «Цветик семицветик», и желания девочки, обсуждает с детьми.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1200" dirty="0">
                <a:latin typeface="Times New Roman" panose="02020603050405020304" pitchFamily="18" charset="0"/>
                <a:ea typeface="Calibri" panose="020F0502020204030204" pitchFamily="34" charset="0"/>
                <a:cs typeface="Times New Roman" panose="02020603050405020304" pitchFamily="18" charset="0"/>
              </a:rPr>
              <a:t>2.     Педагог с помощью мультимедийной техники демонстрирует на большом экране ряд иллюстраций Э. Булатова и О. Васильева.</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1200" dirty="0">
                <a:latin typeface="Times New Roman" panose="02020603050405020304" pitchFamily="18" charset="0"/>
                <a:ea typeface="Calibri" panose="020F0502020204030204" pitchFamily="34" charset="0"/>
                <a:cs typeface="Times New Roman" panose="02020603050405020304" pitchFamily="18" charset="0"/>
              </a:rPr>
              <a:t> Рассматривая, обсудить какие моменты сказки изображены на иллюстрациях.</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1200" dirty="0">
                <a:latin typeface="Times New Roman" panose="02020603050405020304" pitchFamily="18" charset="0"/>
                <a:ea typeface="Calibri" panose="020F0502020204030204" pitchFamily="34" charset="0"/>
                <a:cs typeface="Times New Roman" panose="02020603050405020304" pitchFamily="18" charset="0"/>
              </a:rPr>
              <a:t>     В начале занятия даем детям возможность некоторое время молча рассмотреть первый слайд. Задаем основной вопрос: «Что вы видите на этой картинке?», по ходу обсуждения вводим дополнительный: «Что еще вы видите?» принимаем все ответы детей, перефразируем их.</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1200" dirty="0">
                <a:latin typeface="Times New Roman" panose="02020603050405020304" pitchFamily="18" charset="0"/>
                <a:ea typeface="Calibri" panose="020F0502020204030204" pitchFamily="34" charset="0"/>
                <a:cs typeface="Times New Roman" panose="02020603050405020304" pitchFamily="18" charset="0"/>
              </a:rPr>
              <a:t> «Что происходит на этой иллюстрации?»;</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a:p>
            <a:r>
              <a:rPr lang="ru-RU" sz="1200" dirty="0">
                <a:latin typeface="Times New Roman" panose="02020603050405020304" pitchFamily="18" charset="0"/>
                <a:cs typeface="Times New Roman" panose="02020603050405020304" pitchFamily="18" charset="0"/>
              </a:rPr>
              <a:t>             «Что вы здесь увидели такого, что позволяет вам понять, какой это момент сказки?»</a:t>
            </a:r>
          </a:p>
        </p:txBody>
      </p:sp>
      <p:sp>
        <p:nvSpPr>
          <p:cNvPr id="4" name="Прямоугольник: скругленные углы 3">
            <a:extLst>
              <a:ext uri="{FF2B5EF4-FFF2-40B4-BE49-F238E27FC236}">
                <a16:creationId xmlns:a16="http://schemas.microsoft.com/office/drawing/2014/main" xmlns="" id="{E1C0A954-CEE4-4694-AF26-E0FA5B90327D}"/>
              </a:ext>
            </a:extLst>
          </p:cNvPr>
          <p:cNvSpPr/>
          <p:nvPr/>
        </p:nvSpPr>
        <p:spPr>
          <a:xfrm>
            <a:off x="341746" y="96007"/>
            <a:ext cx="11628582" cy="2177463"/>
          </a:xfrm>
          <a:prstGeom prst="roundRect">
            <a:avLst/>
          </a:prstGeom>
          <a:solidFill>
            <a:srgbClr val="F2E216">
              <a:alpha val="25098"/>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pic>
        <p:nvPicPr>
          <p:cNvPr id="1028" name="Picture 4" descr="https://imgprx.livejournal.net/e9084982f821356789001421f5cc5110ed865db5/CQuor419dykMuYSwxU4rtnE8uLAthQ0ix-TmyoK1A8ekFoIJHdKYqrzSmTCF8_pOAY0ZnkNB0WEx-uu6hyGhaISjkFQmYzJZ1lmyBESQMJ8">
            <a:extLst>
              <a:ext uri="{FF2B5EF4-FFF2-40B4-BE49-F238E27FC236}">
                <a16:creationId xmlns:a16="http://schemas.microsoft.com/office/drawing/2014/main" xmlns="" id="{5C8F830A-C352-4349-A98D-7394E3ABA98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2" y="2352656"/>
            <a:ext cx="2147167" cy="278384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imgprx.livejournal.net/334b8d2f8dea895eb7a82eeaaff83aef957a3fee/CQuor419dykMuYSwxU4rtnE8uLAthQ0ix-TmyoK1A8dDTDM_Q3tKcuPByUUkzVG2nT_otqcebnC5M1fR7KphoH-XVy4Mi565qkByCoVK7bg">
            <a:extLst>
              <a:ext uri="{FF2B5EF4-FFF2-40B4-BE49-F238E27FC236}">
                <a16:creationId xmlns:a16="http://schemas.microsoft.com/office/drawing/2014/main" xmlns="" id="{B94AA8C3-991C-431C-B7AB-679F2AA72B2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77648" y="4082455"/>
            <a:ext cx="2151047" cy="277554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imgprx.livejournal.net/75ff72d521ae12c2962fad841568e0c48826092d/CQuor419dykMuYSwxU4rtnE8uLAthQ0ix-TmyoK1A8dercNUcrXy6w-ibHu6w1Wscv0ShKx9fh82boVQL-n5_GlROm1Kf2wnLsyX8-NUBaY">
            <a:extLst>
              <a:ext uri="{FF2B5EF4-FFF2-40B4-BE49-F238E27FC236}">
                <a16:creationId xmlns:a16="http://schemas.microsoft.com/office/drawing/2014/main" xmlns="" id="{969FAD21-5900-4046-A40F-4A9ADEEFA9F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534045" y="2374362"/>
            <a:ext cx="2351462" cy="3038683"/>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imgprx.livejournal.net/5e6761747eddf463619369802a292cce867a13da/CQuor419dykMuYSwxU4rtnE8uLAthQ0ix-TmyoK1A8dercNUcrXy6w-ibHu6w1WsgfSQYrbysHnjoRKG-HN6Gfwj3K6Mf3K50f8wZOaF6EU">
            <a:extLst>
              <a:ext uri="{FF2B5EF4-FFF2-40B4-BE49-F238E27FC236}">
                <a16:creationId xmlns:a16="http://schemas.microsoft.com/office/drawing/2014/main" xmlns="" id="{19674FCB-CABA-47F7-B5D1-5835CC9C580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50486" y="3089863"/>
            <a:ext cx="2116353" cy="277554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s://imgprx.livejournal.net/da69226e7590906fa8df9d08d5362a7483968172/CQuor419dykMuYSwxU4rtnE8uLAthQ0ix-TmyoK1A8ekFoIJHdKYqrzSmTCF8_pO9fEa9ijZaHe7kHE2FumwLuuwk2FME5X7i_H4raDVFM0">
            <a:extLst>
              <a:ext uri="{FF2B5EF4-FFF2-40B4-BE49-F238E27FC236}">
                <a16:creationId xmlns:a16="http://schemas.microsoft.com/office/drawing/2014/main" xmlns="" id="{A89E0B1A-7005-4849-8CDE-4F216DF0BB9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916647" y="4082455"/>
            <a:ext cx="2286750" cy="303868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imgprx.livejournal.net/fc568b98067a6692b4f6745e051c1151dbb77591/CQuor419dykMuYSwxU4rtnE8uLAthQ0ix-TmyoK1A8ekFoIJHdKYqrzSmTCF8_pOU7sBpul79XhAEJKhNWrvEdY1ztj2anZHGA90fpvScPU">
            <a:extLst>
              <a:ext uri="{FF2B5EF4-FFF2-40B4-BE49-F238E27FC236}">
                <a16:creationId xmlns:a16="http://schemas.microsoft.com/office/drawing/2014/main" xmlns="" id="{13565D81-0046-4247-AFFE-31378EF0CA2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686335" y="2374362"/>
            <a:ext cx="2136912" cy="277554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ttps://imgprx.livejournal.net/e8b59d5c732b5014ef4fc329353f815aeb3c463c/CQuor419dykMuYSwxU4rtnE8uLAthQ0ix-TmyoK1A8fCoHAuKoqaGpxDu0OD2wJu8vQKAHUstFLRJI-toNAsYmmUvh6-b_Pxs_xmmQCaf_g">
            <a:extLst>
              <a:ext uri="{FF2B5EF4-FFF2-40B4-BE49-F238E27FC236}">
                <a16:creationId xmlns:a16="http://schemas.microsoft.com/office/drawing/2014/main" xmlns="" id="{CA136FC2-0C3F-458F-933F-5CE0B3C479EC}"/>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793374" y="3902425"/>
            <a:ext cx="2324733" cy="30386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182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C7530379-0F4B-484E-B3C6-220AC29BCCF4}"/>
              </a:ext>
            </a:extLst>
          </p:cNvPr>
          <p:cNvSpPr/>
          <p:nvPr/>
        </p:nvSpPr>
        <p:spPr>
          <a:xfrm>
            <a:off x="3048000" y="2781804"/>
            <a:ext cx="6096000" cy="1294393"/>
          </a:xfrm>
          <a:prstGeom prst="rect">
            <a:avLst/>
          </a:prstGeom>
        </p:spPr>
        <p:txBody>
          <a:bodyPr>
            <a:spAutoFit/>
          </a:bodyPr>
          <a:lstStyle/>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Дети договариваются и играют в известные им коммуникативные игры: «Ручеек», «Третий лишний», «Угадай, кто позвал» и др.</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048402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4B2E1F37-92D4-4830-8AC8-F5D6B2ABFAD5}"/>
              </a:ext>
            </a:extLst>
          </p:cNvPr>
          <p:cNvSpPr/>
          <p:nvPr/>
        </p:nvSpPr>
        <p:spPr>
          <a:xfrm>
            <a:off x="2743200" y="135654"/>
            <a:ext cx="6096000" cy="1709892"/>
          </a:xfrm>
          <a:prstGeom prst="rect">
            <a:avLst/>
          </a:prstGeom>
        </p:spPr>
        <p:txBody>
          <a:bodyPr>
            <a:spAutoFit/>
          </a:bodyPr>
          <a:lstStyle/>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Педагог предлагает детям вспомнить второе желание девочки, посмотреть на иллюстрацию и попробовать «оживить» ее вместе, с помощью подготовленных предметов, а также предметов, предложенных детьми.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8" descr="https://imgprx.livejournal.net/5e6761747eddf463619369802a292cce867a13da/CQuor419dykMuYSwxU4rtnE8uLAthQ0ix-TmyoK1A8dercNUcrXy6w-ibHu6w1WsgfSQYrbysHnjoRKG-HN6Gfwj3K6Mf3K50f8wZOaF6EU">
            <a:extLst>
              <a:ext uri="{FF2B5EF4-FFF2-40B4-BE49-F238E27FC236}">
                <a16:creationId xmlns:a16="http://schemas.microsoft.com/office/drawing/2014/main" xmlns="" id="{5C87A80A-DD06-4E31-B2A8-DFFE4AC821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05382" y="1845546"/>
            <a:ext cx="3771890" cy="49467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2447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E363338D-A17F-4E8F-99F7-B46B354555AB}"/>
              </a:ext>
            </a:extLst>
          </p:cNvPr>
          <p:cNvSpPr/>
          <p:nvPr/>
        </p:nvSpPr>
        <p:spPr>
          <a:xfrm>
            <a:off x="1209963" y="824108"/>
            <a:ext cx="9772074" cy="4618380"/>
          </a:xfrm>
          <a:prstGeom prst="rect">
            <a:avLst/>
          </a:prstGeom>
        </p:spPr>
        <p:txBody>
          <a:bodyPr wrap="square">
            <a:spAutoFit/>
          </a:bodyPr>
          <a:lstStyle/>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Педагог предлагает объединиться в пары. Вместе обсудить и выбрать понравившейся эпизод в сказке и создать свою работу – «Ожившая иллюстрация»: организуется процесс творческой работы.</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        (на столе лежат разнообразные предметы: лепесточки из бумаги, несколько цветов, ваза, игрушки, листы бумаги А4 и др.)</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latin typeface="Times New Roman" panose="02020603050405020304" pitchFamily="18" charset="0"/>
                <a:cs typeface="Times New Roman" panose="02020603050405020304" pitchFamily="18" charset="0"/>
              </a:rPr>
              <a:t>В процессе создания своей работы «Ожившая иллюстрация» дети используют предметы, подготовленные на столе</a:t>
            </a:r>
            <a:r>
              <a:rPr lang="ru-RU" dirty="0">
                <a:latin typeface="Times New Roman" panose="02020603050405020304" pitchFamily="18" charset="0"/>
                <a:ea typeface="Calibri" panose="020F0502020204030204" pitchFamily="34" charset="0"/>
                <a:cs typeface="Times New Roman" panose="02020603050405020304" pitchFamily="18" charset="0"/>
              </a:rPr>
              <a:t>, а также выбирают предметы в группе, рисуют, вырезают нужный фрагмент на листах. Каждая пара делает свою «Ожившую иллюстрацию». Дополнить детскую работу можно аудио звуками предложенными детьми.</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Рефлексия проводится в ходе обсуждения работ каждой пары.</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2382481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a:extLst>
              <a:ext uri="{FF2B5EF4-FFF2-40B4-BE49-F238E27FC236}">
                <a16:creationId xmlns:a16="http://schemas.microsoft.com/office/drawing/2014/main" xmlns="" id="{A3844B59-0C4D-476B-A00D-DB9C1BB4FFAB}"/>
              </a:ext>
            </a:extLst>
          </p:cNvPr>
          <p:cNvSpPr/>
          <p:nvPr/>
        </p:nvSpPr>
        <p:spPr>
          <a:xfrm>
            <a:off x="3048000" y="2574054"/>
            <a:ext cx="6096000" cy="1709892"/>
          </a:xfrm>
          <a:prstGeom prst="rect">
            <a:avLst/>
          </a:prstGeom>
        </p:spPr>
        <p:txBody>
          <a:bodyPr>
            <a:spAutoFit/>
          </a:bodyPr>
          <a:lstStyle/>
          <a:p>
            <a:pPr indent="450215" algn="just">
              <a:lnSpc>
                <a:spcPct val="150000"/>
              </a:lnSpc>
              <a:spcAft>
                <a:spcPts val="0"/>
              </a:spcAft>
            </a:pPr>
            <a:r>
              <a:rPr lang="ru-RU"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Вывод</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для достижения цели проекта, такие коллективные задания нужно проводить каждую неделю, и дети обретут уверенность и будут чувствовать себя частью коллектива.</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866773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260</TotalTime>
  <Words>237</Words>
  <Application>Microsoft Office PowerPoint</Application>
  <PresentationFormat>Широкоэкранный</PresentationFormat>
  <Paragraphs>44</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Calibri</vt:lpstr>
      <vt:lpstr>Calibri Light</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Katya</dc:creator>
  <cp:lastModifiedBy>Оксана Тюлина</cp:lastModifiedBy>
  <cp:revision>21</cp:revision>
  <dcterms:created xsi:type="dcterms:W3CDTF">2021-05-22T13:15:17Z</dcterms:created>
  <dcterms:modified xsi:type="dcterms:W3CDTF">2021-06-03T19:18:47Z</dcterms:modified>
</cp:coreProperties>
</file>