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68" r:id="rId4"/>
    <p:sldId id="261" r:id="rId5"/>
    <p:sldId id="263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0C16-BBCA-4E6E-9566-9D0DB536F579}" type="datetimeFigureOut">
              <a:rPr lang="ru-RU" smtClean="0"/>
              <a:t>04/06/2021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2E427-9979-4ECD-A4B0-4D304872D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741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0C16-BBCA-4E6E-9566-9D0DB536F579}" type="datetimeFigureOut">
              <a:rPr lang="ru-RU" smtClean="0"/>
              <a:t>04/06/2021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2E427-9979-4ECD-A4B0-4D304872D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390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0C16-BBCA-4E6E-9566-9D0DB536F579}" type="datetimeFigureOut">
              <a:rPr lang="ru-RU" smtClean="0"/>
              <a:t>04/06/2021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2E427-9979-4ECD-A4B0-4D304872DC2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945838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0C16-BBCA-4E6E-9566-9D0DB536F579}" type="datetimeFigureOut">
              <a:rPr lang="ru-RU" smtClean="0"/>
              <a:t>04/06/2021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2E427-9979-4ECD-A4B0-4D304872D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78194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0C16-BBCA-4E6E-9566-9D0DB536F579}" type="datetimeFigureOut">
              <a:rPr lang="ru-RU" smtClean="0"/>
              <a:t>04/06/2021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2E427-9979-4ECD-A4B0-4D304872DC2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41820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0C16-BBCA-4E6E-9566-9D0DB536F579}" type="datetimeFigureOut">
              <a:rPr lang="ru-RU" smtClean="0"/>
              <a:t>04/06/2021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2E427-9979-4ECD-A4B0-4D304872D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8649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0C16-BBCA-4E6E-9566-9D0DB536F579}" type="datetimeFigureOut">
              <a:rPr lang="ru-RU" smtClean="0"/>
              <a:t>04/06/2021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2E427-9979-4ECD-A4B0-4D304872D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37971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0C16-BBCA-4E6E-9566-9D0DB536F579}" type="datetimeFigureOut">
              <a:rPr lang="ru-RU" smtClean="0"/>
              <a:t>04/06/2021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2E427-9979-4ECD-A4B0-4D304872D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426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0C16-BBCA-4E6E-9566-9D0DB536F579}" type="datetimeFigureOut">
              <a:rPr lang="ru-RU" smtClean="0"/>
              <a:t>04/06/2021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2E427-9979-4ECD-A4B0-4D304872D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6368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0C16-BBCA-4E6E-9566-9D0DB536F579}" type="datetimeFigureOut">
              <a:rPr lang="ru-RU" smtClean="0"/>
              <a:t>04/06/2021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2E427-9979-4ECD-A4B0-4D304872D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4729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0C16-BBCA-4E6E-9566-9D0DB536F579}" type="datetimeFigureOut">
              <a:rPr lang="ru-RU" smtClean="0"/>
              <a:t>04/06/2021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2E427-9979-4ECD-A4B0-4D304872D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79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0C16-BBCA-4E6E-9566-9D0DB536F579}" type="datetimeFigureOut">
              <a:rPr lang="ru-RU" smtClean="0"/>
              <a:t>04/06/2021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2E427-9979-4ECD-A4B0-4D304872D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035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0C16-BBCA-4E6E-9566-9D0DB536F579}" type="datetimeFigureOut">
              <a:rPr lang="ru-RU" smtClean="0"/>
              <a:t>04/06/2021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2E427-9979-4ECD-A4B0-4D304872D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5554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0C16-BBCA-4E6E-9566-9D0DB536F579}" type="datetimeFigureOut">
              <a:rPr lang="ru-RU" smtClean="0"/>
              <a:t>04/06/2021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2E427-9979-4ECD-A4B0-4D304872D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8192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0C16-BBCA-4E6E-9566-9D0DB536F579}" type="datetimeFigureOut">
              <a:rPr lang="ru-RU" smtClean="0"/>
              <a:t>04/06/2021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2E427-9979-4ECD-A4B0-4D304872D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3091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2E427-9979-4ECD-A4B0-4D304872DC27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00C16-BBCA-4E6E-9566-9D0DB536F579}" type="datetimeFigureOut">
              <a:rPr lang="ru-RU" smtClean="0"/>
              <a:t>04/06/2021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73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00C16-BBCA-4E6E-9566-9D0DB536F579}" type="datetimeFigureOut">
              <a:rPr lang="ru-RU" smtClean="0"/>
              <a:t>04/06/2021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0E2E427-9979-4ECD-A4B0-4D304872DC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767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1547" y="3308774"/>
            <a:ext cx="7766936" cy="1646302"/>
          </a:xfrm>
        </p:spPr>
        <p:txBody>
          <a:bodyPr/>
          <a:lstStyle/>
          <a:p>
            <a:pPr algn="ctr"/>
            <a:r>
              <a:rPr lang="en-US" sz="6600" dirty="0" smtClean="0">
                <a:solidFill>
                  <a:srgbClr val="0070C0"/>
                </a:solidFill>
              </a:rPr>
              <a:t>Plural</a:t>
            </a:r>
            <a:br>
              <a:rPr lang="en-US" sz="6600" dirty="0" smtClean="0">
                <a:solidFill>
                  <a:srgbClr val="0070C0"/>
                </a:solidFill>
              </a:rPr>
            </a:br>
            <a:r>
              <a:rPr lang="en-US" sz="6600" dirty="0" smtClean="0">
                <a:solidFill>
                  <a:srgbClr val="0070C0"/>
                </a:solidFill>
              </a:rPr>
              <a:t>(</a:t>
            </a:r>
            <a:r>
              <a:rPr lang="ru-RU" sz="6600" dirty="0" smtClean="0">
                <a:solidFill>
                  <a:srgbClr val="0070C0"/>
                </a:solidFill>
              </a:rPr>
              <a:t>Множественное число существительных)</a:t>
            </a:r>
            <a:endParaRPr lang="ru-RU" sz="66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387" y="5402113"/>
            <a:ext cx="7766936" cy="1096899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</a:rPr>
              <a:t>Выполнила Долгополова Т.В.</a:t>
            </a:r>
          </a:p>
          <a:p>
            <a:r>
              <a:rPr lang="ru-RU" sz="2400" b="1" dirty="0" smtClean="0">
                <a:solidFill>
                  <a:schemeClr val="tx1"/>
                </a:solidFill>
              </a:rPr>
              <a:t>Учитель английского языка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34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134" y="152400"/>
            <a:ext cx="11209866" cy="6492240"/>
          </a:xfrm>
        </p:spPr>
        <p:txBody>
          <a:bodyPr>
            <a:noAutofit/>
          </a:bodyPr>
          <a:lstStyle/>
          <a:p>
            <a:pPr>
              <a:lnSpc>
                <a:spcPct val="70000"/>
              </a:lnSpc>
            </a:pPr>
            <a:r>
              <a:rPr lang="ru-RU" sz="4400" b="1" u="sng" dirty="0" smtClean="0">
                <a:solidFill>
                  <a:srgbClr val="FF0000"/>
                </a:solidFill>
              </a:rPr>
              <a:t>Множественное число имен существительных в английском языке.</a:t>
            </a:r>
            <a:r>
              <a:rPr lang="ru-RU" u="sng" dirty="0" smtClean="0">
                <a:solidFill>
                  <a:srgbClr val="FF0000"/>
                </a:solidFill>
              </a:rPr>
              <a:t/>
            </a:r>
            <a:br>
              <a:rPr lang="ru-RU" u="sng" dirty="0" smtClean="0">
                <a:solidFill>
                  <a:srgbClr val="FF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chemeClr val="tx1"/>
                </a:solidFill>
              </a:rPr>
              <a:t>Множественное число (</a:t>
            </a:r>
            <a:r>
              <a:rPr lang="ru-RU" dirty="0" err="1" smtClean="0">
                <a:solidFill>
                  <a:schemeClr val="tx1"/>
                </a:solidFill>
              </a:rPr>
              <a:t>мн.ч</a:t>
            </a:r>
            <a:r>
              <a:rPr lang="ru-RU" dirty="0" smtClean="0">
                <a:solidFill>
                  <a:schemeClr val="tx1"/>
                </a:solidFill>
              </a:rPr>
              <a:t>.) в английском языке образуется путем прибавления к существительному в единственном числе (</a:t>
            </a:r>
            <a:r>
              <a:rPr lang="ru-RU" dirty="0" err="1" smtClean="0">
                <a:solidFill>
                  <a:schemeClr val="tx1"/>
                </a:solidFill>
              </a:rPr>
              <a:t>ед.ч</a:t>
            </a:r>
            <a:r>
              <a:rPr lang="ru-RU" dirty="0" smtClean="0">
                <a:solidFill>
                  <a:schemeClr val="tx1"/>
                </a:solidFill>
              </a:rPr>
              <a:t>.) окончаний </a:t>
            </a:r>
            <a:r>
              <a:rPr lang="ru-RU" sz="4400" dirty="0" smtClean="0">
                <a:solidFill>
                  <a:srgbClr val="FF0000"/>
                </a:solidFill>
              </a:rPr>
              <a:t>–</a:t>
            </a:r>
            <a:r>
              <a:rPr lang="en-US" sz="4400" dirty="0" smtClean="0">
                <a:solidFill>
                  <a:srgbClr val="FF0000"/>
                </a:solidFill>
              </a:rPr>
              <a:t>s/</a:t>
            </a:r>
            <a:r>
              <a:rPr lang="ru-RU" sz="4400" dirty="0" smtClean="0">
                <a:solidFill>
                  <a:srgbClr val="FF0000"/>
                </a:solidFill>
              </a:rPr>
              <a:t>-</a:t>
            </a:r>
            <a:r>
              <a:rPr lang="en-US" sz="4400" dirty="0" err="1" smtClean="0">
                <a:solidFill>
                  <a:srgbClr val="FF0000"/>
                </a:solidFill>
              </a:rPr>
              <a:t>es</a:t>
            </a:r>
            <a:r>
              <a:rPr lang="ru-RU" dirty="0" smtClean="0">
                <a:solidFill>
                  <a:schemeClr val="tx1"/>
                </a:solidFill>
              </a:rPr>
              <a:t>, кроме слов-исключений.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en-US" sz="4400" dirty="0" smtClean="0">
                <a:solidFill>
                  <a:schemeClr val="tx1"/>
                </a:solidFill>
              </a:rPr>
              <a:t>                 </a:t>
            </a:r>
            <a:r>
              <a:rPr lang="ru-RU" sz="2400" dirty="0" err="1">
                <a:solidFill>
                  <a:schemeClr val="tx1"/>
                </a:solidFill>
              </a:rPr>
              <a:t>е</a:t>
            </a:r>
            <a:r>
              <a:rPr lang="ru-RU" sz="2400" dirty="0" err="1" smtClean="0">
                <a:solidFill>
                  <a:schemeClr val="tx1"/>
                </a:solidFill>
              </a:rPr>
              <a:t>д.ч</a:t>
            </a:r>
            <a:r>
              <a:rPr lang="ru-RU" sz="2400" dirty="0" smtClean="0">
                <a:solidFill>
                  <a:schemeClr val="tx1"/>
                </a:solidFill>
              </a:rPr>
              <a:t>.                                </a:t>
            </a:r>
            <a:r>
              <a:rPr lang="ru-RU" sz="2400" dirty="0" err="1" smtClean="0">
                <a:solidFill>
                  <a:schemeClr val="tx1"/>
                </a:solidFill>
              </a:rPr>
              <a:t>мн.ч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r>
              <a:rPr lang="ru-RU" sz="5400" dirty="0">
                <a:solidFill>
                  <a:schemeClr val="tx1"/>
                </a:solidFill>
              </a:rPr>
              <a:t/>
            </a:r>
            <a:br>
              <a:rPr lang="ru-RU" sz="5400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                 </a:t>
            </a:r>
            <a:r>
              <a:rPr lang="en-US" sz="4800" dirty="0">
                <a:solidFill>
                  <a:schemeClr val="tx1"/>
                </a:solidFill>
              </a:rPr>
              <a:t>a</a:t>
            </a:r>
            <a:r>
              <a:rPr lang="en-US" sz="4800" dirty="0" smtClean="0">
                <a:solidFill>
                  <a:schemeClr val="tx1"/>
                </a:solidFill>
              </a:rPr>
              <a:t> pen + s        pen</a:t>
            </a:r>
            <a:r>
              <a:rPr lang="en-US" sz="4800" dirty="0" smtClean="0">
                <a:solidFill>
                  <a:srgbClr val="FF0000"/>
                </a:solidFill>
              </a:rPr>
              <a:t>s</a:t>
            </a:r>
            <a:r>
              <a:rPr lang="ru-RU" sz="4800" dirty="0">
                <a:solidFill>
                  <a:schemeClr val="tx1"/>
                </a:solidFill>
              </a:rPr>
              <a:t/>
            </a:r>
            <a:br>
              <a:rPr lang="ru-RU" sz="4800" dirty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              </a:t>
            </a:r>
            <a:r>
              <a:rPr lang="ru-RU" sz="2400" dirty="0" smtClean="0">
                <a:solidFill>
                  <a:schemeClr val="tx1"/>
                </a:solidFill>
              </a:rPr>
              <a:t>(ручка)                               (ручки)</a:t>
            </a:r>
            <a:r>
              <a:rPr lang="en-US" sz="2400" dirty="0" smtClean="0">
                <a:solidFill>
                  <a:schemeClr val="tx1"/>
                </a:solidFill>
              </a:rPr>
              <a:t/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/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                              </a:t>
            </a:r>
            <a:r>
              <a:rPr lang="ru-RU" sz="2400" dirty="0" err="1" smtClean="0">
                <a:solidFill>
                  <a:schemeClr val="tx1"/>
                </a:solidFill>
              </a:rPr>
              <a:t>ед.ч</a:t>
            </a:r>
            <a:r>
              <a:rPr lang="ru-RU" sz="2400" dirty="0" smtClean="0">
                <a:solidFill>
                  <a:schemeClr val="tx1"/>
                </a:solidFill>
              </a:rPr>
              <a:t>.                          </a:t>
            </a:r>
            <a:r>
              <a:rPr lang="en-US" sz="2400" dirty="0" smtClean="0">
                <a:solidFill>
                  <a:schemeClr val="tx1"/>
                </a:solidFill>
              </a:rPr>
              <a:t>  </a:t>
            </a:r>
            <a:r>
              <a:rPr lang="ru-RU" sz="2400" dirty="0" smtClean="0">
                <a:solidFill>
                  <a:schemeClr val="tx1"/>
                </a:solidFill>
              </a:rPr>
              <a:t>      </a:t>
            </a:r>
            <a:r>
              <a:rPr lang="ru-RU" sz="2400" dirty="0" err="1">
                <a:solidFill>
                  <a:schemeClr val="tx1"/>
                </a:solidFill>
              </a:rPr>
              <a:t>м</a:t>
            </a:r>
            <a:r>
              <a:rPr lang="ru-RU" sz="2400" dirty="0" err="1" smtClean="0">
                <a:solidFill>
                  <a:schemeClr val="tx1"/>
                </a:solidFill>
              </a:rPr>
              <a:t>н.ч</a:t>
            </a:r>
            <a:r>
              <a:rPr lang="ru-RU" sz="2400" dirty="0" smtClean="0">
                <a:solidFill>
                  <a:schemeClr val="tx1"/>
                </a:solidFill>
              </a:rPr>
              <a:t>.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                      </a:t>
            </a:r>
            <a:r>
              <a:rPr lang="en-US" sz="4800" dirty="0" smtClean="0">
                <a:solidFill>
                  <a:schemeClr val="tx1"/>
                </a:solidFill>
              </a:rPr>
              <a:t>a box + </a:t>
            </a:r>
            <a:r>
              <a:rPr lang="en-US" sz="4800" dirty="0" err="1" smtClean="0">
                <a:solidFill>
                  <a:schemeClr val="tx1"/>
                </a:solidFill>
              </a:rPr>
              <a:t>es</a:t>
            </a:r>
            <a:r>
              <a:rPr lang="en-US" sz="4800" dirty="0" smtClean="0">
                <a:solidFill>
                  <a:schemeClr val="tx1"/>
                </a:solidFill>
              </a:rPr>
              <a:t>        box</a:t>
            </a:r>
            <a:r>
              <a:rPr lang="en-US" sz="4800" dirty="0" smtClean="0">
                <a:solidFill>
                  <a:srgbClr val="FF0000"/>
                </a:solidFill>
              </a:rPr>
              <a:t>es</a:t>
            </a:r>
            <a:br>
              <a:rPr lang="en-US" sz="4800" dirty="0" smtClean="0">
                <a:solidFill>
                  <a:srgbClr val="FF0000"/>
                </a:solidFill>
              </a:rPr>
            </a:br>
            <a:r>
              <a:rPr lang="ru-RU" sz="4800" dirty="0" smtClean="0">
                <a:solidFill>
                  <a:srgbClr val="FF0000"/>
                </a:solidFill>
              </a:rPr>
              <a:t>           </a:t>
            </a:r>
            <a:r>
              <a:rPr lang="ru-RU" sz="2800" dirty="0" smtClean="0">
                <a:solidFill>
                  <a:schemeClr val="tx1"/>
                </a:solidFill>
              </a:rPr>
              <a:t>(коробка)                          (коробки)    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>
                <a:solidFill>
                  <a:schemeClr val="tx1"/>
                </a:solidFill>
              </a:rPr>
              <a:t/>
            </a:r>
            <a:br>
              <a:rPr lang="ru-RU" sz="2400" dirty="0">
                <a:solidFill>
                  <a:schemeClr val="tx1"/>
                </a:solidFill>
              </a:rPr>
            </a:b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1028" name="Picture 4" descr="https://zapasexpress.ru/images/detailed/2220/4699.83_8_tif_1000x10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35" y="3260548"/>
            <a:ext cx="1703704" cy="1484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5000" y="3091180"/>
            <a:ext cx="1732280" cy="1732280"/>
          </a:xfrm>
          <a:prstGeom prst="rect">
            <a:avLst/>
          </a:prstGeom>
        </p:spPr>
      </p:pic>
      <p:sp>
        <p:nvSpPr>
          <p:cNvPr id="4" name="Стрелка вправо 3"/>
          <p:cNvSpPr/>
          <p:nvPr/>
        </p:nvSpPr>
        <p:spPr>
          <a:xfrm>
            <a:off x="5556832" y="3728720"/>
            <a:ext cx="802640" cy="2641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569831" y="5299950"/>
            <a:ext cx="696753" cy="5486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6" name="Объект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2026895"/>
              </p:ext>
            </p:extLst>
          </p:nvPr>
        </p:nvGraphicFramePr>
        <p:xfrm>
          <a:off x="92075" y="92075"/>
          <a:ext cx="361950" cy="45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Объект упаковщика для оболочки" showAsIcon="1" r:id="rId5" imgW="362520" imgH="456480" progId="Package">
                  <p:embed/>
                </p:oleObj>
              </mc:Choice>
              <mc:Fallback>
                <p:oleObj name="Объект упаковщика для оболочки" showAsIcon="1" r:id="rId5" imgW="362520" imgH="45648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2075" y="92075"/>
                        <a:ext cx="361950" cy="457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296" y="4854846"/>
            <a:ext cx="1781048" cy="175840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40" y="5212554"/>
            <a:ext cx="1587760" cy="1587760"/>
          </a:xfrm>
          <a:prstGeom prst="rect">
            <a:avLst/>
          </a:prstGeom>
        </p:spPr>
      </p:pic>
      <p:sp>
        <p:nvSpPr>
          <p:cNvPr id="13" name="Стрелка вправо 12"/>
          <p:cNvSpPr/>
          <p:nvPr/>
        </p:nvSpPr>
        <p:spPr>
          <a:xfrm>
            <a:off x="5556832" y="5714636"/>
            <a:ext cx="802640" cy="2641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731491" y="3586480"/>
            <a:ext cx="535093" cy="54864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3979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974" y="416560"/>
            <a:ext cx="11047306" cy="616712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8880" y="135890"/>
            <a:ext cx="8971280" cy="6728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14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94080"/>
          </a:xfrm>
        </p:spPr>
        <p:txBody>
          <a:bodyPr>
            <a:normAutofit fontScale="90000"/>
          </a:bodyPr>
          <a:lstStyle/>
          <a:p>
            <a:r>
              <a:rPr lang="ru-RU" sz="4000" b="1" u="sng" dirty="0">
                <a:solidFill>
                  <a:srgbClr val="FF0000"/>
                </a:solidFill>
              </a:rPr>
              <a:t>Правила чтения окончаний</a:t>
            </a:r>
            <a:r>
              <a:rPr lang="en-US" dirty="0" smtClean="0"/>
              <a:t>              </a:t>
            </a:r>
            <a:br>
              <a:rPr lang="en-US" dirty="0" smtClean="0"/>
            </a:br>
            <a:r>
              <a:rPr lang="en-US" dirty="0" smtClean="0"/>
              <a:t>                        </a:t>
            </a:r>
            <a:br>
              <a:rPr lang="en-US" dirty="0" smtClean="0"/>
            </a:b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33799"/>
              </p:ext>
            </p:extLst>
          </p:nvPr>
        </p:nvGraphicFramePr>
        <p:xfrm>
          <a:off x="677334" y="1837266"/>
          <a:ext cx="5425440" cy="44145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2720">
                  <a:extLst>
                    <a:ext uri="{9D8B030D-6E8A-4147-A177-3AD203B41FA5}">
                      <a16:colId xmlns:a16="http://schemas.microsoft.com/office/drawing/2014/main" val="305032954"/>
                    </a:ext>
                  </a:extLst>
                </a:gridCol>
                <a:gridCol w="2712720">
                  <a:extLst>
                    <a:ext uri="{9D8B030D-6E8A-4147-A177-3AD203B41FA5}">
                      <a16:colId xmlns:a16="http://schemas.microsoft.com/office/drawing/2014/main" val="1842713122"/>
                    </a:ext>
                  </a:extLst>
                </a:gridCol>
              </a:tblGrid>
              <a:tr h="587587">
                <a:tc gridSpan="2">
                  <a:txBody>
                    <a:bodyPr/>
                    <a:lstStyle/>
                    <a:p>
                      <a:pPr algn="ctr"/>
                      <a:r>
                        <a:rPr lang="ru-RU" sz="3600" b="1" dirty="0" smtClean="0"/>
                        <a:t>Окончание </a:t>
                      </a:r>
                      <a:r>
                        <a:rPr lang="en-US" sz="3600" b="1" dirty="0" smtClean="0"/>
                        <a:t>–s</a:t>
                      </a:r>
                      <a:r>
                        <a:rPr lang="ru-RU" sz="3600" b="1" dirty="0" smtClean="0"/>
                        <a:t> читается</a:t>
                      </a:r>
                      <a:r>
                        <a:rPr lang="ru-RU" sz="3600" b="1" baseline="0" dirty="0" smtClean="0"/>
                        <a:t>:</a:t>
                      </a:r>
                      <a:endParaRPr lang="ru-RU" sz="3600" b="1" dirty="0" smtClean="0"/>
                    </a:p>
                    <a:p>
                      <a:pPr algn="ctr"/>
                      <a:endParaRPr lang="ru-RU" sz="3600" b="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1386655"/>
                  </a:ext>
                </a:extLst>
              </a:tr>
              <a:tr h="587587"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[s]</a:t>
                      </a:r>
                      <a:r>
                        <a:rPr lang="ru-RU" dirty="0" smtClean="0"/>
                        <a:t> если слово оканчивается на глухой согласный ЗВУК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600" b="1" dirty="0" smtClean="0"/>
                        <a:t>[z]</a:t>
                      </a:r>
                      <a:r>
                        <a:rPr lang="ru-RU" sz="3600" b="1" dirty="0" smtClean="0"/>
                        <a:t> </a:t>
                      </a:r>
                      <a:r>
                        <a:rPr lang="ru-RU" dirty="0" smtClean="0"/>
                        <a:t>если слово оканчивается на </a:t>
                      </a:r>
                      <a:r>
                        <a:rPr lang="ru-RU" dirty="0" smtClean="0">
                          <a:latin typeface="+mn-lt"/>
                        </a:rPr>
                        <a:t>звонкий</a:t>
                      </a:r>
                      <a:r>
                        <a:rPr lang="ru-RU" dirty="0" smtClean="0"/>
                        <a:t> согласный или гласный ЗВУКИ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1883027"/>
                  </a:ext>
                </a:extLst>
              </a:tr>
              <a:tr h="587587">
                <a:tc>
                  <a:txBody>
                    <a:bodyPr/>
                    <a:lstStyle/>
                    <a:p>
                      <a:r>
                        <a:rPr lang="en-US" u="none" dirty="0" smtClean="0"/>
                        <a:t>coc</a:t>
                      </a:r>
                      <a:r>
                        <a:rPr lang="en-US" u="sng" dirty="0" smtClean="0"/>
                        <a:t>k</a:t>
                      </a:r>
                      <a:r>
                        <a:rPr lang="en-US" dirty="0" smtClean="0"/>
                        <a:t>s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ko</a:t>
                      </a:r>
                      <a:r>
                        <a:rPr lang="en-US" u="sng" baseline="0" dirty="0" err="1" smtClean="0"/>
                        <a:t>k</a:t>
                      </a:r>
                      <a:r>
                        <a:rPr lang="en-US" baseline="0" dirty="0" err="1" smtClean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US" baseline="0" dirty="0" smtClean="0"/>
                        <a:t>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u="none" dirty="0" smtClean="0"/>
                        <a:t>be</a:t>
                      </a:r>
                      <a:r>
                        <a:rPr lang="en-US" u="sng" dirty="0" smtClean="0"/>
                        <a:t>d</a:t>
                      </a:r>
                      <a:r>
                        <a:rPr lang="en-US" dirty="0" smtClean="0"/>
                        <a:t>s [</a:t>
                      </a:r>
                      <a:r>
                        <a:rPr lang="en-US" dirty="0" err="1" smtClean="0"/>
                        <a:t>be</a:t>
                      </a:r>
                      <a:r>
                        <a:rPr lang="en-US" u="sng" dirty="0" err="1" smtClean="0"/>
                        <a:t>d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z</a:t>
                      </a:r>
                      <a:r>
                        <a:rPr lang="en-US" dirty="0" smtClean="0"/>
                        <a:t>]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3159910"/>
                  </a:ext>
                </a:extLst>
              </a:tr>
              <a:tr h="587587">
                <a:tc>
                  <a:txBody>
                    <a:bodyPr/>
                    <a:lstStyle/>
                    <a:p>
                      <a:r>
                        <a:rPr lang="en-US" u="none" dirty="0" smtClean="0"/>
                        <a:t>stree</a:t>
                      </a:r>
                      <a:r>
                        <a:rPr lang="en-US" u="sng" dirty="0" smtClean="0"/>
                        <a:t>ts</a:t>
                      </a:r>
                      <a:r>
                        <a:rPr lang="en-US" baseline="0" dirty="0" smtClean="0"/>
                        <a:t> [</a:t>
                      </a:r>
                      <a:r>
                        <a:rPr lang="en-US" baseline="0" dirty="0" err="1" smtClean="0"/>
                        <a:t>stri:</a:t>
                      </a:r>
                      <a:r>
                        <a:rPr lang="en-US" u="sng" baseline="0" dirty="0" err="1" smtClean="0"/>
                        <a:t>t</a:t>
                      </a:r>
                      <a:r>
                        <a:rPr lang="en-US" baseline="0" dirty="0" err="1" smtClean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US" baseline="0" dirty="0" smtClean="0"/>
                        <a:t>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thro</a:t>
                      </a:r>
                      <a:r>
                        <a:rPr lang="en-US" u="sng" dirty="0" smtClean="0"/>
                        <a:t>n</a:t>
                      </a:r>
                      <a:r>
                        <a:rPr lang="en-US" dirty="0" smtClean="0"/>
                        <a:t>es [</a:t>
                      </a:r>
                      <a:r>
                        <a:rPr lang="el-GR" dirty="0" smtClean="0"/>
                        <a:t>θ</a:t>
                      </a:r>
                      <a:r>
                        <a:rPr lang="en-US" dirty="0" err="1" smtClean="0"/>
                        <a:t>rəu</a:t>
                      </a:r>
                      <a:r>
                        <a:rPr lang="en-US" u="sng" dirty="0" err="1" smtClean="0"/>
                        <a:t>n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z</a:t>
                      </a:r>
                      <a:r>
                        <a:rPr lang="en-US" dirty="0" smtClean="0"/>
                        <a:t>]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9183662"/>
                  </a:ext>
                </a:extLst>
              </a:tr>
              <a:tr h="587587">
                <a:tc>
                  <a:txBody>
                    <a:bodyPr/>
                    <a:lstStyle/>
                    <a:p>
                      <a:r>
                        <a:rPr lang="en-US" u="none" dirty="0" smtClean="0"/>
                        <a:t>ma</a:t>
                      </a:r>
                      <a:r>
                        <a:rPr lang="en-US" u="sng" dirty="0" smtClean="0"/>
                        <a:t>p</a:t>
                      </a:r>
                      <a:r>
                        <a:rPr lang="en-US" dirty="0" smtClean="0"/>
                        <a:t>s [</a:t>
                      </a:r>
                      <a:r>
                        <a:rPr lang="en-US" dirty="0" err="1" smtClean="0"/>
                        <a:t>mæ</a:t>
                      </a:r>
                      <a:r>
                        <a:rPr lang="en-US" u="sng" dirty="0" err="1" smtClean="0"/>
                        <a:t>p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s</a:t>
                      </a:r>
                      <a:r>
                        <a:rPr lang="en-US" dirty="0" smtClean="0"/>
                        <a:t>]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r>
                        <a:rPr lang="en-US" u="sng" dirty="0" smtClean="0"/>
                        <a:t>ar</a:t>
                      </a:r>
                      <a:r>
                        <a:rPr lang="en-US" dirty="0" smtClean="0"/>
                        <a:t>s [</a:t>
                      </a:r>
                      <a:r>
                        <a:rPr lang="en-US" dirty="0" err="1" smtClean="0">
                          <a:latin typeface="+mn-lt"/>
                        </a:rPr>
                        <a:t>k</a:t>
                      </a:r>
                      <a:r>
                        <a:rPr lang="en-US" u="sng" dirty="0" err="1" smtClean="0">
                          <a:latin typeface="Berlin Sans FB" panose="020E0602020502020306" pitchFamily="34" charset="0"/>
                        </a:rPr>
                        <a:t>a: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  <a:latin typeface="Berlin Sans FB" panose="020E0602020502020306" pitchFamily="34" charset="0"/>
                        </a:rPr>
                        <a:t>z</a:t>
                      </a:r>
                      <a:r>
                        <a:rPr lang="en-US" dirty="0" smtClean="0"/>
                        <a:t>]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386770"/>
                  </a:ext>
                </a:extLst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3784155"/>
              </p:ext>
            </p:extLst>
          </p:nvPr>
        </p:nvGraphicFramePr>
        <p:xfrm>
          <a:off x="6451600" y="1837267"/>
          <a:ext cx="3383280" cy="45970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3280">
                  <a:extLst>
                    <a:ext uri="{9D8B030D-6E8A-4147-A177-3AD203B41FA5}">
                      <a16:colId xmlns:a16="http://schemas.microsoft.com/office/drawing/2014/main" val="652267034"/>
                    </a:ext>
                  </a:extLst>
                </a:gridCol>
              </a:tblGrid>
              <a:tr h="1015892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Окончание </a:t>
                      </a:r>
                      <a:r>
                        <a:rPr lang="en-US" sz="3600" dirty="0" smtClean="0"/>
                        <a:t>–</a:t>
                      </a:r>
                      <a:r>
                        <a:rPr lang="en-US" sz="3600" dirty="0" err="1" smtClean="0"/>
                        <a:t>es</a:t>
                      </a:r>
                      <a:r>
                        <a:rPr lang="ru-RU" sz="3600" dirty="0" smtClean="0"/>
                        <a:t> читается:</a:t>
                      </a:r>
                      <a:endParaRPr lang="ru-RU" sz="3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1503269"/>
                  </a:ext>
                </a:extLst>
              </a:tr>
              <a:tr h="1372525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/>
                        <a:t>[</a:t>
                      </a:r>
                      <a:r>
                        <a:rPr lang="en-US" sz="3600" b="1" dirty="0" err="1" smtClean="0"/>
                        <a:t>iz</a:t>
                      </a:r>
                      <a:r>
                        <a:rPr lang="en-US" sz="3600" b="1" dirty="0" smtClean="0"/>
                        <a:t>]</a:t>
                      </a:r>
                      <a:endParaRPr lang="ru-RU" sz="3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316115"/>
                  </a:ext>
                </a:extLst>
              </a:tr>
              <a:tr h="752716">
                <a:tc>
                  <a:txBody>
                    <a:bodyPr/>
                    <a:lstStyle/>
                    <a:p>
                      <a:r>
                        <a:rPr lang="en-US" dirty="0" smtClean="0"/>
                        <a:t>ben</a:t>
                      </a:r>
                      <a:r>
                        <a:rPr lang="en-US" u="sng" dirty="0" smtClean="0"/>
                        <a:t>ch</a:t>
                      </a:r>
                      <a:r>
                        <a:rPr lang="en-US" dirty="0" smtClean="0"/>
                        <a:t>es [</a:t>
                      </a:r>
                      <a:r>
                        <a:rPr lang="en-US" dirty="0" err="1" smtClean="0"/>
                        <a:t>ben</a:t>
                      </a:r>
                      <a:r>
                        <a:rPr lang="en-US" u="sng" dirty="0" err="1" smtClean="0"/>
                        <a:t>ʧ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iz</a:t>
                      </a:r>
                      <a:r>
                        <a:rPr lang="en-US" dirty="0" smtClean="0"/>
                        <a:t>]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4813464"/>
                  </a:ext>
                </a:extLst>
              </a:tr>
              <a:tr h="535995">
                <a:tc>
                  <a:txBody>
                    <a:bodyPr/>
                    <a:lstStyle/>
                    <a:p>
                      <a:r>
                        <a:rPr lang="en-US" dirty="0" smtClean="0"/>
                        <a:t>fo</a:t>
                      </a:r>
                      <a:r>
                        <a:rPr lang="en-US" u="sng" dirty="0" smtClean="0"/>
                        <a:t>x</a:t>
                      </a:r>
                      <a:r>
                        <a:rPr lang="en-US" dirty="0" smtClean="0"/>
                        <a:t>es [</a:t>
                      </a:r>
                      <a:r>
                        <a:rPr lang="en-US" dirty="0" err="1" smtClean="0"/>
                        <a:t>fo</a:t>
                      </a:r>
                      <a:r>
                        <a:rPr lang="en-US" u="sng" dirty="0" err="1" smtClean="0"/>
                        <a:t>ks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</a:rPr>
                        <a:t>iz</a:t>
                      </a:r>
                      <a:r>
                        <a:rPr lang="en-US" dirty="0" smtClean="0"/>
                        <a:t>] 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3552145"/>
                  </a:ext>
                </a:extLst>
              </a:tr>
              <a:tr h="747089">
                <a:tc>
                  <a:txBody>
                    <a:bodyPr/>
                    <a:lstStyle/>
                    <a:p>
                      <a:r>
                        <a:rPr lang="en-US" dirty="0" smtClean="0"/>
                        <a:t>di</a:t>
                      </a:r>
                      <a:r>
                        <a:rPr lang="en-US" u="sng" dirty="0" smtClean="0"/>
                        <a:t>sh</a:t>
                      </a:r>
                      <a:r>
                        <a:rPr lang="en-US" dirty="0" smtClean="0"/>
                        <a:t>es [</a:t>
                      </a:r>
                      <a:r>
                        <a:rPr lang="en-US" dirty="0" err="1" smtClean="0"/>
                        <a:t>d</a:t>
                      </a:r>
                      <a:r>
                        <a:rPr lang="en-US" dirty="0" err="1" smtClean="0">
                          <a:latin typeface="Berlin Sans FB" panose="020E0602020502020306" pitchFamily="34" charset="0"/>
                        </a:rPr>
                        <a:t>i</a:t>
                      </a:r>
                      <a:r>
                        <a:rPr lang="en-US" sz="1800" u="sng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∫</a:t>
                      </a:r>
                      <a:r>
                        <a:rPr lang="en-US" dirty="0" err="1" smtClean="0">
                          <a:solidFill>
                            <a:srgbClr val="FF0000"/>
                          </a:solidFill>
                          <a:latin typeface="+mn-lt"/>
                        </a:rPr>
                        <a:t>iz</a:t>
                      </a:r>
                      <a:r>
                        <a:rPr lang="en-US" dirty="0" smtClean="0">
                          <a:latin typeface="+mn-lt"/>
                        </a:rPr>
                        <a:t>]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41614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83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 noGrp="1"/>
          </p:cNvSpPr>
          <p:nvPr>
            <p:ph type="title"/>
          </p:nvPr>
        </p:nvSpPr>
        <p:spPr>
          <a:xfrm>
            <a:off x="223520" y="172721"/>
            <a:ext cx="11176000" cy="65556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tx1"/>
                </a:solidFill>
              </a:rPr>
              <a:t>d</a:t>
            </a:r>
            <a:r>
              <a:rPr lang="en-US" sz="6000" dirty="0" smtClean="0">
                <a:solidFill>
                  <a:schemeClr val="tx1"/>
                </a:solidFill>
              </a:rPr>
              <a:t>oll –                  egg –  </a:t>
            </a:r>
            <a:br>
              <a:rPr lang="en-US" sz="6000" dirty="0" smtClean="0">
                <a:solidFill>
                  <a:schemeClr val="tx1"/>
                </a:solidFill>
              </a:rPr>
            </a:br>
            <a:r>
              <a:rPr lang="en-US" sz="6000" dirty="0" smtClean="0">
                <a:solidFill>
                  <a:schemeClr val="tx1"/>
                </a:solidFill>
              </a:rPr>
              <a:t>throne –              coat –</a:t>
            </a:r>
            <a:br>
              <a:rPr lang="en-US" sz="6000" dirty="0" smtClean="0">
                <a:solidFill>
                  <a:schemeClr val="tx1"/>
                </a:solidFill>
              </a:rPr>
            </a:br>
            <a:r>
              <a:rPr lang="en-US" sz="6000" dirty="0" smtClean="0">
                <a:solidFill>
                  <a:schemeClr val="tx1"/>
                </a:solidFill>
              </a:rPr>
              <a:t>boat –                 ship –</a:t>
            </a:r>
            <a:br>
              <a:rPr lang="en-US" sz="6000" dirty="0" smtClean="0">
                <a:solidFill>
                  <a:schemeClr val="tx1"/>
                </a:solidFill>
              </a:rPr>
            </a:br>
            <a:r>
              <a:rPr lang="en-US" sz="6000" dirty="0" smtClean="0">
                <a:solidFill>
                  <a:schemeClr val="tx1"/>
                </a:solidFill>
              </a:rPr>
              <a:t>van –                  dish –</a:t>
            </a:r>
            <a:br>
              <a:rPr lang="en-US" sz="6000" dirty="0" smtClean="0">
                <a:solidFill>
                  <a:schemeClr val="tx1"/>
                </a:solidFill>
              </a:rPr>
            </a:br>
            <a:r>
              <a:rPr lang="en-US" sz="6000" dirty="0" smtClean="0">
                <a:solidFill>
                  <a:schemeClr val="tx1"/>
                </a:solidFill>
              </a:rPr>
              <a:t>bee –                  phone – </a:t>
            </a:r>
            <a:br>
              <a:rPr lang="en-US" sz="6000" dirty="0" smtClean="0">
                <a:solidFill>
                  <a:schemeClr val="tx1"/>
                </a:solidFill>
              </a:rPr>
            </a:br>
            <a:r>
              <a:rPr lang="en-US" sz="6000" dirty="0" smtClean="0">
                <a:solidFill>
                  <a:schemeClr val="tx1"/>
                </a:solidFill>
              </a:rPr>
              <a:t>desk – </a:t>
            </a:r>
            <a:br>
              <a:rPr lang="en-US" sz="6000" dirty="0" smtClean="0">
                <a:solidFill>
                  <a:schemeClr val="tx1"/>
                </a:solidFill>
              </a:rPr>
            </a:br>
            <a:r>
              <a:rPr lang="en-US" sz="6000" dirty="0" smtClean="0">
                <a:solidFill>
                  <a:schemeClr val="tx1"/>
                </a:solidFill>
              </a:rPr>
              <a:t>pie – 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79245" y="3826748"/>
            <a:ext cx="26860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phone</a:t>
            </a:r>
            <a:r>
              <a:rPr lang="en-US" sz="6000" dirty="0" smtClean="0">
                <a:solidFill>
                  <a:srgbClr val="FF0000"/>
                </a:solidFill>
              </a:rPr>
              <a:t>s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073482" y="1091575"/>
            <a:ext cx="277351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/>
              <a:t>throne</a:t>
            </a:r>
            <a:r>
              <a:rPr lang="en-US" sz="6000" dirty="0" smtClean="0">
                <a:solidFill>
                  <a:srgbClr val="FF0000"/>
                </a:solidFill>
              </a:rPr>
              <a:t>s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97158" y="2903458"/>
            <a:ext cx="30023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dishe</a:t>
            </a:r>
            <a:r>
              <a:rPr lang="en-US" sz="6000" dirty="0" smtClean="0">
                <a:solidFill>
                  <a:srgbClr val="FF0000"/>
                </a:solidFill>
              </a:rPr>
              <a:t>s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501421" y="1909851"/>
            <a:ext cx="24587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ship</a:t>
            </a:r>
            <a:r>
              <a:rPr lang="en-US" sz="6000" dirty="0" smtClean="0">
                <a:solidFill>
                  <a:srgbClr val="FF0000"/>
                </a:solidFill>
              </a:rPr>
              <a:t>s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450621" y="1030258"/>
            <a:ext cx="24027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coat</a:t>
            </a:r>
            <a:r>
              <a:rPr lang="en-US" sz="6000" dirty="0" smtClean="0">
                <a:solidFill>
                  <a:srgbClr val="FF0000"/>
                </a:solidFill>
              </a:rPr>
              <a:t>s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310880" y="172622"/>
            <a:ext cx="22503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egg</a:t>
            </a:r>
            <a:r>
              <a:rPr lang="en-US" sz="6000" dirty="0" smtClean="0">
                <a:solidFill>
                  <a:srgbClr val="FF0000"/>
                </a:solidFill>
              </a:rPr>
              <a:t>s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10080" y="5629216"/>
            <a:ext cx="19202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pie</a:t>
            </a:r>
            <a:r>
              <a:rPr lang="en-US" sz="6000" dirty="0" smtClean="0">
                <a:solidFill>
                  <a:srgbClr val="FF0000"/>
                </a:solidFill>
              </a:rPr>
              <a:t>s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52122" y="4727982"/>
            <a:ext cx="210811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desk</a:t>
            </a:r>
            <a:r>
              <a:rPr lang="en-US" sz="6000" dirty="0" smtClean="0">
                <a:solidFill>
                  <a:srgbClr val="FF0000"/>
                </a:solidFill>
              </a:rPr>
              <a:t>s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176575" y="3826748"/>
            <a:ext cx="20728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bee</a:t>
            </a:r>
            <a:r>
              <a:rPr lang="en-US" sz="6000" dirty="0" smtClean="0">
                <a:solidFill>
                  <a:srgbClr val="FF0000"/>
                </a:solidFill>
              </a:rPr>
              <a:t>s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110781" y="2925514"/>
            <a:ext cx="20523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van</a:t>
            </a:r>
            <a:r>
              <a:rPr lang="en-US" sz="6000" dirty="0" smtClean="0">
                <a:solidFill>
                  <a:srgbClr val="FF0000"/>
                </a:solidFill>
              </a:rPr>
              <a:t>s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46762" y="1940798"/>
            <a:ext cx="2072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boat</a:t>
            </a:r>
            <a:r>
              <a:rPr lang="en-US" sz="6000" dirty="0" smtClean="0">
                <a:solidFill>
                  <a:srgbClr val="FF0000"/>
                </a:solidFill>
              </a:rPr>
              <a:t>s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36800" y="208786"/>
            <a:ext cx="2133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doll</a:t>
            </a:r>
            <a:r>
              <a:rPr lang="en-US" sz="6000" dirty="0" smtClean="0">
                <a:solidFill>
                  <a:srgbClr val="FF0000"/>
                </a:solidFill>
              </a:rPr>
              <a:t>s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3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384</TotalTime>
  <Words>109</Words>
  <Application>Microsoft Office PowerPoint</Application>
  <PresentationFormat>Широкоэкранный</PresentationFormat>
  <Paragraphs>32</Paragraphs>
  <Slides>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1" baseType="lpstr">
      <vt:lpstr>Arial</vt:lpstr>
      <vt:lpstr>Berlin Sans FB</vt:lpstr>
      <vt:lpstr>Trebuchet MS</vt:lpstr>
      <vt:lpstr>Wingdings 3</vt:lpstr>
      <vt:lpstr>Аспект</vt:lpstr>
      <vt:lpstr>Объект упаковщика для оболочки</vt:lpstr>
      <vt:lpstr>Plural (Множественное число существительных)</vt:lpstr>
      <vt:lpstr>Множественное число имен существительных в английском языке.  Множественное число (мн.ч.) в английском языке образуется путем прибавления к существительному в единственном числе (ед.ч.) окончаний –s/-es, кроме слов-исключений.                  ед.ч.                                мн.ч.                  a pen + s        pens               (ручка)                               (ручки)                                 ед.ч.                                  мн.ч.                         a box + es        boxes            (коробка)                          (коробки)      </vt:lpstr>
      <vt:lpstr>Презентация PowerPoint</vt:lpstr>
      <vt:lpstr>Правила чтения окончаний                                        </vt:lpstr>
      <vt:lpstr>doll –                  egg –   throne –              coat – boat –                 ship – van –                  dish – bee –                  phone –  desk –  pie –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 Simple  (Настоящее простое время)</dc:title>
  <dc:creator>МАОУ СОШ 21</dc:creator>
  <cp:lastModifiedBy>МАОУ СОШ 21</cp:lastModifiedBy>
  <cp:revision>41</cp:revision>
  <dcterms:created xsi:type="dcterms:W3CDTF">2020-04-05T13:53:51Z</dcterms:created>
  <dcterms:modified xsi:type="dcterms:W3CDTF">2021-06-04T07:37:22Z</dcterms:modified>
</cp:coreProperties>
</file>