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openxmlformats-officedocument.oleObject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1" r:id="rId5"/>
    <p:sldId id="262" r:id="rId6"/>
    <p:sldId id="263" r:id="rId7"/>
    <p:sldId id="264" r:id="rId8"/>
    <p:sldId id="265" r:id="rId9"/>
    <p:sldId id="266" r:id="rId10"/>
    <p:sldId id="259" r:id="rId11"/>
    <p:sldId id="260" r:id="rId1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-21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wmf"/><Relationship Id="rId1" Type="http://schemas.openxmlformats.org/officeDocument/2006/relationships/image" Target="../media/image2.wmf"/><Relationship Id="rId6" Type="http://schemas.openxmlformats.org/officeDocument/2006/relationships/image" Target="../media/image7.wmf"/><Relationship Id="rId5" Type="http://schemas.openxmlformats.org/officeDocument/2006/relationships/image" Target="../media/image6.wmf"/><Relationship Id="rId4" Type="http://schemas.openxmlformats.org/officeDocument/2006/relationships/image" Target="../media/image5.wmf"/></Relationships>
</file>

<file path=ppt/drawings/_rels/vmlDrawing2.vml.rels><?xml version="1.0" encoding="UTF-8" standalone="yes"?>
<Relationships xmlns="http://schemas.openxmlformats.org/package/2006/relationships"><Relationship Id="rId8" Type="http://schemas.openxmlformats.org/officeDocument/2006/relationships/image" Target="../media/image14.wmf"/><Relationship Id="rId3" Type="http://schemas.openxmlformats.org/officeDocument/2006/relationships/image" Target="../media/image9.wmf"/><Relationship Id="rId7" Type="http://schemas.openxmlformats.org/officeDocument/2006/relationships/image" Target="../media/image13.wmf"/><Relationship Id="rId2" Type="http://schemas.openxmlformats.org/officeDocument/2006/relationships/image" Target="../media/image8.wmf"/><Relationship Id="rId1" Type="http://schemas.openxmlformats.org/officeDocument/2006/relationships/image" Target="../media/image2.wmf"/><Relationship Id="rId6" Type="http://schemas.openxmlformats.org/officeDocument/2006/relationships/image" Target="../media/image12.wmf"/><Relationship Id="rId5" Type="http://schemas.openxmlformats.org/officeDocument/2006/relationships/image" Target="../media/image11.wmf"/><Relationship Id="rId4" Type="http://schemas.openxmlformats.org/officeDocument/2006/relationships/image" Target="../media/image10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2" Type="http://schemas.openxmlformats.org/officeDocument/2006/relationships/image" Target="../media/image16.wmf"/><Relationship Id="rId1" Type="http://schemas.openxmlformats.org/officeDocument/2006/relationships/image" Target="../media/image7.wmf"/><Relationship Id="rId6" Type="http://schemas.openxmlformats.org/officeDocument/2006/relationships/image" Target="../media/image6.wmf"/><Relationship Id="rId5" Type="http://schemas.openxmlformats.org/officeDocument/2006/relationships/image" Target="../media/image19.wmf"/><Relationship Id="rId4" Type="http://schemas.openxmlformats.org/officeDocument/2006/relationships/image" Target="../media/image18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22.wmf"/><Relationship Id="rId2" Type="http://schemas.openxmlformats.org/officeDocument/2006/relationships/image" Target="../media/image21.wmf"/><Relationship Id="rId1" Type="http://schemas.openxmlformats.org/officeDocument/2006/relationships/image" Target="../media/image20.wmf"/></Relationships>
</file>

<file path=ppt/drawings/_rels/vmlDrawing5.vml.rels><?xml version="1.0" encoding="UTF-8" standalone="yes"?>
<Relationships xmlns="http://schemas.openxmlformats.org/package/2006/relationships"><Relationship Id="rId2" Type="http://schemas.openxmlformats.org/officeDocument/2006/relationships/image" Target="../media/image25.wmf"/><Relationship Id="rId1" Type="http://schemas.openxmlformats.org/officeDocument/2006/relationships/image" Target="../media/image24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166D35-0F3C-4ED2-BA66-6992A0E941B7}" type="datetimeFigureOut">
              <a:rPr lang="ru-RU"/>
              <a:pPr>
                <a:defRPr/>
              </a:pPr>
              <a:t>04.06.2021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CCB197-98F5-45CB-9257-110CC76140B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7626DD-CF27-4443-89FB-C9D90A57BA35}" type="datetimeFigureOut">
              <a:rPr lang="ru-RU"/>
              <a:pPr>
                <a:defRPr/>
              </a:pPr>
              <a:t>04.06.2021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563D13-A1BD-4491-BD3F-467B67A59A5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3411E3-B974-4070-B0CA-EB26BDF8AE6A}" type="datetimeFigureOut">
              <a:rPr lang="ru-RU"/>
              <a:pPr>
                <a:defRPr/>
              </a:pPr>
              <a:t>04.06.2021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148FD9-49BB-4534-A234-625937A72C5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4403B4-A9FD-4E0D-ABCD-7593576B0B12}" type="datetimeFigureOut">
              <a:rPr lang="ru-RU"/>
              <a:pPr>
                <a:defRPr/>
              </a:pPr>
              <a:t>04.06.2021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27CD4A-BF6A-4312-9FA8-66E6A43B6D9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A3AA45-77CA-4CF4-AF2F-1EE3A27CA1AC}" type="datetimeFigureOut">
              <a:rPr lang="ru-RU"/>
              <a:pPr>
                <a:defRPr/>
              </a:pPr>
              <a:t>04.06.2021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40DF8A-477A-46DC-9964-6779B3733F8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626C4A-A7EB-43FC-87D6-DAA43AA1DD35}" type="datetimeFigureOut">
              <a:rPr lang="ru-RU"/>
              <a:pPr>
                <a:defRPr/>
              </a:pPr>
              <a:t>04.06.2021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21EBD5-A691-426A-916E-ADEE0AF889A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6F968C-5AFF-4B1F-9E64-0B4EBC453173}" type="datetimeFigureOut">
              <a:rPr lang="ru-RU"/>
              <a:pPr>
                <a:defRPr/>
              </a:pPr>
              <a:t>04.06.2021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BAADD9-EF49-44E5-AC20-7A06086BFD3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BEE395-EB92-4459-942F-0F0C9BA8D3FA}" type="datetimeFigureOut">
              <a:rPr lang="ru-RU"/>
              <a:pPr>
                <a:defRPr/>
              </a:pPr>
              <a:t>04.06.2021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7C9679-3CDE-4149-952F-0B7F58E58DC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993E2E-49FC-49B7-ADAB-9B03F8C53FD5}" type="datetimeFigureOut">
              <a:rPr lang="ru-RU"/>
              <a:pPr>
                <a:defRPr/>
              </a:pPr>
              <a:t>04.06.2021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874B0A-9163-4E45-9914-98E87C174D3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19C856-88F5-4301-ABF6-AAAF78A313DA}" type="datetimeFigureOut">
              <a:rPr lang="ru-RU"/>
              <a:pPr>
                <a:defRPr/>
              </a:pPr>
              <a:t>04.06.2021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C0873F-97AF-4F3B-ABAC-F6E9A4F45DE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7C24ED-0AD9-4B5F-A93F-FBDAD48CD593}" type="datetimeFigureOut">
              <a:rPr lang="ru-RU"/>
              <a:pPr>
                <a:defRPr/>
              </a:pPr>
              <a:t>04.06.2021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D90BB6-B1FC-4BF6-84F0-50BB73D36FF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638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209658B-C48A-465A-99AE-318E8523C148}" type="datetimeFigureOut">
              <a:rPr lang="ru-RU"/>
              <a:pPr>
                <a:defRPr/>
              </a:pPr>
              <a:t>04.06.2021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CEE2220F-DD05-427C-A716-E4763DE5E43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://linda6035.ucoz.ru/" TargetMode="Externa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s1.pic4you.ru/allimage/y2012/08-20/12216/2356155.png" TargetMode="External"/><Relationship Id="rId2" Type="http://schemas.openxmlformats.org/officeDocument/2006/relationships/hyperlink" Target="http://img-fotki.yandex.ru/get/6610/134091466.1c/0_8f975_cc74afe5_S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img-fotki.yandex.ru/get/6623/108950446.115/0_cd23c_44b148c7_S" TargetMode="External"/><Relationship Id="rId5" Type="http://schemas.openxmlformats.org/officeDocument/2006/relationships/hyperlink" Target="http://img-fotki.yandex.ru/get/6419/108950446.114/0_cd212_c7ac5fee_S" TargetMode="External"/><Relationship Id="rId4" Type="http://schemas.openxmlformats.org/officeDocument/2006/relationships/hyperlink" Target="http://img-fotki.yandex.ru/get/6619/108950446.113/0_cd1e9_394b9c86_S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6.bin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4.bin"/><Relationship Id="rId5" Type="http://schemas.openxmlformats.org/officeDocument/2006/relationships/oleObject" Target="../embeddings/oleObject3.bin"/><Relationship Id="rId4" Type="http://schemas.openxmlformats.org/officeDocument/2006/relationships/oleObject" Target="../embeddings/oleObject2.bin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2.bin"/><Relationship Id="rId3" Type="http://schemas.openxmlformats.org/officeDocument/2006/relationships/oleObject" Target="../embeddings/oleObject7.bin"/><Relationship Id="rId7" Type="http://schemas.openxmlformats.org/officeDocument/2006/relationships/oleObject" Target="../embeddings/oleObject1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10.bin"/><Relationship Id="rId11" Type="http://schemas.openxmlformats.org/officeDocument/2006/relationships/image" Target="../media/image15.png"/><Relationship Id="rId5" Type="http://schemas.openxmlformats.org/officeDocument/2006/relationships/oleObject" Target="../embeddings/oleObject9.bin"/><Relationship Id="rId10" Type="http://schemas.openxmlformats.org/officeDocument/2006/relationships/oleObject" Target="../embeddings/oleObject14.bin"/><Relationship Id="rId4" Type="http://schemas.openxmlformats.org/officeDocument/2006/relationships/oleObject" Target="../embeddings/oleObject8.bin"/><Relationship Id="rId9" Type="http://schemas.openxmlformats.org/officeDocument/2006/relationships/oleObject" Target="../embeddings/oleObject13.bin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0.bin"/><Relationship Id="rId3" Type="http://schemas.openxmlformats.org/officeDocument/2006/relationships/oleObject" Target="../embeddings/oleObject15.bin"/><Relationship Id="rId7" Type="http://schemas.openxmlformats.org/officeDocument/2006/relationships/oleObject" Target="../embeddings/oleObject1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18.bin"/><Relationship Id="rId5" Type="http://schemas.openxmlformats.org/officeDocument/2006/relationships/oleObject" Target="../embeddings/oleObject17.bin"/><Relationship Id="rId4" Type="http://schemas.openxmlformats.org/officeDocument/2006/relationships/oleObject" Target="../embeddings/oleObject16.bin"/><Relationship Id="rId9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23.bin"/><Relationship Id="rId5" Type="http://schemas.openxmlformats.org/officeDocument/2006/relationships/image" Target="../media/image23.png"/><Relationship Id="rId4" Type="http://schemas.openxmlformats.org/officeDocument/2006/relationships/oleObject" Target="../embeddings/oleObject22.bin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4" Type="http://schemas.openxmlformats.org/officeDocument/2006/relationships/oleObject" Target="../embeddings/oleObject25.bin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331913" y="1916113"/>
            <a:ext cx="7200900" cy="17176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dirty="0">
                <a:solidFill>
                  <a:srgbClr val="0070C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cs typeface="Arial" charset="0"/>
              </a:rPr>
              <a:t>Решение неравенств методом интервалов</a:t>
            </a:r>
            <a:endParaRPr lang="ru-RU" sz="4800" b="1" dirty="0">
              <a:solidFill>
                <a:srgbClr val="0070C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+mn-lt"/>
              <a:cs typeface="Arial" charset="0"/>
            </a:endParaRPr>
          </a:p>
        </p:txBody>
      </p:sp>
      <p:sp>
        <p:nvSpPr>
          <p:cNvPr id="13314" name="Rectangle 6"/>
          <p:cNvSpPr>
            <a:spLocks noChangeArrowheads="1"/>
          </p:cNvSpPr>
          <p:nvPr/>
        </p:nvSpPr>
        <p:spPr bwMode="auto">
          <a:xfrm>
            <a:off x="2555875" y="476250"/>
            <a:ext cx="486251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20000"/>
              </a:spcBef>
            </a:pPr>
            <a:r>
              <a:rPr lang="ru-RU" sz="2000" b="1">
                <a:latin typeface="Calibri" pitchFamily="34" charset="0"/>
                <a:cs typeface="Arial" charset="0"/>
              </a:rPr>
              <a:t>МБОУ г.о.Балашиха «Гимназия № 19»</a:t>
            </a:r>
          </a:p>
        </p:txBody>
      </p:sp>
      <p:sp>
        <p:nvSpPr>
          <p:cNvPr id="13315" name="Text Box 15"/>
          <p:cNvSpPr txBox="1">
            <a:spLocks noChangeArrowheads="1"/>
          </p:cNvSpPr>
          <p:nvPr/>
        </p:nvSpPr>
        <p:spPr bwMode="auto">
          <a:xfrm>
            <a:off x="2843213" y="4868863"/>
            <a:ext cx="583247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>
                <a:solidFill>
                  <a:schemeClr val="accent2"/>
                </a:solidFill>
                <a:latin typeface="Calibri" pitchFamily="34" charset="0"/>
              </a:rPr>
              <a:t>урок алгебры в 9 классе</a:t>
            </a:r>
          </a:p>
        </p:txBody>
      </p:sp>
      <p:sp>
        <p:nvSpPr>
          <p:cNvPr id="13316" name="Text Box 7"/>
          <p:cNvSpPr txBox="1">
            <a:spLocks noChangeArrowheads="1"/>
          </p:cNvSpPr>
          <p:nvPr/>
        </p:nvSpPr>
        <p:spPr bwMode="auto">
          <a:xfrm>
            <a:off x="1042988" y="6165850"/>
            <a:ext cx="6554787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000" b="1">
                <a:latin typeface="Calibri" pitchFamily="34" charset="0"/>
                <a:cs typeface="Arial" charset="0"/>
              </a:rPr>
              <a:t>Губарева Регина Николаевна, учитель математики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649" name="Группа 1"/>
          <p:cNvGrpSpPr>
            <a:grpSpLocks/>
          </p:cNvGrpSpPr>
          <p:nvPr/>
        </p:nvGrpSpPr>
        <p:grpSpPr bwMode="auto">
          <a:xfrm>
            <a:off x="1285875" y="1000125"/>
            <a:ext cx="6786563" cy="4008438"/>
            <a:chOff x="607288" y="-815361"/>
            <a:chExt cx="7925152" cy="5222388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607288" y="-815361"/>
              <a:ext cx="7925152" cy="3929717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>
                  <a:solidFill>
                    <a:prstClr val="black"/>
                  </a:solidFill>
                  <a:latin typeface="Monotype Corsiva" pitchFamily="66" charset="0"/>
                </a:rPr>
                <a:t>Вы можете использовать </a:t>
              </a: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>
                  <a:solidFill>
                    <a:prstClr val="black"/>
                  </a:solidFill>
                  <a:latin typeface="Monotype Corsiva" pitchFamily="66" charset="0"/>
                </a:rPr>
                <a:t>данное оформление </a:t>
              </a: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>
                  <a:solidFill>
                    <a:prstClr val="black"/>
                  </a:solidFill>
                  <a:latin typeface="Monotype Corsiva" pitchFamily="66" charset="0"/>
                </a:rPr>
                <a:t>для создания своих презентаций, </a:t>
              </a: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>
                  <a:solidFill>
                    <a:prstClr val="black"/>
                  </a:solidFill>
                  <a:latin typeface="Monotype Corsiva" pitchFamily="66" charset="0"/>
                </a:rPr>
                <a:t>но в своей презентации вы должны указать </a:t>
              </a: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>
                  <a:solidFill>
                    <a:prstClr val="black"/>
                  </a:solidFill>
                  <a:latin typeface="Monotype Corsiva" pitchFamily="66" charset="0"/>
                </a:rPr>
                <a:t>источник шаблона: </a:t>
              </a: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sz="800" dirty="0">
                <a:solidFill>
                  <a:prstClr val="black"/>
                </a:solidFill>
                <a:latin typeface="Monotype Corsiva" pitchFamily="66" charset="0"/>
              </a:endParaRP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>
                  <a:solidFill>
                    <a:schemeClr val="accent1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</a:rPr>
                <a:t>Фокина Лидия Петровна</a:t>
              </a: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>
                  <a:solidFill>
                    <a:schemeClr val="accent1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</a:rPr>
                <a:t>учитель начальных классов</a:t>
              </a: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>
                  <a:solidFill>
                    <a:schemeClr val="accent1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</a:rPr>
                <a:t>МКОУ «СОШ ст. Евсино»</a:t>
              </a: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 err="1">
                  <a:solidFill>
                    <a:schemeClr val="accent1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</a:rPr>
                <a:t>Искитимского</a:t>
              </a:r>
              <a:r>
                <a:rPr lang="ru-RU" dirty="0">
                  <a:solidFill>
                    <a:schemeClr val="accent1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</a:rPr>
                <a:t> района</a:t>
              </a:r>
            </a:p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dirty="0">
                  <a:solidFill>
                    <a:schemeClr val="accent1">
                      <a:lumMod val="7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</a:rPr>
                <a:t>Новосибирской области</a:t>
              </a:r>
              <a:endParaRPr lang="ru-RU" dirty="0">
                <a:solidFill>
                  <a:schemeClr val="accent1">
                    <a:lumMod val="75000"/>
                  </a:schemeClr>
                </a:solidFill>
                <a:latin typeface="+mn-lt"/>
              </a:endParaRPr>
            </a:p>
          </p:txBody>
        </p:sp>
        <p:sp>
          <p:nvSpPr>
            <p:cNvPr id="27651" name="Прямоугольник 3"/>
            <p:cNvSpPr>
              <a:spLocks noChangeArrowheads="1"/>
            </p:cNvSpPr>
            <p:nvPr/>
          </p:nvSpPr>
          <p:spPr bwMode="auto">
            <a:xfrm>
              <a:off x="1366078" y="3885681"/>
              <a:ext cx="6491880" cy="5213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ru-RU" sz="2000">
                  <a:solidFill>
                    <a:srgbClr val="000000"/>
                  </a:solidFill>
                  <a:latin typeface="Monotype Corsiva" pitchFamily="66" charset="0"/>
                </a:rPr>
                <a:t>Сайт </a:t>
              </a:r>
              <a:r>
                <a:rPr lang="en-US" sz="2000">
                  <a:solidFill>
                    <a:srgbClr val="000000"/>
                  </a:solidFill>
                  <a:latin typeface="Monotype Corsiva" pitchFamily="66" charset="0"/>
                  <a:hlinkClick r:id="rId2"/>
                </a:rPr>
                <a:t>http://linda6035.ucoz.ru/</a:t>
              </a:r>
              <a:r>
                <a:rPr lang="ru-RU" sz="2000">
                  <a:solidFill>
                    <a:srgbClr val="000000"/>
                  </a:solidFill>
                  <a:latin typeface="Monotype Corsiva" pitchFamily="66" charset="0"/>
                </a:rPr>
                <a:t> </a:t>
              </a:r>
              <a:r>
                <a:rPr lang="ru-RU" sz="2000">
                  <a:latin typeface="Monotype Corsiva" pitchFamily="66" charset="0"/>
                </a:rPr>
                <a:t> </a:t>
              </a:r>
            </a:p>
          </p:txBody>
        </p:sp>
      </p:grp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28750" y="357188"/>
            <a:ext cx="6891338" cy="217011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2000" b="1">
                <a:solidFill>
                  <a:srgbClr val="376092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Интернет-ресурсы:</a:t>
            </a:r>
          </a:p>
          <a:p>
            <a:pPr algn="ctr">
              <a:lnSpc>
                <a:spcPct val="150000"/>
              </a:lnSpc>
            </a:pPr>
            <a:r>
              <a:rPr lang="ru-RU" sz="14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Скрепка </a:t>
            </a:r>
            <a:r>
              <a:rPr lang="ru-RU" sz="1400" u="sng">
                <a:latin typeface="Times New Roman" pitchFamily="18" charset="0"/>
                <a:ea typeface="Calibri" pitchFamily="34" charset="0"/>
                <a:cs typeface="Times New Roman" pitchFamily="18" charset="0"/>
                <a:hlinkClick r:id="rId2"/>
              </a:rPr>
              <a:t>http://img-fotki.yandex.ru/get/6610/134091466.1c/0_8f975_cc74afe5_S</a:t>
            </a:r>
            <a:r>
              <a:rPr lang="ru-RU" sz="14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</a:p>
          <a:p>
            <a:pPr algn="ctr">
              <a:lnSpc>
                <a:spcPct val="150000"/>
              </a:lnSpc>
            </a:pPr>
            <a:r>
              <a:rPr lang="ru-RU" sz="14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Линейка </a:t>
            </a:r>
            <a:r>
              <a:rPr lang="ru-RU" sz="1400" u="sng">
                <a:latin typeface="Times New Roman" pitchFamily="18" charset="0"/>
                <a:ea typeface="Calibri" pitchFamily="34" charset="0"/>
                <a:cs typeface="Times New Roman" pitchFamily="18" charset="0"/>
                <a:hlinkClick r:id="rId3"/>
              </a:rPr>
              <a:t>http://s1.pic4you.ru/allimage/y2012/08-20/12216/2356155.png</a:t>
            </a:r>
            <a:r>
              <a:rPr lang="ru-RU" sz="14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</a:p>
          <a:p>
            <a:pPr algn="ctr">
              <a:lnSpc>
                <a:spcPct val="150000"/>
              </a:lnSpc>
            </a:pPr>
            <a:r>
              <a:rPr lang="ru-RU" sz="14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Циркуль </a:t>
            </a:r>
            <a:r>
              <a:rPr lang="ru-RU" sz="1400" u="sng">
                <a:latin typeface="Times New Roman" pitchFamily="18" charset="0"/>
                <a:ea typeface="Calibri" pitchFamily="34" charset="0"/>
                <a:cs typeface="Times New Roman" pitchFamily="18" charset="0"/>
                <a:hlinkClick r:id="rId4"/>
              </a:rPr>
              <a:t>http://img-fotki.yandex.ru/get/6619/108950446.113/0_cd1e9_394b9c86_S</a:t>
            </a:r>
            <a:r>
              <a:rPr lang="ru-RU" sz="14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</a:p>
          <a:p>
            <a:pPr algn="ctr">
              <a:lnSpc>
                <a:spcPct val="150000"/>
              </a:lnSpc>
            </a:pPr>
            <a:r>
              <a:rPr lang="ru-RU" sz="14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Сова </a:t>
            </a:r>
            <a:r>
              <a:rPr lang="ru-RU" sz="1400" u="sng">
                <a:latin typeface="Times New Roman" pitchFamily="18" charset="0"/>
                <a:ea typeface="Calibri" pitchFamily="34" charset="0"/>
                <a:cs typeface="Times New Roman" pitchFamily="18" charset="0"/>
                <a:hlinkClick r:id="rId5"/>
              </a:rPr>
              <a:t>http://img-fotki.yandex.ru/get/6419/108950446.114/0_cd212_c7ac5fee_S</a:t>
            </a:r>
            <a:r>
              <a:rPr lang="ru-RU" sz="14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</a:p>
          <a:p>
            <a:pPr algn="ctr">
              <a:lnSpc>
                <a:spcPct val="150000"/>
              </a:lnSpc>
            </a:pPr>
            <a:r>
              <a:rPr lang="ru-RU" sz="140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Листья </a:t>
            </a:r>
            <a:r>
              <a:rPr lang="ru-RU" sz="1400" u="sng">
                <a:latin typeface="Times New Roman" pitchFamily="18" charset="0"/>
                <a:ea typeface="Calibri" pitchFamily="34" charset="0"/>
                <a:cs typeface="Times New Roman" pitchFamily="18" charset="0"/>
                <a:hlinkClick r:id="rId6"/>
              </a:rPr>
              <a:t>http://img-fotki.yandex.ru/get/6623/108950446.115/0_cd23c_44b148c7_S</a:t>
            </a:r>
            <a:endParaRPr lang="ru-RU" sz="1400">
              <a:solidFill>
                <a:srgbClr val="00000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4"/>
          <p:cNvSpPr txBox="1">
            <a:spLocks noGrp="1" noChangeArrowheads="1"/>
          </p:cNvSpPr>
          <p:nvPr>
            <p:ph type="title"/>
          </p:nvPr>
        </p:nvSpPr>
        <p:spPr/>
        <p:txBody>
          <a:bodyPr rtlCol="0"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sz="2400" b="1" u="sng" dirty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План применения метода интервалов</a:t>
            </a:r>
          </a:p>
        </p:txBody>
      </p:sp>
      <p:sp>
        <p:nvSpPr>
          <p:cNvPr id="14338" name="Rectangle 3"/>
          <p:cNvSpPr>
            <a:spLocks noChangeArrowheads="1"/>
          </p:cNvSpPr>
          <p:nvPr/>
        </p:nvSpPr>
        <p:spPr bwMode="auto">
          <a:xfrm>
            <a:off x="1476375" y="1700213"/>
            <a:ext cx="6694488" cy="391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ru-RU" sz="2400">
                <a:latin typeface="Calibri" pitchFamily="34" charset="0"/>
              </a:rPr>
              <a:t>Разложить многочлен на простые множители;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ru-RU" sz="2400">
                <a:latin typeface="Calibri" pitchFamily="34" charset="0"/>
              </a:rPr>
              <a:t>найти корни многочлена;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ru-RU" sz="2400">
                <a:latin typeface="Calibri" pitchFamily="34" charset="0"/>
              </a:rPr>
              <a:t>изобразить их на числовой прямой;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ru-RU" sz="2400">
                <a:latin typeface="Calibri" pitchFamily="34" charset="0"/>
              </a:rPr>
              <a:t>разбить числовую прямую на интервалы;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ru-RU" sz="2400">
                <a:latin typeface="Calibri" pitchFamily="34" charset="0"/>
              </a:rPr>
              <a:t>определить знаки множителей на интервалах знакопостоянства;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ru-RU" sz="2400">
                <a:latin typeface="Calibri" pitchFamily="34" charset="0"/>
              </a:rPr>
              <a:t>выбрать промежутки нужного знака;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ru-RU" sz="2400">
                <a:latin typeface="Calibri" pitchFamily="34" charset="0"/>
              </a:rPr>
              <a:t>записать ответ (с помощью скобок или знаков неравенства).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21"/>
          <p:cNvSpPr txBox="1">
            <a:spLocks noGrp="1" noChangeArrowheads="1"/>
          </p:cNvSpPr>
          <p:nvPr>
            <p:ph type="title"/>
          </p:nvPr>
        </p:nvSpPr>
        <p:spPr/>
        <p:txBody>
          <a:bodyPr rtlCol="0"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sz="2800" b="1" u="sng" dirty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Самостоятельная работа</a:t>
            </a:r>
          </a:p>
        </p:txBody>
      </p:sp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1547813" y="2781300"/>
          <a:ext cx="2460625" cy="419100"/>
        </p:xfrm>
        <a:graphic>
          <a:graphicData uri="http://schemas.openxmlformats.org/presentationml/2006/ole">
            <p:oleObj spid="_x0000_s1026" name="Equation" r:id="rId3" imgW="1346200" imgH="228600" progId="">
              <p:embed/>
            </p:oleObj>
          </a:graphicData>
        </a:graphic>
      </p:graphicFrame>
      <p:graphicFrame>
        <p:nvGraphicFramePr>
          <p:cNvPr id="1027" name="Object 3"/>
          <p:cNvGraphicFramePr>
            <a:graphicFrameLocks noChangeAspect="1"/>
          </p:cNvGraphicFramePr>
          <p:nvPr/>
        </p:nvGraphicFramePr>
        <p:xfrm>
          <a:off x="1619250" y="3441700"/>
          <a:ext cx="2165350" cy="419100"/>
        </p:xfrm>
        <a:graphic>
          <a:graphicData uri="http://schemas.openxmlformats.org/presentationml/2006/ole">
            <p:oleObj spid="_x0000_s1027" name="Equation" r:id="rId4" imgW="1180800" imgH="228600" progId="">
              <p:embed/>
            </p:oleObj>
          </a:graphicData>
        </a:graphic>
      </p:graphicFrame>
      <p:graphicFrame>
        <p:nvGraphicFramePr>
          <p:cNvPr id="1028" name="Object 4"/>
          <p:cNvGraphicFramePr>
            <a:graphicFrameLocks noChangeAspect="1"/>
          </p:cNvGraphicFramePr>
          <p:nvPr/>
        </p:nvGraphicFramePr>
        <p:xfrm>
          <a:off x="5580063" y="2781300"/>
          <a:ext cx="2495550" cy="419100"/>
        </p:xfrm>
        <a:graphic>
          <a:graphicData uri="http://schemas.openxmlformats.org/presentationml/2006/ole">
            <p:oleObj spid="_x0000_s1028" name="Equation" r:id="rId5" imgW="1358640" imgH="228600" progId="">
              <p:embed/>
            </p:oleObj>
          </a:graphicData>
        </a:graphic>
      </p:graphicFrame>
      <p:graphicFrame>
        <p:nvGraphicFramePr>
          <p:cNvPr id="1029" name="Object 5"/>
          <p:cNvGraphicFramePr>
            <a:graphicFrameLocks noChangeAspect="1"/>
          </p:cNvGraphicFramePr>
          <p:nvPr/>
        </p:nvGraphicFramePr>
        <p:xfrm>
          <a:off x="5651500" y="3441700"/>
          <a:ext cx="2160588" cy="419100"/>
        </p:xfrm>
        <a:graphic>
          <a:graphicData uri="http://schemas.openxmlformats.org/presentationml/2006/ole">
            <p:oleObj spid="_x0000_s1029" name="Equation" r:id="rId6" imgW="1180800" imgH="228600" progId="">
              <p:embed/>
            </p:oleObj>
          </a:graphicData>
        </a:graphic>
      </p:graphicFrame>
      <p:graphicFrame>
        <p:nvGraphicFramePr>
          <p:cNvPr id="1030" name="Object 6"/>
          <p:cNvGraphicFramePr>
            <a:graphicFrameLocks noChangeAspect="1"/>
          </p:cNvGraphicFramePr>
          <p:nvPr/>
        </p:nvGraphicFramePr>
        <p:xfrm>
          <a:off x="5219700" y="4941888"/>
          <a:ext cx="3455988" cy="504825"/>
        </p:xfrm>
        <a:graphic>
          <a:graphicData uri="http://schemas.openxmlformats.org/presentationml/2006/ole">
            <p:oleObj spid="_x0000_s1030" name="Equation" r:id="rId7" imgW="2082800" imgH="304800" progId="">
              <p:embed/>
            </p:oleObj>
          </a:graphicData>
        </a:graphic>
      </p:graphicFrame>
      <p:sp>
        <p:nvSpPr>
          <p:cNvPr id="1033" name="Rectangle 10"/>
          <p:cNvSpPr>
            <a:spLocks noChangeArrowheads="1"/>
          </p:cNvSpPr>
          <p:nvPr/>
        </p:nvSpPr>
        <p:spPr bwMode="auto">
          <a:xfrm>
            <a:off x="1547813" y="2060575"/>
            <a:ext cx="67675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/>
            <a:r>
              <a:rPr lang="ru-RU" sz="2400">
                <a:latin typeface="Calibri" pitchFamily="34" charset="0"/>
                <a:cs typeface="Times New Roman" pitchFamily="18" charset="0"/>
              </a:rPr>
              <a:t>№1. Решите методом интервалов неравенства:</a:t>
            </a:r>
            <a:endParaRPr lang="ru-RU" sz="2400">
              <a:latin typeface="Calibri" pitchFamily="34" charset="0"/>
            </a:endParaRPr>
          </a:p>
        </p:txBody>
      </p:sp>
      <p:sp>
        <p:nvSpPr>
          <p:cNvPr id="1034" name="Rectangle 12"/>
          <p:cNvSpPr>
            <a:spLocks noChangeArrowheads="1"/>
          </p:cNvSpPr>
          <p:nvPr/>
        </p:nvSpPr>
        <p:spPr bwMode="auto">
          <a:xfrm>
            <a:off x="1722438" y="4365625"/>
            <a:ext cx="60579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 sz="2400">
                <a:latin typeface="Calibri" pitchFamily="34" charset="0"/>
                <a:cs typeface="Times New Roman" pitchFamily="18" charset="0"/>
              </a:rPr>
              <a:t>№2. Найдите область определения функции:</a:t>
            </a:r>
            <a:endParaRPr lang="ru-RU" sz="2400">
              <a:latin typeface="Calibri" pitchFamily="34" charset="0"/>
            </a:endParaRPr>
          </a:p>
        </p:txBody>
      </p:sp>
      <p:sp>
        <p:nvSpPr>
          <p:cNvPr id="1035" name="Rectangle 16"/>
          <p:cNvSpPr>
            <a:spLocks noChangeArrowheads="1"/>
          </p:cNvSpPr>
          <p:nvPr/>
        </p:nvSpPr>
        <p:spPr bwMode="auto">
          <a:xfrm>
            <a:off x="1630363" y="1458913"/>
            <a:ext cx="17891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latin typeface="Calibri" pitchFamily="34" charset="0"/>
              </a:rPr>
              <a:t>Вариант 1.</a:t>
            </a:r>
          </a:p>
        </p:txBody>
      </p:sp>
      <p:sp>
        <p:nvSpPr>
          <p:cNvPr id="1036" name="Rectangle 18"/>
          <p:cNvSpPr>
            <a:spLocks noChangeArrowheads="1"/>
          </p:cNvSpPr>
          <p:nvPr/>
        </p:nvSpPr>
        <p:spPr bwMode="auto">
          <a:xfrm>
            <a:off x="6011863" y="1460500"/>
            <a:ext cx="17891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latin typeface="Calibri" pitchFamily="34" charset="0"/>
              </a:rPr>
              <a:t>Вариант 2.</a:t>
            </a:r>
          </a:p>
        </p:txBody>
      </p:sp>
      <p:sp>
        <p:nvSpPr>
          <p:cNvPr id="1037" name="Rectangle 19"/>
          <p:cNvSpPr>
            <a:spLocks noChangeArrowheads="1"/>
          </p:cNvSpPr>
          <p:nvPr/>
        </p:nvSpPr>
        <p:spPr bwMode="auto">
          <a:xfrm>
            <a:off x="5030788" y="3403600"/>
            <a:ext cx="69373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 sz="2400">
                <a:latin typeface="Calibri" pitchFamily="34" charset="0"/>
                <a:cs typeface="Times New Roman" pitchFamily="18" charset="0"/>
              </a:rPr>
              <a:t>  б) </a:t>
            </a:r>
            <a:endParaRPr lang="ru-RU" sz="2400">
              <a:latin typeface="Calibri" pitchFamily="34" charset="0"/>
            </a:endParaRPr>
          </a:p>
        </p:txBody>
      </p:sp>
      <p:sp>
        <p:nvSpPr>
          <p:cNvPr id="1038" name="Rectangle 20"/>
          <p:cNvSpPr>
            <a:spLocks noChangeArrowheads="1"/>
          </p:cNvSpPr>
          <p:nvPr/>
        </p:nvSpPr>
        <p:spPr bwMode="auto">
          <a:xfrm>
            <a:off x="5178425" y="2755900"/>
            <a:ext cx="4556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>
                <a:latin typeface="Calibri" pitchFamily="34" charset="0"/>
              </a:rPr>
              <a:t>а)</a:t>
            </a:r>
          </a:p>
        </p:txBody>
      </p:sp>
      <p:sp>
        <p:nvSpPr>
          <p:cNvPr id="1039" name="WordArt 33"/>
          <p:cNvSpPr>
            <a:spLocks noChangeArrowheads="1" noChangeShapeType="1" noTextEdit="1"/>
          </p:cNvSpPr>
          <p:nvPr/>
        </p:nvSpPr>
        <p:spPr bwMode="auto">
          <a:xfrm>
            <a:off x="2916238" y="5949950"/>
            <a:ext cx="3590925" cy="3889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i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FF"/>
                </a:solidFill>
                <a:latin typeface="Georgia"/>
              </a:rPr>
              <a:t>Желаю удачи!</a:t>
            </a:r>
          </a:p>
        </p:txBody>
      </p:sp>
      <p:graphicFrame>
        <p:nvGraphicFramePr>
          <p:cNvPr id="1031" name="Object 7"/>
          <p:cNvGraphicFramePr>
            <a:graphicFrameLocks noChangeAspect="1"/>
          </p:cNvGraphicFramePr>
          <p:nvPr/>
        </p:nvGraphicFramePr>
        <p:xfrm>
          <a:off x="1258888" y="4941888"/>
          <a:ext cx="3140075" cy="504825"/>
        </p:xfrm>
        <a:graphic>
          <a:graphicData uri="http://schemas.openxmlformats.org/presentationml/2006/ole">
            <p:oleObj spid="_x0000_s1031" name="Equation" r:id="rId8" imgW="1892300" imgH="304800" progId="">
              <p:embed/>
            </p:oleObj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14"/>
          <p:cNvSpPr txBox="1">
            <a:spLocks noGrp="1" noChangeArrowheads="1"/>
          </p:cNvSpPr>
          <p:nvPr>
            <p:ph type="title"/>
          </p:nvPr>
        </p:nvSpPr>
        <p:spPr/>
        <p:txBody>
          <a:bodyPr rtlCol="0"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sz="2800" b="1" u="sng" dirty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Проверь своё решение</a:t>
            </a:r>
          </a:p>
        </p:txBody>
      </p:sp>
      <p:sp>
        <p:nvSpPr>
          <p:cNvPr id="2059" name="Freeform 98"/>
          <p:cNvSpPr>
            <a:spLocks/>
          </p:cNvSpPr>
          <p:nvPr/>
        </p:nvSpPr>
        <p:spPr bwMode="auto">
          <a:xfrm>
            <a:off x="2052638" y="5013325"/>
            <a:ext cx="1368425" cy="360363"/>
          </a:xfrm>
          <a:custGeom>
            <a:avLst/>
            <a:gdLst>
              <a:gd name="T0" fmla="*/ 0 w 862"/>
              <a:gd name="T1" fmla="*/ 227 h 227"/>
              <a:gd name="T2" fmla="*/ 862 w 862"/>
              <a:gd name="T3" fmla="*/ 227 h 227"/>
              <a:gd name="T4" fmla="*/ 816 w 862"/>
              <a:gd name="T5" fmla="*/ 136 h 227"/>
              <a:gd name="T6" fmla="*/ 794 w 862"/>
              <a:gd name="T7" fmla="*/ 98 h 227"/>
              <a:gd name="T8" fmla="*/ 754 w 862"/>
              <a:gd name="T9" fmla="*/ 54 h 227"/>
              <a:gd name="T10" fmla="*/ 680 w 862"/>
              <a:gd name="T11" fmla="*/ 0 h 227"/>
              <a:gd name="T12" fmla="*/ 181 w 862"/>
              <a:gd name="T13" fmla="*/ 0 h 227"/>
              <a:gd name="T14" fmla="*/ 94 w 862"/>
              <a:gd name="T15" fmla="*/ 58 h 227"/>
              <a:gd name="T16" fmla="*/ 45 w 862"/>
              <a:gd name="T17" fmla="*/ 136 h 227"/>
              <a:gd name="T18" fmla="*/ 0 w 862"/>
              <a:gd name="T19" fmla="*/ 227 h 227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862"/>
              <a:gd name="T31" fmla="*/ 0 h 227"/>
              <a:gd name="T32" fmla="*/ 862 w 862"/>
              <a:gd name="T33" fmla="*/ 227 h 227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862" h="227">
                <a:moveTo>
                  <a:pt x="0" y="227"/>
                </a:moveTo>
                <a:lnTo>
                  <a:pt x="862" y="227"/>
                </a:lnTo>
                <a:lnTo>
                  <a:pt x="816" y="136"/>
                </a:lnTo>
                <a:lnTo>
                  <a:pt x="794" y="98"/>
                </a:lnTo>
                <a:lnTo>
                  <a:pt x="754" y="54"/>
                </a:lnTo>
                <a:lnTo>
                  <a:pt x="680" y="0"/>
                </a:lnTo>
                <a:lnTo>
                  <a:pt x="181" y="0"/>
                </a:lnTo>
                <a:lnTo>
                  <a:pt x="94" y="58"/>
                </a:lnTo>
                <a:lnTo>
                  <a:pt x="45" y="136"/>
                </a:lnTo>
                <a:lnTo>
                  <a:pt x="0" y="227"/>
                </a:lnTo>
                <a:close/>
              </a:path>
            </a:pathLst>
          </a:custGeom>
          <a:solidFill>
            <a:srgbClr val="4299A0">
              <a:alpha val="59999"/>
            </a:srgbClr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60" name="Freeform 97"/>
          <p:cNvSpPr>
            <a:spLocks/>
          </p:cNvSpPr>
          <p:nvPr/>
        </p:nvSpPr>
        <p:spPr bwMode="auto">
          <a:xfrm>
            <a:off x="6300788" y="2781300"/>
            <a:ext cx="1368425" cy="360363"/>
          </a:xfrm>
          <a:custGeom>
            <a:avLst/>
            <a:gdLst>
              <a:gd name="T0" fmla="*/ 0 w 862"/>
              <a:gd name="T1" fmla="*/ 227 h 227"/>
              <a:gd name="T2" fmla="*/ 862 w 862"/>
              <a:gd name="T3" fmla="*/ 227 h 227"/>
              <a:gd name="T4" fmla="*/ 816 w 862"/>
              <a:gd name="T5" fmla="*/ 136 h 227"/>
              <a:gd name="T6" fmla="*/ 794 w 862"/>
              <a:gd name="T7" fmla="*/ 98 h 227"/>
              <a:gd name="T8" fmla="*/ 754 w 862"/>
              <a:gd name="T9" fmla="*/ 54 h 227"/>
              <a:gd name="T10" fmla="*/ 680 w 862"/>
              <a:gd name="T11" fmla="*/ 0 h 227"/>
              <a:gd name="T12" fmla="*/ 181 w 862"/>
              <a:gd name="T13" fmla="*/ 0 h 227"/>
              <a:gd name="T14" fmla="*/ 94 w 862"/>
              <a:gd name="T15" fmla="*/ 58 h 227"/>
              <a:gd name="T16" fmla="*/ 45 w 862"/>
              <a:gd name="T17" fmla="*/ 136 h 227"/>
              <a:gd name="T18" fmla="*/ 0 w 862"/>
              <a:gd name="T19" fmla="*/ 227 h 227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862"/>
              <a:gd name="T31" fmla="*/ 0 h 227"/>
              <a:gd name="T32" fmla="*/ 862 w 862"/>
              <a:gd name="T33" fmla="*/ 227 h 227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862" h="227">
                <a:moveTo>
                  <a:pt x="0" y="227"/>
                </a:moveTo>
                <a:lnTo>
                  <a:pt x="862" y="227"/>
                </a:lnTo>
                <a:lnTo>
                  <a:pt x="816" y="136"/>
                </a:lnTo>
                <a:lnTo>
                  <a:pt x="794" y="98"/>
                </a:lnTo>
                <a:lnTo>
                  <a:pt x="754" y="54"/>
                </a:lnTo>
                <a:lnTo>
                  <a:pt x="680" y="0"/>
                </a:lnTo>
                <a:lnTo>
                  <a:pt x="181" y="0"/>
                </a:lnTo>
                <a:lnTo>
                  <a:pt x="94" y="58"/>
                </a:lnTo>
                <a:lnTo>
                  <a:pt x="45" y="136"/>
                </a:lnTo>
                <a:lnTo>
                  <a:pt x="0" y="227"/>
                </a:lnTo>
                <a:close/>
              </a:path>
            </a:pathLst>
          </a:custGeom>
          <a:solidFill>
            <a:srgbClr val="4299A0">
              <a:alpha val="59999"/>
            </a:srgbClr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61" name="Freeform 96"/>
          <p:cNvSpPr>
            <a:spLocks/>
          </p:cNvSpPr>
          <p:nvPr/>
        </p:nvSpPr>
        <p:spPr bwMode="auto">
          <a:xfrm>
            <a:off x="7524750" y="4981575"/>
            <a:ext cx="993775" cy="392113"/>
          </a:xfrm>
          <a:custGeom>
            <a:avLst/>
            <a:gdLst>
              <a:gd name="T0" fmla="*/ 626 w 626"/>
              <a:gd name="T1" fmla="*/ 244 h 247"/>
              <a:gd name="T2" fmla="*/ 622 w 626"/>
              <a:gd name="T3" fmla="*/ 0 h 247"/>
              <a:gd name="T4" fmla="*/ 272 w 626"/>
              <a:gd name="T5" fmla="*/ 20 h 247"/>
              <a:gd name="T6" fmla="*/ 91 w 626"/>
              <a:gd name="T7" fmla="*/ 110 h 247"/>
              <a:gd name="T8" fmla="*/ 0 w 626"/>
              <a:gd name="T9" fmla="*/ 247 h 247"/>
              <a:gd name="T10" fmla="*/ 626 w 626"/>
              <a:gd name="T11" fmla="*/ 244 h 247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626"/>
              <a:gd name="T19" fmla="*/ 0 h 247"/>
              <a:gd name="T20" fmla="*/ 626 w 626"/>
              <a:gd name="T21" fmla="*/ 247 h 247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626" h="247">
                <a:moveTo>
                  <a:pt x="626" y="244"/>
                </a:moveTo>
                <a:lnTo>
                  <a:pt x="622" y="0"/>
                </a:lnTo>
                <a:lnTo>
                  <a:pt x="272" y="20"/>
                </a:lnTo>
                <a:lnTo>
                  <a:pt x="91" y="110"/>
                </a:lnTo>
                <a:lnTo>
                  <a:pt x="0" y="247"/>
                </a:lnTo>
                <a:lnTo>
                  <a:pt x="626" y="244"/>
                </a:lnTo>
                <a:close/>
              </a:path>
            </a:pathLst>
          </a:custGeom>
          <a:solidFill>
            <a:srgbClr val="4299A0">
              <a:alpha val="59999"/>
            </a:srgbClr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62" name="Freeform 95"/>
          <p:cNvSpPr>
            <a:spLocks/>
          </p:cNvSpPr>
          <p:nvPr/>
        </p:nvSpPr>
        <p:spPr bwMode="auto">
          <a:xfrm>
            <a:off x="5519738" y="4981575"/>
            <a:ext cx="781050" cy="392113"/>
          </a:xfrm>
          <a:custGeom>
            <a:avLst/>
            <a:gdLst>
              <a:gd name="T0" fmla="*/ 0 w 492"/>
              <a:gd name="T1" fmla="*/ 247 h 247"/>
              <a:gd name="T2" fmla="*/ 0 w 492"/>
              <a:gd name="T3" fmla="*/ 0 h 247"/>
              <a:gd name="T4" fmla="*/ 120 w 492"/>
              <a:gd name="T5" fmla="*/ 0 h 247"/>
              <a:gd name="T6" fmla="*/ 272 w 492"/>
              <a:gd name="T7" fmla="*/ 20 h 247"/>
              <a:gd name="T8" fmla="*/ 400 w 492"/>
              <a:gd name="T9" fmla="*/ 72 h 247"/>
              <a:gd name="T10" fmla="*/ 440 w 492"/>
              <a:gd name="T11" fmla="*/ 124 h 247"/>
              <a:gd name="T12" fmla="*/ 484 w 492"/>
              <a:gd name="T13" fmla="*/ 200 h 247"/>
              <a:gd name="T14" fmla="*/ 492 w 492"/>
              <a:gd name="T15" fmla="*/ 236 h 247"/>
              <a:gd name="T16" fmla="*/ 0 w 492"/>
              <a:gd name="T17" fmla="*/ 247 h 247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492"/>
              <a:gd name="T28" fmla="*/ 0 h 247"/>
              <a:gd name="T29" fmla="*/ 492 w 492"/>
              <a:gd name="T30" fmla="*/ 247 h 247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492" h="247">
                <a:moveTo>
                  <a:pt x="0" y="247"/>
                </a:moveTo>
                <a:lnTo>
                  <a:pt x="0" y="0"/>
                </a:lnTo>
                <a:lnTo>
                  <a:pt x="120" y="0"/>
                </a:lnTo>
                <a:lnTo>
                  <a:pt x="272" y="20"/>
                </a:lnTo>
                <a:lnTo>
                  <a:pt x="400" y="72"/>
                </a:lnTo>
                <a:lnTo>
                  <a:pt x="440" y="124"/>
                </a:lnTo>
                <a:lnTo>
                  <a:pt x="484" y="200"/>
                </a:lnTo>
                <a:lnTo>
                  <a:pt x="492" y="236"/>
                </a:lnTo>
                <a:lnTo>
                  <a:pt x="0" y="247"/>
                </a:lnTo>
                <a:close/>
              </a:path>
            </a:pathLst>
          </a:custGeom>
          <a:solidFill>
            <a:srgbClr val="4299A0">
              <a:alpha val="59999"/>
            </a:srgbClr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63" name="Freeform 94"/>
          <p:cNvSpPr>
            <a:spLocks/>
          </p:cNvSpPr>
          <p:nvPr/>
        </p:nvSpPr>
        <p:spPr bwMode="auto">
          <a:xfrm>
            <a:off x="3348038" y="2749550"/>
            <a:ext cx="993775" cy="392113"/>
          </a:xfrm>
          <a:custGeom>
            <a:avLst/>
            <a:gdLst>
              <a:gd name="T0" fmla="*/ 626 w 626"/>
              <a:gd name="T1" fmla="*/ 244 h 247"/>
              <a:gd name="T2" fmla="*/ 622 w 626"/>
              <a:gd name="T3" fmla="*/ 0 h 247"/>
              <a:gd name="T4" fmla="*/ 272 w 626"/>
              <a:gd name="T5" fmla="*/ 20 h 247"/>
              <a:gd name="T6" fmla="*/ 91 w 626"/>
              <a:gd name="T7" fmla="*/ 110 h 247"/>
              <a:gd name="T8" fmla="*/ 0 w 626"/>
              <a:gd name="T9" fmla="*/ 247 h 247"/>
              <a:gd name="T10" fmla="*/ 626 w 626"/>
              <a:gd name="T11" fmla="*/ 244 h 247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626"/>
              <a:gd name="T19" fmla="*/ 0 h 247"/>
              <a:gd name="T20" fmla="*/ 626 w 626"/>
              <a:gd name="T21" fmla="*/ 247 h 247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626" h="247">
                <a:moveTo>
                  <a:pt x="626" y="244"/>
                </a:moveTo>
                <a:lnTo>
                  <a:pt x="622" y="0"/>
                </a:lnTo>
                <a:lnTo>
                  <a:pt x="272" y="20"/>
                </a:lnTo>
                <a:lnTo>
                  <a:pt x="91" y="110"/>
                </a:lnTo>
                <a:lnTo>
                  <a:pt x="0" y="247"/>
                </a:lnTo>
                <a:lnTo>
                  <a:pt x="626" y="244"/>
                </a:lnTo>
                <a:close/>
              </a:path>
            </a:pathLst>
          </a:custGeom>
          <a:solidFill>
            <a:srgbClr val="4299A0">
              <a:alpha val="59999"/>
            </a:srgbClr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64" name="Rectangle 15"/>
          <p:cNvSpPr>
            <a:spLocks noChangeArrowheads="1"/>
          </p:cNvSpPr>
          <p:nvPr/>
        </p:nvSpPr>
        <p:spPr bwMode="auto">
          <a:xfrm>
            <a:off x="1908175" y="1531938"/>
            <a:ext cx="68024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/>
            <a:r>
              <a:rPr lang="ru-RU" sz="2400">
                <a:latin typeface="Calibri" pitchFamily="34" charset="0"/>
                <a:cs typeface="Times New Roman" pitchFamily="18" charset="0"/>
              </a:rPr>
              <a:t>№1. Решите методом интервалов неравенства:</a:t>
            </a:r>
            <a:endParaRPr lang="ru-RU" sz="2400">
              <a:latin typeface="Calibri" pitchFamily="34" charset="0"/>
            </a:endParaRPr>
          </a:p>
        </p:txBody>
      </p:sp>
      <p:graphicFrame>
        <p:nvGraphicFramePr>
          <p:cNvPr id="2050" name="Object 2"/>
          <p:cNvGraphicFramePr>
            <a:graphicFrameLocks noChangeAspect="1"/>
          </p:cNvGraphicFramePr>
          <p:nvPr/>
        </p:nvGraphicFramePr>
        <p:xfrm>
          <a:off x="1692275" y="2133600"/>
          <a:ext cx="2460625" cy="419100"/>
        </p:xfrm>
        <a:graphic>
          <a:graphicData uri="http://schemas.openxmlformats.org/presentationml/2006/ole">
            <p:oleObj spid="_x0000_s2050" name="Equation" r:id="rId3" imgW="1346200" imgH="228600" progId="">
              <p:embed/>
            </p:oleObj>
          </a:graphicData>
        </a:graphic>
      </p:graphicFrame>
      <p:graphicFrame>
        <p:nvGraphicFramePr>
          <p:cNvPr id="2051" name="Object 3"/>
          <p:cNvGraphicFramePr>
            <a:graphicFrameLocks noChangeAspect="1"/>
          </p:cNvGraphicFramePr>
          <p:nvPr/>
        </p:nvGraphicFramePr>
        <p:xfrm>
          <a:off x="5724525" y="2133600"/>
          <a:ext cx="2495550" cy="419100"/>
        </p:xfrm>
        <a:graphic>
          <a:graphicData uri="http://schemas.openxmlformats.org/presentationml/2006/ole">
            <p:oleObj spid="_x0000_s2051" name="Equation" r:id="rId4" imgW="1358640" imgH="228600" progId="">
              <p:embed/>
            </p:oleObj>
          </a:graphicData>
        </a:graphic>
      </p:graphicFrame>
      <p:sp>
        <p:nvSpPr>
          <p:cNvPr id="2065" name="Rectangle 21"/>
          <p:cNvSpPr>
            <a:spLocks noChangeArrowheads="1"/>
          </p:cNvSpPr>
          <p:nvPr/>
        </p:nvSpPr>
        <p:spPr bwMode="auto">
          <a:xfrm>
            <a:off x="5322888" y="2060575"/>
            <a:ext cx="4556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>
                <a:latin typeface="Calibri" pitchFamily="34" charset="0"/>
              </a:rPr>
              <a:t>а)</a:t>
            </a:r>
          </a:p>
        </p:txBody>
      </p:sp>
      <p:grpSp>
        <p:nvGrpSpPr>
          <p:cNvPr id="2066" name="Group 25"/>
          <p:cNvGrpSpPr>
            <a:grpSpLocks/>
          </p:cNvGrpSpPr>
          <p:nvPr/>
        </p:nvGrpSpPr>
        <p:grpSpPr bwMode="auto">
          <a:xfrm>
            <a:off x="5508625" y="3103563"/>
            <a:ext cx="3455988" cy="396875"/>
            <a:chOff x="748" y="1955"/>
            <a:chExt cx="2177" cy="250"/>
          </a:xfrm>
        </p:grpSpPr>
        <p:sp>
          <p:nvSpPr>
            <p:cNvPr id="2120" name="Line 26"/>
            <p:cNvSpPr>
              <a:spLocks noChangeShapeType="1"/>
            </p:cNvSpPr>
            <p:nvPr/>
          </p:nvSpPr>
          <p:spPr bwMode="auto">
            <a:xfrm>
              <a:off x="748" y="1979"/>
              <a:ext cx="1951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21" name="Text Box 27"/>
            <p:cNvSpPr txBox="1">
              <a:spLocks noChangeArrowheads="1"/>
            </p:cNvSpPr>
            <p:nvPr/>
          </p:nvSpPr>
          <p:spPr bwMode="auto">
            <a:xfrm>
              <a:off x="2562" y="1955"/>
              <a:ext cx="363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000" b="1" i="1">
                  <a:latin typeface="Times New Roman" pitchFamily="18" charset="0"/>
                </a:rPr>
                <a:t>x</a:t>
              </a:r>
              <a:endParaRPr lang="ru-RU" sz="2000" b="1" i="1">
                <a:latin typeface="Times New Roman" pitchFamily="18" charset="0"/>
              </a:endParaRPr>
            </a:p>
          </p:txBody>
        </p:sp>
      </p:grpSp>
      <p:sp>
        <p:nvSpPr>
          <p:cNvPr id="2067" name="Text Box 33"/>
          <p:cNvSpPr txBox="1">
            <a:spLocks noChangeArrowheads="1"/>
          </p:cNvSpPr>
          <p:nvPr/>
        </p:nvSpPr>
        <p:spPr bwMode="auto">
          <a:xfrm>
            <a:off x="3132138" y="3176588"/>
            <a:ext cx="6477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>
                <a:latin typeface="Calibri" pitchFamily="34" charset="0"/>
              </a:rPr>
              <a:t>2,5</a:t>
            </a:r>
            <a:endParaRPr lang="ru-RU" b="1">
              <a:latin typeface="Calibri" pitchFamily="34" charset="0"/>
            </a:endParaRPr>
          </a:p>
        </p:txBody>
      </p:sp>
      <p:sp>
        <p:nvSpPr>
          <p:cNvPr id="2068" name="Text Box 35"/>
          <p:cNvSpPr txBox="1">
            <a:spLocks noChangeArrowheads="1"/>
          </p:cNvSpPr>
          <p:nvPr/>
        </p:nvSpPr>
        <p:spPr bwMode="auto">
          <a:xfrm>
            <a:off x="7308850" y="3176588"/>
            <a:ext cx="6477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>
                <a:latin typeface="Calibri" pitchFamily="34" charset="0"/>
              </a:rPr>
              <a:t>0,4</a:t>
            </a:r>
            <a:endParaRPr lang="ru-RU" b="1">
              <a:latin typeface="Calibri" pitchFamily="34" charset="0"/>
            </a:endParaRPr>
          </a:p>
        </p:txBody>
      </p:sp>
      <p:sp>
        <p:nvSpPr>
          <p:cNvPr id="2069" name="Arc 37"/>
          <p:cNvSpPr>
            <a:spLocks/>
          </p:cNvSpPr>
          <p:nvPr/>
        </p:nvSpPr>
        <p:spPr bwMode="auto">
          <a:xfrm rot="11177921" flipV="1">
            <a:off x="3413125" y="2714625"/>
            <a:ext cx="869950" cy="433388"/>
          </a:xfrm>
          <a:custGeom>
            <a:avLst/>
            <a:gdLst>
              <a:gd name="T0" fmla="*/ 0 w 21600"/>
              <a:gd name="T1" fmla="*/ 0 h 21600"/>
              <a:gd name="T2" fmla="*/ 869950 w 21600"/>
              <a:gd name="T3" fmla="*/ 433388 h 21600"/>
              <a:gd name="T4" fmla="*/ 0 w 21600"/>
              <a:gd name="T5" fmla="*/ 433388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070" name="AutoShape 38"/>
          <p:cNvSpPr>
            <a:spLocks/>
          </p:cNvSpPr>
          <p:nvPr/>
        </p:nvSpPr>
        <p:spPr bwMode="auto">
          <a:xfrm rot="5400000">
            <a:off x="2554287" y="2312988"/>
            <a:ext cx="360363" cy="1296988"/>
          </a:xfrm>
          <a:prstGeom prst="leftBracket">
            <a:avLst>
              <a:gd name="adj" fmla="val 104091"/>
            </a:avLst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2071" name="Oval 28"/>
          <p:cNvSpPr>
            <a:spLocks noChangeArrowheads="1"/>
          </p:cNvSpPr>
          <p:nvPr/>
        </p:nvSpPr>
        <p:spPr bwMode="auto">
          <a:xfrm>
            <a:off x="2052638" y="3068638"/>
            <a:ext cx="107950" cy="107950"/>
          </a:xfrm>
          <a:prstGeom prst="ellipse">
            <a:avLst/>
          </a:prstGeom>
          <a:solidFill>
            <a:schemeClr val="hlink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2072" name="Oval 29"/>
          <p:cNvSpPr>
            <a:spLocks noChangeArrowheads="1"/>
          </p:cNvSpPr>
          <p:nvPr/>
        </p:nvSpPr>
        <p:spPr bwMode="auto">
          <a:xfrm>
            <a:off x="3348038" y="3068638"/>
            <a:ext cx="107950" cy="107950"/>
          </a:xfrm>
          <a:prstGeom prst="ellipse">
            <a:avLst/>
          </a:prstGeom>
          <a:solidFill>
            <a:schemeClr val="hlink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2073" name="Text Box 32"/>
          <p:cNvSpPr txBox="1">
            <a:spLocks noChangeArrowheads="1"/>
          </p:cNvSpPr>
          <p:nvPr/>
        </p:nvSpPr>
        <p:spPr bwMode="auto">
          <a:xfrm>
            <a:off x="1908175" y="3141663"/>
            <a:ext cx="4318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>
                <a:latin typeface="Calibri" pitchFamily="34" charset="0"/>
              </a:rPr>
              <a:t>-3</a:t>
            </a:r>
            <a:endParaRPr lang="ru-RU" b="1">
              <a:latin typeface="Calibri" pitchFamily="34" charset="0"/>
            </a:endParaRPr>
          </a:p>
        </p:txBody>
      </p:sp>
      <p:sp>
        <p:nvSpPr>
          <p:cNvPr id="2074" name="Arc 39"/>
          <p:cNvSpPr>
            <a:spLocks/>
          </p:cNvSpPr>
          <p:nvPr/>
        </p:nvSpPr>
        <p:spPr bwMode="auto">
          <a:xfrm rot="10422079" flipH="1" flipV="1">
            <a:off x="5583238" y="2709863"/>
            <a:ext cx="754062" cy="423862"/>
          </a:xfrm>
          <a:custGeom>
            <a:avLst/>
            <a:gdLst>
              <a:gd name="T0" fmla="*/ 0 w 22587"/>
              <a:gd name="T1" fmla="*/ 451 h 21600"/>
              <a:gd name="T2" fmla="*/ 754062 w 22587"/>
              <a:gd name="T3" fmla="*/ 423862 h 21600"/>
              <a:gd name="T4" fmla="*/ 32951 w 22587"/>
              <a:gd name="T5" fmla="*/ 423862 h 21600"/>
              <a:gd name="T6" fmla="*/ 0 60000 65536"/>
              <a:gd name="T7" fmla="*/ 0 60000 65536"/>
              <a:gd name="T8" fmla="*/ 0 60000 65536"/>
              <a:gd name="T9" fmla="*/ 0 w 22587"/>
              <a:gd name="T10" fmla="*/ 0 h 21600"/>
              <a:gd name="T11" fmla="*/ 22587 w 22587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2587" h="21600" fill="none" extrusionOk="0">
                <a:moveTo>
                  <a:pt x="-1" y="22"/>
                </a:moveTo>
                <a:cubicBezTo>
                  <a:pt x="328" y="7"/>
                  <a:pt x="657" y="-1"/>
                  <a:pt x="987" y="0"/>
                </a:cubicBezTo>
                <a:cubicBezTo>
                  <a:pt x="12916" y="0"/>
                  <a:pt x="22587" y="9670"/>
                  <a:pt x="22587" y="21600"/>
                </a:cubicBezTo>
              </a:path>
              <a:path w="22587" h="21600" stroke="0" extrusionOk="0">
                <a:moveTo>
                  <a:pt x="-1" y="22"/>
                </a:moveTo>
                <a:cubicBezTo>
                  <a:pt x="328" y="7"/>
                  <a:pt x="657" y="-1"/>
                  <a:pt x="987" y="0"/>
                </a:cubicBezTo>
                <a:cubicBezTo>
                  <a:pt x="12916" y="0"/>
                  <a:pt x="22587" y="9670"/>
                  <a:pt x="22587" y="21600"/>
                </a:cubicBezTo>
                <a:lnTo>
                  <a:pt x="987" y="21600"/>
                </a:lnTo>
                <a:close/>
              </a:path>
            </a:pathLst>
          </a:cu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075" name="Arc 40"/>
          <p:cNvSpPr>
            <a:spLocks/>
          </p:cNvSpPr>
          <p:nvPr/>
        </p:nvSpPr>
        <p:spPr bwMode="auto">
          <a:xfrm rot="11177921" flipV="1">
            <a:off x="7661275" y="2708275"/>
            <a:ext cx="869950" cy="433388"/>
          </a:xfrm>
          <a:custGeom>
            <a:avLst/>
            <a:gdLst>
              <a:gd name="T0" fmla="*/ 0 w 21600"/>
              <a:gd name="T1" fmla="*/ 0 h 21600"/>
              <a:gd name="T2" fmla="*/ 869950 w 21600"/>
              <a:gd name="T3" fmla="*/ 433388 h 21600"/>
              <a:gd name="T4" fmla="*/ 0 w 21600"/>
              <a:gd name="T5" fmla="*/ 433388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076" name="AutoShape 41"/>
          <p:cNvSpPr>
            <a:spLocks/>
          </p:cNvSpPr>
          <p:nvPr/>
        </p:nvSpPr>
        <p:spPr bwMode="auto">
          <a:xfrm rot="5400000">
            <a:off x="6802437" y="2306638"/>
            <a:ext cx="360363" cy="1296988"/>
          </a:xfrm>
          <a:prstGeom prst="leftBracket">
            <a:avLst>
              <a:gd name="adj" fmla="val 104091"/>
            </a:avLst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2077" name="Oval 30"/>
          <p:cNvSpPr>
            <a:spLocks noChangeArrowheads="1"/>
          </p:cNvSpPr>
          <p:nvPr/>
        </p:nvSpPr>
        <p:spPr bwMode="auto">
          <a:xfrm>
            <a:off x="6264275" y="3068638"/>
            <a:ext cx="107950" cy="107950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2078" name="Oval 31"/>
          <p:cNvSpPr>
            <a:spLocks noChangeArrowheads="1"/>
          </p:cNvSpPr>
          <p:nvPr/>
        </p:nvSpPr>
        <p:spPr bwMode="auto">
          <a:xfrm>
            <a:off x="7559675" y="3068638"/>
            <a:ext cx="107950" cy="107950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2079" name="Text Box 34"/>
          <p:cNvSpPr txBox="1">
            <a:spLocks noChangeArrowheads="1"/>
          </p:cNvSpPr>
          <p:nvPr/>
        </p:nvSpPr>
        <p:spPr bwMode="auto">
          <a:xfrm>
            <a:off x="6084888" y="3141663"/>
            <a:ext cx="4318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>
                <a:latin typeface="Calibri" pitchFamily="34" charset="0"/>
              </a:rPr>
              <a:t>-4</a:t>
            </a:r>
            <a:endParaRPr lang="ru-RU" b="1">
              <a:latin typeface="Calibri" pitchFamily="34" charset="0"/>
            </a:endParaRPr>
          </a:p>
        </p:txBody>
      </p:sp>
      <p:sp>
        <p:nvSpPr>
          <p:cNvPr id="2080" name="Text Box 44"/>
          <p:cNvSpPr txBox="1">
            <a:spLocks noChangeArrowheads="1"/>
          </p:cNvSpPr>
          <p:nvPr/>
        </p:nvSpPr>
        <p:spPr bwMode="auto">
          <a:xfrm>
            <a:off x="3708400" y="2708275"/>
            <a:ext cx="503238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600" b="1">
                <a:latin typeface="Calibri" pitchFamily="34" charset="0"/>
              </a:rPr>
              <a:t>+</a:t>
            </a:r>
          </a:p>
        </p:txBody>
      </p:sp>
      <p:sp>
        <p:nvSpPr>
          <p:cNvPr id="2081" name="Text Box 46"/>
          <p:cNvSpPr txBox="1">
            <a:spLocks noChangeArrowheads="1"/>
          </p:cNvSpPr>
          <p:nvPr/>
        </p:nvSpPr>
        <p:spPr bwMode="auto">
          <a:xfrm>
            <a:off x="2484438" y="2708275"/>
            <a:ext cx="503237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600" b="1">
                <a:latin typeface="Calibri" pitchFamily="34" charset="0"/>
              </a:rPr>
              <a:t> – </a:t>
            </a:r>
          </a:p>
        </p:txBody>
      </p:sp>
      <p:sp>
        <p:nvSpPr>
          <p:cNvPr id="2082" name="Text Box 47"/>
          <p:cNvSpPr txBox="1">
            <a:spLocks noChangeArrowheads="1"/>
          </p:cNvSpPr>
          <p:nvPr/>
        </p:nvSpPr>
        <p:spPr bwMode="auto">
          <a:xfrm>
            <a:off x="7883525" y="2708275"/>
            <a:ext cx="503238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600" b="1">
                <a:latin typeface="Calibri" pitchFamily="34" charset="0"/>
              </a:rPr>
              <a:t>+</a:t>
            </a:r>
          </a:p>
        </p:txBody>
      </p:sp>
      <p:sp>
        <p:nvSpPr>
          <p:cNvPr id="2083" name="Text Box 48"/>
          <p:cNvSpPr txBox="1">
            <a:spLocks noChangeArrowheads="1"/>
          </p:cNvSpPr>
          <p:nvPr/>
        </p:nvSpPr>
        <p:spPr bwMode="auto">
          <a:xfrm>
            <a:off x="5580063" y="2708275"/>
            <a:ext cx="503237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600" b="1">
                <a:latin typeface="Calibri" pitchFamily="34" charset="0"/>
              </a:rPr>
              <a:t>+</a:t>
            </a:r>
          </a:p>
        </p:txBody>
      </p:sp>
      <p:sp>
        <p:nvSpPr>
          <p:cNvPr id="2084" name="Text Box 49"/>
          <p:cNvSpPr txBox="1">
            <a:spLocks noChangeArrowheads="1"/>
          </p:cNvSpPr>
          <p:nvPr/>
        </p:nvSpPr>
        <p:spPr bwMode="auto">
          <a:xfrm>
            <a:off x="6659563" y="2708275"/>
            <a:ext cx="503237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600" b="1">
                <a:latin typeface="Calibri" pitchFamily="34" charset="0"/>
              </a:rPr>
              <a:t> – </a:t>
            </a:r>
          </a:p>
        </p:txBody>
      </p:sp>
      <p:graphicFrame>
        <p:nvGraphicFramePr>
          <p:cNvPr id="2052" name="Object 4"/>
          <p:cNvGraphicFramePr>
            <a:graphicFrameLocks noChangeAspect="1"/>
          </p:cNvGraphicFramePr>
          <p:nvPr/>
        </p:nvGraphicFramePr>
        <p:xfrm>
          <a:off x="2052638" y="3644900"/>
          <a:ext cx="2592387" cy="460375"/>
        </p:xfrm>
        <a:graphic>
          <a:graphicData uri="http://schemas.openxmlformats.org/presentationml/2006/ole">
            <p:oleObj spid="_x0000_s2052" name="Equation" r:id="rId5" imgW="1498320" imgH="266400" progId="">
              <p:embed/>
            </p:oleObj>
          </a:graphicData>
        </a:graphic>
      </p:graphicFrame>
      <p:graphicFrame>
        <p:nvGraphicFramePr>
          <p:cNvPr id="2053" name="Object 5"/>
          <p:cNvGraphicFramePr>
            <a:graphicFrameLocks noChangeAspect="1"/>
          </p:cNvGraphicFramePr>
          <p:nvPr/>
        </p:nvGraphicFramePr>
        <p:xfrm>
          <a:off x="2184400" y="5775325"/>
          <a:ext cx="1101725" cy="842963"/>
        </p:xfrm>
        <a:graphic>
          <a:graphicData uri="http://schemas.openxmlformats.org/presentationml/2006/ole">
            <p:oleObj spid="_x0000_s2053" name="Equation" r:id="rId6" imgW="647640" imgH="495000" progId="">
              <p:embed/>
            </p:oleObj>
          </a:graphicData>
        </a:graphic>
      </p:graphicFrame>
      <p:graphicFrame>
        <p:nvGraphicFramePr>
          <p:cNvPr id="2054" name="Object 6"/>
          <p:cNvGraphicFramePr>
            <a:graphicFrameLocks noChangeAspect="1"/>
          </p:cNvGraphicFramePr>
          <p:nvPr/>
        </p:nvGraphicFramePr>
        <p:xfrm>
          <a:off x="1763713" y="4330700"/>
          <a:ext cx="2165350" cy="419100"/>
        </p:xfrm>
        <a:graphic>
          <a:graphicData uri="http://schemas.openxmlformats.org/presentationml/2006/ole">
            <p:oleObj spid="_x0000_s2054" name="Equation" r:id="rId7" imgW="1180800" imgH="228600" progId="">
              <p:embed/>
            </p:oleObj>
          </a:graphicData>
        </a:graphic>
      </p:graphicFrame>
      <p:graphicFrame>
        <p:nvGraphicFramePr>
          <p:cNvPr id="2055" name="Object 7"/>
          <p:cNvGraphicFramePr>
            <a:graphicFrameLocks noChangeAspect="1"/>
          </p:cNvGraphicFramePr>
          <p:nvPr/>
        </p:nvGraphicFramePr>
        <p:xfrm>
          <a:off x="5795963" y="4330700"/>
          <a:ext cx="2160587" cy="419100"/>
        </p:xfrm>
        <a:graphic>
          <a:graphicData uri="http://schemas.openxmlformats.org/presentationml/2006/ole">
            <p:oleObj spid="_x0000_s2055" name="Equation" r:id="rId8" imgW="1180800" imgH="228600" progId="">
              <p:embed/>
            </p:oleObj>
          </a:graphicData>
        </a:graphic>
      </p:graphicFrame>
      <p:sp>
        <p:nvSpPr>
          <p:cNvPr id="2085" name="Rectangle 55"/>
          <p:cNvSpPr>
            <a:spLocks noChangeArrowheads="1"/>
          </p:cNvSpPr>
          <p:nvPr/>
        </p:nvSpPr>
        <p:spPr bwMode="auto">
          <a:xfrm>
            <a:off x="5175250" y="4340225"/>
            <a:ext cx="6937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 sz="2400">
                <a:latin typeface="Calibri" pitchFamily="34" charset="0"/>
                <a:cs typeface="Times New Roman" pitchFamily="18" charset="0"/>
              </a:rPr>
              <a:t>  б) </a:t>
            </a:r>
            <a:endParaRPr lang="ru-RU" sz="2400">
              <a:latin typeface="Calibri" pitchFamily="34" charset="0"/>
            </a:endParaRPr>
          </a:p>
        </p:txBody>
      </p:sp>
      <p:sp>
        <p:nvSpPr>
          <p:cNvPr id="2086" name="Text Box 60"/>
          <p:cNvSpPr txBox="1">
            <a:spLocks noChangeArrowheads="1"/>
          </p:cNvSpPr>
          <p:nvPr/>
        </p:nvSpPr>
        <p:spPr bwMode="auto">
          <a:xfrm>
            <a:off x="3132138" y="5410200"/>
            <a:ext cx="6477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>
                <a:latin typeface="Calibri" pitchFamily="34" charset="0"/>
              </a:rPr>
              <a:t>1/2</a:t>
            </a:r>
            <a:endParaRPr lang="ru-RU" b="1">
              <a:latin typeface="Calibri" pitchFamily="34" charset="0"/>
            </a:endParaRPr>
          </a:p>
        </p:txBody>
      </p:sp>
      <p:sp>
        <p:nvSpPr>
          <p:cNvPr id="2087" name="Arc 62"/>
          <p:cNvSpPr>
            <a:spLocks/>
          </p:cNvSpPr>
          <p:nvPr/>
        </p:nvSpPr>
        <p:spPr bwMode="auto">
          <a:xfrm rot="11177921" flipV="1">
            <a:off x="3413125" y="4948238"/>
            <a:ext cx="869950" cy="433387"/>
          </a:xfrm>
          <a:custGeom>
            <a:avLst/>
            <a:gdLst>
              <a:gd name="T0" fmla="*/ 0 w 21600"/>
              <a:gd name="T1" fmla="*/ 0 h 21600"/>
              <a:gd name="T2" fmla="*/ 869950 w 21600"/>
              <a:gd name="T3" fmla="*/ 433387 h 21600"/>
              <a:gd name="T4" fmla="*/ 0 w 21600"/>
              <a:gd name="T5" fmla="*/ 433387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088" name="AutoShape 63"/>
          <p:cNvSpPr>
            <a:spLocks/>
          </p:cNvSpPr>
          <p:nvPr/>
        </p:nvSpPr>
        <p:spPr bwMode="auto">
          <a:xfrm rot="5400000">
            <a:off x="2554288" y="4546600"/>
            <a:ext cx="360362" cy="1296988"/>
          </a:xfrm>
          <a:prstGeom prst="leftBracket">
            <a:avLst>
              <a:gd name="adj" fmla="val 104091"/>
            </a:avLst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2089" name="Oval 64"/>
          <p:cNvSpPr>
            <a:spLocks noChangeArrowheads="1"/>
          </p:cNvSpPr>
          <p:nvPr/>
        </p:nvSpPr>
        <p:spPr bwMode="auto">
          <a:xfrm>
            <a:off x="2052638" y="5302250"/>
            <a:ext cx="107950" cy="107950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2090" name="Oval 65"/>
          <p:cNvSpPr>
            <a:spLocks noChangeArrowheads="1"/>
          </p:cNvSpPr>
          <p:nvPr/>
        </p:nvSpPr>
        <p:spPr bwMode="auto">
          <a:xfrm>
            <a:off x="3348038" y="5302250"/>
            <a:ext cx="107950" cy="107950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2091" name="Text Box 66"/>
          <p:cNvSpPr txBox="1">
            <a:spLocks noChangeArrowheads="1"/>
          </p:cNvSpPr>
          <p:nvPr/>
        </p:nvSpPr>
        <p:spPr bwMode="auto">
          <a:xfrm>
            <a:off x="1763713" y="5375275"/>
            <a:ext cx="863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>
                <a:latin typeface="Calibri" pitchFamily="34" charset="0"/>
              </a:rPr>
              <a:t>-3/2</a:t>
            </a:r>
            <a:endParaRPr lang="ru-RU" b="1">
              <a:latin typeface="Calibri" pitchFamily="34" charset="0"/>
            </a:endParaRPr>
          </a:p>
        </p:txBody>
      </p:sp>
      <p:sp>
        <p:nvSpPr>
          <p:cNvPr id="2092" name="Text Box 67"/>
          <p:cNvSpPr txBox="1">
            <a:spLocks noChangeArrowheads="1"/>
          </p:cNvSpPr>
          <p:nvPr/>
        </p:nvSpPr>
        <p:spPr bwMode="auto">
          <a:xfrm>
            <a:off x="3708400" y="4941888"/>
            <a:ext cx="503238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600" b="1">
                <a:latin typeface="Calibri" pitchFamily="34" charset="0"/>
              </a:rPr>
              <a:t>+</a:t>
            </a:r>
          </a:p>
        </p:txBody>
      </p:sp>
      <p:sp>
        <p:nvSpPr>
          <p:cNvPr id="2093" name="Text Box 69"/>
          <p:cNvSpPr txBox="1">
            <a:spLocks noChangeArrowheads="1"/>
          </p:cNvSpPr>
          <p:nvPr/>
        </p:nvSpPr>
        <p:spPr bwMode="auto">
          <a:xfrm>
            <a:off x="2484438" y="4941888"/>
            <a:ext cx="503237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600" b="1">
                <a:latin typeface="Calibri" pitchFamily="34" charset="0"/>
              </a:rPr>
              <a:t> – </a:t>
            </a:r>
          </a:p>
        </p:txBody>
      </p:sp>
      <p:sp>
        <p:nvSpPr>
          <p:cNvPr id="2094" name="Text Box 70"/>
          <p:cNvSpPr txBox="1">
            <a:spLocks noChangeArrowheads="1"/>
          </p:cNvSpPr>
          <p:nvPr/>
        </p:nvSpPr>
        <p:spPr bwMode="auto">
          <a:xfrm>
            <a:off x="5508625" y="3752850"/>
            <a:ext cx="11525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>
                <a:latin typeface="Calibri" pitchFamily="34" charset="0"/>
              </a:rPr>
              <a:t>Ответ:</a:t>
            </a:r>
          </a:p>
        </p:txBody>
      </p:sp>
      <p:graphicFrame>
        <p:nvGraphicFramePr>
          <p:cNvPr id="2056" name="Object 8"/>
          <p:cNvGraphicFramePr>
            <a:graphicFrameLocks noChangeAspect="1"/>
          </p:cNvGraphicFramePr>
          <p:nvPr/>
        </p:nvGraphicFramePr>
        <p:xfrm>
          <a:off x="6423025" y="3694113"/>
          <a:ext cx="1125538" cy="454025"/>
        </p:xfrm>
        <a:graphic>
          <a:graphicData uri="http://schemas.openxmlformats.org/presentationml/2006/ole">
            <p:oleObj spid="_x0000_s2056" name="Equation" r:id="rId9" imgW="660240" imgH="266400" progId="">
              <p:embed/>
            </p:oleObj>
          </a:graphicData>
        </a:graphic>
      </p:graphicFrame>
      <p:grpSp>
        <p:nvGrpSpPr>
          <p:cNvPr id="2095" name="Group 74"/>
          <p:cNvGrpSpPr>
            <a:grpSpLocks/>
          </p:cNvGrpSpPr>
          <p:nvPr/>
        </p:nvGrpSpPr>
        <p:grpSpPr bwMode="auto">
          <a:xfrm>
            <a:off x="5508625" y="5337175"/>
            <a:ext cx="3455988" cy="396875"/>
            <a:chOff x="748" y="1955"/>
            <a:chExt cx="2177" cy="250"/>
          </a:xfrm>
        </p:grpSpPr>
        <p:sp>
          <p:nvSpPr>
            <p:cNvPr id="2118" name="Line 75"/>
            <p:cNvSpPr>
              <a:spLocks noChangeShapeType="1"/>
            </p:cNvSpPr>
            <p:nvPr/>
          </p:nvSpPr>
          <p:spPr bwMode="auto">
            <a:xfrm>
              <a:off x="748" y="1979"/>
              <a:ext cx="1951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19" name="Text Box 76"/>
            <p:cNvSpPr txBox="1">
              <a:spLocks noChangeArrowheads="1"/>
            </p:cNvSpPr>
            <p:nvPr/>
          </p:nvSpPr>
          <p:spPr bwMode="auto">
            <a:xfrm>
              <a:off x="2562" y="1955"/>
              <a:ext cx="363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000" b="1" i="1">
                  <a:latin typeface="Times New Roman" pitchFamily="18" charset="0"/>
                </a:rPr>
                <a:t>x</a:t>
              </a:r>
              <a:endParaRPr lang="ru-RU" sz="2000" b="1" i="1">
                <a:latin typeface="Times New Roman" pitchFamily="18" charset="0"/>
              </a:endParaRPr>
            </a:p>
          </p:txBody>
        </p:sp>
      </p:grpSp>
      <p:sp>
        <p:nvSpPr>
          <p:cNvPr id="2096" name="Text Box 77"/>
          <p:cNvSpPr txBox="1">
            <a:spLocks noChangeArrowheads="1"/>
          </p:cNvSpPr>
          <p:nvPr/>
        </p:nvSpPr>
        <p:spPr bwMode="auto">
          <a:xfrm>
            <a:off x="7308850" y="5410200"/>
            <a:ext cx="6477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>
                <a:latin typeface="Calibri" pitchFamily="34" charset="0"/>
              </a:rPr>
              <a:t>1/3</a:t>
            </a:r>
            <a:endParaRPr lang="ru-RU" b="1">
              <a:latin typeface="Calibri" pitchFamily="34" charset="0"/>
            </a:endParaRPr>
          </a:p>
        </p:txBody>
      </p:sp>
      <p:sp>
        <p:nvSpPr>
          <p:cNvPr id="2097" name="Arc 78"/>
          <p:cNvSpPr>
            <a:spLocks/>
          </p:cNvSpPr>
          <p:nvPr/>
        </p:nvSpPr>
        <p:spPr bwMode="auto">
          <a:xfrm rot="10422079" flipH="1" flipV="1">
            <a:off x="5511800" y="4949825"/>
            <a:ext cx="754063" cy="423863"/>
          </a:xfrm>
          <a:custGeom>
            <a:avLst/>
            <a:gdLst>
              <a:gd name="T0" fmla="*/ 0 w 22587"/>
              <a:gd name="T1" fmla="*/ 451 h 21600"/>
              <a:gd name="T2" fmla="*/ 754063 w 22587"/>
              <a:gd name="T3" fmla="*/ 423863 h 21600"/>
              <a:gd name="T4" fmla="*/ 32951 w 22587"/>
              <a:gd name="T5" fmla="*/ 423863 h 21600"/>
              <a:gd name="T6" fmla="*/ 0 60000 65536"/>
              <a:gd name="T7" fmla="*/ 0 60000 65536"/>
              <a:gd name="T8" fmla="*/ 0 60000 65536"/>
              <a:gd name="T9" fmla="*/ 0 w 22587"/>
              <a:gd name="T10" fmla="*/ 0 h 21600"/>
              <a:gd name="T11" fmla="*/ 22587 w 22587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2587" h="21600" fill="none" extrusionOk="0">
                <a:moveTo>
                  <a:pt x="-1" y="22"/>
                </a:moveTo>
                <a:cubicBezTo>
                  <a:pt x="328" y="7"/>
                  <a:pt x="657" y="-1"/>
                  <a:pt x="987" y="0"/>
                </a:cubicBezTo>
                <a:cubicBezTo>
                  <a:pt x="12916" y="0"/>
                  <a:pt x="22587" y="9670"/>
                  <a:pt x="22587" y="21600"/>
                </a:cubicBezTo>
              </a:path>
              <a:path w="22587" h="21600" stroke="0" extrusionOk="0">
                <a:moveTo>
                  <a:pt x="-1" y="22"/>
                </a:moveTo>
                <a:cubicBezTo>
                  <a:pt x="328" y="7"/>
                  <a:pt x="657" y="-1"/>
                  <a:pt x="987" y="0"/>
                </a:cubicBezTo>
                <a:cubicBezTo>
                  <a:pt x="12916" y="0"/>
                  <a:pt x="22587" y="9670"/>
                  <a:pt x="22587" y="21600"/>
                </a:cubicBezTo>
                <a:lnTo>
                  <a:pt x="987" y="21600"/>
                </a:lnTo>
                <a:close/>
              </a:path>
            </a:pathLst>
          </a:cu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098" name="Arc 79"/>
          <p:cNvSpPr>
            <a:spLocks/>
          </p:cNvSpPr>
          <p:nvPr/>
        </p:nvSpPr>
        <p:spPr bwMode="auto">
          <a:xfrm rot="11177921" flipV="1">
            <a:off x="7589838" y="4948238"/>
            <a:ext cx="869950" cy="433387"/>
          </a:xfrm>
          <a:custGeom>
            <a:avLst/>
            <a:gdLst>
              <a:gd name="T0" fmla="*/ 0 w 21600"/>
              <a:gd name="T1" fmla="*/ 0 h 21600"/>
              <a:gd name="T2" fmla="*/ 869950 w 21600"/>
              <a:gd name="T3" fmla="*/ 433387 h 21600"/>
              <a:gd name="T4" fmla="*/ 0 w 21600"/>
              <a:gd name="T5" fmla="*/ 433387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099" name="AutoShape 80"/>
          <p:cNvSpPr>
            <a:spLocks/>
          </p:cNvSpPr>
          <p:nvPr/>
        </p:nvSpPr>
        <p:spPr bwMode="auto">
          <a:xfrm rot="5400000">
            <a:off x="6731001" y="4546600"/>
            <a:ext cx="360362" cy="1296987"/>
          </a:xfrm>
          <a:prstGeom prst="leftBracket">
            <a:avLst>
              <a:gd name="adj" fmla="val 104091"/>
            </a:avLst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2100" name="Oval 81"/>
          <p:cNvSpPr>
            <a:spLocks noChangeArrowheads="1"/>
          </p:cNvSpPr>
          <p:nvPr/>
        </p:nvSpPr>
        <p:spPr bwMode="auto">
          <a:xfrm>
            <a:off x="6229350" y="5302250"/>
            <a:ext cx="107950" cy="107950"/>
          </a:xfrm>
          <a:prstGeom prst="ellipse">
            <a:avLst/>
          </a:prstGeom>
          <a:solidFill>
            <a:schemeClr val="hlink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2101" name="Oval 82"/>
          <p:cNvSpPr>
            <a:spLocks noChangeArrowheads="1"/>
          </p:cNvSpPr>
          <p:nvPr/>
        </p:nvSpPr>
        <p:spPr bwMode="auto">
          <a:xfrm>
            <a:off x="7524750" y="5302250"/>
            <a:ext cx="107950" cy="107950"/>
          </a:xfrm>
          <a:prstGeom prst="ellipse">
            <a:avLst/>
          </a:prstGeom>
          <a:solidFill>
            <a:schemeClr val="hlink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2102" name="Text Box 83"/>
          <p:cNvSpPr txBox="1">
            <a:spLocks noChangeArrowheads="1"/>
          </p:cNvSpPr>
          <p:nvPr/>
        </p:nvSpPr>
        <p:spPr bwMode="auto">
          <a:xfrm>
            <a:off x="5940425" y="5375275"/>
            <a:ext cx="863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>
                <a:latin typeface="Calibri" pitchFamily="34" charset="0"/>
              </a:rPr>
              <a:t>-2/3</a:t>
            </a:r>
            <a:endParaRPr lang="ru-RU" b="1">
              <a:latin typeface="Calibri" pitchFamily="34" charset="0"/>
            </a:endParaRPr>
          </a:p>
        </p:txBody>
      </p:sp>
      <p:sp>
        <p:nvSpPr>
          <p:cNvPr id="2103" name="Text Box 84"/>
          <p:cNvSpPr txBox="1">
            <a:spLocks noChangeArrowheads="1"/>
          </p:cNvSpPr>
          <p:nvPr/>
        </p:nvSpPr>
        <p:spPr bwMode="auto">
          <a:xfrm>
            <a:off x="7885113" y="4941888"/>
            <a:ext cx="503237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600" b="1">
                <a:latin typeface="Calibri" pitchFamily="34" charset="0"/>
              </a:rPr>
              <a:t>+</a:t>
            </a:r>
          </a:p>
        </p:txBody>
      </p:sp>
      <p:sp>
        <p:nvSpPr>
          <p:cNvPr id="2104" name="Text Box 85"/>
          <p:cNvSpPr txBox="1">
            <a:spLocks noChangeArrowheads="1"/>
          </p:cNvSpPr>
          <p:nvPr/>
        </p:nvSpPr>
        <p:spPr bwMode="auto">
          <a:xfrm>
            <a:off x="5581650" y="4941888"/>
            <a:ext cx="503238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600" b="1">
                <a:latin typeface="Calibri" pitchFamily="34" charset="0"/>
              </a:rPr>
              <a:t>+</a:t>
            </a:r>
          </a:p>
        </p:txBody>
      </p:sp>
      <p:sp>
        <p:nvSpPr>
          <p:cNvPr id="2105" name="Text Box 86"/>
          <p:cNvSpPr txBox="1">
            <a:spLocks noChangeArrowheads="1"/>
          </p:cNvSpPr>
          <p:nvPr/>
        </p:nvSpPr>
        <p:spPr bwMode="auto">
          <a:xfrm>
            <a:off x="6661150" y="4941888"/>
            <a:ext cx="503238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600" b="1">
                <a:latin typeface="Calibri" pitchFamily="34" charset="0"/>
              </a:rPr>
              <a:t> – </a:t>
            </a:r>
          </a:p>
        </p:txBody>
      </p:sp>
      <p:sp>
        <p:nvSpPr>
          <p:cNvPr id="2106" name="Text Box 87"/>
          <p:cNvSpPr txBox="1">
            <a:spLocks noChangeArrowheads="1"/>
          </p:cNvSpPr>
          <p:nvPr/>
        </p:nvSpPr>
        <p:spPr bwMode="auto">
          <a:xfrm>
            <a:off x="5292725" y="6046788"/>
            <a:ext cx="11525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>
                <a:latin typeface="Calibri" pitchFamily="34" charset="0"/>
              </a:rPr>
              <a:t>Ответ:</a:t>
            </a:r>
          </a:p>
        </p:txBody>
      </p:sp>
      <p:graphicFrame>
        <p:nvGraphicFramePr>
          <p:cNvPr id="2057" name="Object 9"/>
          <p:cNvGraphicFramePr>
            <a:graphicFrameLocks noChangeAspect="1"/>
          </p:cNvGraphicFramePr>
          <p:nvPr/>
        </p:nvGraphicFramePr>
        <p:xfrm>
          <a:off x="6196013" y="5815013"/>
          <a:ext cx="2659062" cy="854075"/>
        </p:xfrm>
        <a:graphic>
          <a:graphicData uri="http://schemas.openxmlformats.org/presentationml/2006/ole">
            <p:oleObj spid="_x0000_s2057" name="Equation" r:id="rId10" imgW="1536480" imgH="495000" progId="">
              <p:embed/>
            </p:oleObj>
          </a:graphicData>
        </a:graphic>
      </p:graphicFrame>
      <p:pic>
        <p:nvPicPr>
          <p:cNvPr id="2107" name="Picture 91"/>
          <p:cNvPicPr>
            <a:picLocks noChangeAspect="1" noChangeArrowheads="1"/>
          </p:cNvPicPr>
          <p:nvPr/>
        </p:nvPicPr>
        <p:blipFill>
          <a:blip r:embed="rId11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 t="22067" r="-14151"/>
          <a:stretch>
            <a:fillRect/>
          </a:stretch>
        </p:blipFill>
        <p:spPr bwMode="auto">
          <a:xfrm>
            <a:off x="4572000" y="2206625"/>
            <a:ext cx="576263" cy="4535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08" name="Rectangle 21"/>
          <p:cNvSpPr>
            <a:spLocks noChangeArrowheads="1"/>
          </p:cNvSpPr>
          <p:nvPr/>
        </p:nvSpPr>
        <p:spPr bwMode="auto">
          <a:xfrm>
            <a:off x="1116013" y="2060575"/>
            <a:ext cx="4556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>
                <a:latin typeface="Calibri" pitchFamily="34" charset="0"/>
              </a:rPr>
              <a:t>а)</a:t>
            </a:r>
          </a:p>
        </p:txBody>
      </p:sp>
      <p:sp>
        <p:nvSpPr>
          <p:cNvPr id="2109" name="Rectangle 55"/>
          <p:cNvSpPr>
            <a:spLocks noChangeArrowheads="1"/>
          </p:cNvSpPr>
          <p:nvPr/>
        </p:nvSpPr>
        <p:spPr bwMode="auto">
          <a:xfrm>
            <a:off x="1042988" y="4365625"/>
            <a:ext cx="69373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 sz="2400">
                <a:latin typeface="Calibri" pitchFamily="34" charset="0"/>
                <a:cs typeface="Times New Roman" pitchFamily="18" charset="0"/>
              </a:rPr>
              <a:t>  б) </a:t>
            </a:r>
            <a:endParaRPr lang="ru-RU" sz="2400">
              <a:latin typeface="Calibri" pitchFamily="34" charset="0"/>
            </a:endParaRPr>
          </a:p>
        </p:txBody>
      </p:sp>
      <p:sp>
        <p:nvSpPr>
          <p:cNvPr id="2110" name="Text Box 87"/>
          <p:cNvSpPr txBox="1">
            <a:spLocks noChangeArrowheads="1"/>
          </p:cNvSpPr>
          <p:nvPr/>
        </p:nvSpPr>
        <p:spPr bwMode="auto">
          <a:xfrm>
            <a:off x="1331913" y="6021388"/>
            <a:ext cx="11525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>
                <a:latin typeface="Calibri" pitchFamily="34" charset="0"/>
              </a:rPr>
              <a:t>Ответ:</a:t>
            </a:r>
          </a:p>
        </p:txBody>
      </p:sp>
      <p:grpSp>
        <p:nvGrpSpPr>
          <p:cNvPr id="2111" name="Group 24"/>
          <p:cNvGrpSpPr>
            <a:grpSpLocks/>
          </p:cNvGrpSpPr>
          <p:nvPr/>
        </p:nvGrpSpPr>
        <p:grpSpPr bwMode="auto">
          <a:xfrm>
            <a:off x="1331913" y="3103563"/>
            <a:ext cx="3455987" cy="396875"/>
            <a:chOff x="748" y="1955"/>
            <a:chExt cx="2177" cy="250"/>
          </a:xfrm>
        </p:grpSpPr>
        <p:sp>
          <p:nvSpPr>
            <p:cNvPr id="2116" name="Line 22"/>
            <p:cNvSpPr>
              <a:spLocks noChangeShapeType="1"/>
            </p:cNvSpPr>
            <p:nvPr/>
          </p:nvSpPr>
          <p:spPr bwMode="auto">
            <a:xfrm>
              <a:off x="748" y="1979"/>
              <a:ext cx="1951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17" name="Text Box 23"/>
            <p:cNvSpPr txBox="1">
              <a:spLocks noChangeArrowheads="1"/>
            </p:cNvSpPr>
            <p:nvPr/>
          </p:nvSpPr>
          <p:spPr bwMode="auto">
            <a:xfrm>
              <a:off x="2562" y="1955"/>
              <a:ext cx="363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000" b="1" i="1">
                  <a:latin typeface="Times New Roman" pitchFamily="18" charset="0"/>
                </a:rPr>
                <a:t>x</a:t>
              </a:r>
              <a:endParaRPr lang="ru-RU" sz="2000" b="1" i="1">
                <a:latin typeface="Times New Roman" pitchFamily="18" charset="0"/>
              </a:endParaRPr>
            </a:p>
          </p:txBody>
        </p:sp>
      </p:grpSp>
      <p:grpSp>
        <p:nvGrpSpPr>
          <p:cNvPr id="2112" name="Group 57"/>
          <p:cNvGrpSpPr>
            <a:grpSpLocks/>
          </p:cNvGrpSpPr>
          <p:nvPr/>
        </p:nvGrpSpPr>
        <p:grpSpPr bwMode="auto">
          <a:xfrm>
            <a:off x="1331913" y="5337175"/>
            <a:ext cx="3455987" cy="396875"/>
            <a:chOff x="748" y="1955"/>
            <a:chExt cx="2177" cy="250"/>
          </a:xfrm>
        </p:grpSpPr>
        <p:sp>
          <p:nvSpPr>
            <p:cNvPr id="2114" name="Line 58"/>
            <p:cNvSpPr>
              <a:spLocks noChangeShapeType="1"/>
            </p:cNvSpPr>
            <p:nvPr/>
          </p:nvSpPr>
          <p:spPr bwMode="auto">
            <a:xfrm>
              <a:off x="748" y="1979"/>
              <a:ext cx="1951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15" name="Text Box 59"/>
            <p:cNvSpPr txBox="1">
              <a:spLocks noChangeArrowheads="1"/>
            </p:cNvSpPr>
            <p:nvPr/>
          </p:nvSpPr>
          <p:spPr bwMode="auto">
            <a:xfrm>
              <a:off x="2562" y="1955"/>
              <a:ext cx="363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000" b="1" i="1">
                  <a:latin typeface="Times New Roman" pitchFamily="18" charset="0"/>
                </a:rPr>
                <a:t>x</a:t>
              </a:r>
              <a:endParaRPr lang="ru-RU" sz="2000" b="1" i="1">
                <a:latin typeface="Times New Roman" pitchFamily="18" charset="0"/>
              </a:endParaRPr>
            </a:p>
          </p:txBody>
        </p:sp>
      </p:grpSp>
      <p:sp>
        <p:nvSpPr>
          <p:cNvPr id="2113" name="Text Box 87"/>
          <p:cNvSpPr txBox="1">
            <a:spLocks noChangeArrowheads="1"/>
          </p:cNvSpPr>
          <p:nvPr/>
        </p:nvSpPr>
        <p:spPr bwMode="auto">
          <a:xfrm>
            <a:off x="1187450" y="3716338"/>
            <a:ext cx="11525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>
                <a:latin typeface="Calibri" pitchFamily="34" charset="0"/>
              </a:rPr>
              <a:t>Ответ: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5"/>
          <p:cNvSpPr txBox="1">
            <a:spLocks noGrp="1" noChangeArrowheads="1"/>
          </p:cNvSpPr>
          <p:nvPr>
            <p:ph type="title"/>
          </p:nvPr>
        </p:nvSpPr>
        <p:spPr/>
        <p:txBody>
          <a:bodyPr rtlCol="0"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sz="2800" b="1" u="sng" dirty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Проверь своё решение</a:t>
            </a:r>
          </a:p>
        </p:txBody>
      </p:sp>
      <p:sp>
        <p:nvSpPr>
          <p:cNvPr id="3081" name="Rectangle 6"/>
          <p:cNvSpPr>
            <a:spLocks noChangeArrowheads="1"/>
          </p:cNvSpPr>
          <p:nvPr/>
        </p:nvSpPr>
        <p:spPr bwMode="auto">
          <a:xfrm>
            <a:off x="1763713" y="1412875"/>
            <a:ext cx="15208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 b="1">
                <a:latin typeface="Calibri" pitchFamily="34" charset="0"/>
              </a:rPr>
              <a:t>Вариант 1.</a:t>
            </a:r>
          </a:p>
        </p:txBody>
      </p:sp>
      <p:sp>
        <p:nvSpPr>
          <p:cNvPr id="3082" name="Rectangle 7"/>
          <p:cNvSpPr>
            <a:spLocks noChangeArrowheads="1"/>
          </p:cNvSpPr>
          <p:nvPr/>
        </p:nvSpPr>
        <p:spPr bwMode="auto">
          <a:xfrm>
            <a:off x="6145213" y="1414463"/>
            <a:ext cx="15208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 b="1">
                <a:latin typeface="Calibri" pitchFamily="34" charset="0"/>
              </a:rPr>
              <a:t>Вариант 2.</a:t>
            </a:r>
          </a:p>
        </p:txBody>
      </p:sp>
      <p:graphicFrame>
        <p:nvGraphicFramePr>
          <p:cNvPr id="3074" name="Object 2"/>
          <p:cNvGraphicFramePr>
            <a:graphicFrameLocks noChangeAspect="1"/>
          </p:cNvGraphicFramePr>
          <p:nvPr/>
        </p:nvGraphicFramePr>
        <p:xfrm>
          <a:off x="1133475" y="2636838"/>
          <a:ext cx="3140075" cy="504825"/>
        </p:xfrm>
        <a:graphic>
          <a:graphicData uri="http://schemas.openxmlformats.org/presentationml/2006/ole">
            <p:oleObj spid="_x0000_s3074" name="Equation" r:id="rId3" imgW="1892300" imgH="304800" progId="">
              <p:embed/>
            </p:oleObj>
          </a:graphicData>
        </a:graphic>
      </p:graphicFrame>
      <p:sp>
        <p:nvSpPr>
          <p:cNvPr id="3083" name="Rectangle 11"/>
          <p:cNvSpPr>
            <a:spLocks noChangeArrowheads="1"/>
          </p:cNvSpPr>
          <p:nvPr/>
        </p:nvSpPr>
        <p:spPr bwMode="auto">
          <a:xfrm>
            <a:off x="1711325" y="1916113"/>
            <a:ext cx="60579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 sz="2400">
                <a:latin typeface="Calibri" pitchFamily="34" charset="0"/>
                <a:cs typeface="Times New Roman" pitchFamily="18" charset="0"/>
              </a:rPr>
              <a:t>№2. Найдите область определения функции:</a:t>
            </a:r>
            <a:endParaRPr lang="ru-RU" sz="2400">
              <a:latin typeface="Calibri" pitchFamily="34" charset="0"/>
            </a:endParaRPr>
          </a:p>
        </p:txBody>
      </p:sp>
      <p:graphicFrame>
        <p:nvGraphicFramePr>
          <p:cNvPr id="3075" name="Object 3"/>
          <p:cNvGraphicFramePr>
            <a:graphicFrameLocks noChangeAspect="1"/>
          </p:cNvGraphicFramePr>
          <p:nvPr/>
        </p:nvGraphicFramePr>
        <p:xfrm>
          <a:off x="1177925" y="3502025"/>
          <a:ext cx="1727200" cy="852488"/>
        </p:xfrm>
        <a:graphic>
          <a:graphicData uri="http://schemas.openxmlformats.org/presentationml/2006/ole">
            <p:oleObj spid="_x0000_s3075" name="Equation" r:id="rId4" imgW="901440" imgH="520560" progId="">
              <p:embed/>
            </p:oleObj>
          </a:graphicData>
        </a:graphic>
      </p:graphicFrame>
      <p:sp>
        <p:nvSpPr>
          <p:cNvPr id="3084" name="Freeform 14"/>
          <p:cNvSpPr>
            <a:spLocks/>
          </p:cNvSpPr>
          <p:nvPr/>
        </p:nvSpPr>
        <p:spPr bwMode="auto">
          <a:xfrm>
            <a:off x="1825625" y="4568825"/>
            <a:ext cx="1368425" cy="360363"/>
          </a:xfrm>
          <a:custGeom>
            <a:avLst/>
            <a:gdLst>
              <a:gd name="T0" fmla="*/ 0 w 862"/>
              <a:gd name="T1" fmla="*/ 227 h 227"/>
              <a:gd name="T2" fmla="*/ 862 w 862"/>
              <a:gd name="T3" fmla="*/ 227 h 227"/>
              <a:gd name="T4" fmla="*/ 816 w 862"/>
              <a:gd name="T5" fmla="*/ 136 h 227"/>
              <a:gd name="T6" fmla="*/ 794 w 862"/>
              <a:gd name="T7" fmla="*/ 98 h 227"/>
              <a:gd name="T8" fmla="*/ 754 w 862"/>
              <a:gd name="T9" fmla="*/ 54 h 227"/>
              <a:gd name="T10" fmla="*/ 680 w 862"/>
              <a:gd name="T11" fmla="*/ 0 h 227"/>
              <a:gd name="T12" fmla="*/ 181 w 862"/>
              <a:gd name="T13" fmla="*/ 0 h 227"/>
              <a:gd name="T14" fmla="*/ 94 w 862"/>
              <a:gd name="T15" fmla="*/ 58 h 227"/>
              <a:gd name="T16" fmla="*/ 45 w 862"/>
              <a:gd name="T17" fmla="*/ 136 h 227"/>
              <a:gd name="T18" fmla="*/ 0 w 862"/>
              <a:gd name="T19" fmla="*/ 227 h 227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862"/>
              <a:gd name="T31" fmla="*/ 0 h 227"/>
              <a:gd name="T32" fmla="*/ 862 w 862"/>
              <a:gd name="T33" fmla="*/ 227 h 227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862" h="227">
                <a:moveTo>
                  <a:pt x="0" y="227"/>
                </a:moveTo>
                <a:lnTo>
                  <a:pt x="862" y="227"/>
                </a:lnTo>
                <a:lnTo>
                  <a:pt x="816" y="136"/>
                </a:lnTo>
                <a:lnTo>
                  <a:pt x="794" y="98"/>
                </a:lnTo>
                <a:lnTo>
                  <a:pt x="754" y="54"/>
                </a:lnTo>
                <a:lnTo>
                  <a:pt x="680" y="0"/>
                </a:lnTo>
                <a:lnTo>
                  <a:pt x="181" y="0"/>
                </a:lnTo>
                <a:lnTo>
                  <a:pt x="94" y="58"/>
                </a:lnTo>
                <a:lnTo>
                  <a:pt x="45" y="136"/>
                </a:lnTo>
                <a:lnTo>
                  <a:pt x="0" y="227"/>
                </a:lnTo>
                <a:close/>
              </a:path>
            </a:pathLst>
          </a:custGeom>
          <a:solidFill>
            <a:srgbClr val="4299A0">
              <a:alpha val="59999"/>
            </a:srgbClr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grpSp>
        <p:nvGrpSpPr>
          <p:cNvPr id="3085" name="Group 15"/>
          <p:cNvGrpSpPr>
            <a:grpSpLocks/>
          </p:cNvGrpSpPr>
          <p:nvPr/>
        </p:nvGrpSpPr>
        <p:grpSpPr bwMode="auto">
          <a:xfrm>
            <a:off x="1104900" y="4892675"/>
            <a:ext cx="3455988" cy="396875"/>
            <a:chOff x="748" y="1955"/>
            <a:chExt cx="2177" cy="250"/>
          </a:xfrm>
        </p:grpSpPr>
        <p:sp>
          <p:nvSpPr>
            <p:cNvPr id="3115" name="Line 16"/>
            <p:cNvSpPr>
              <a:spLocks noChangeShapeType="1"/>
            </p:cNvSpPr>
            <p:nvPr/>
          </p:nvSpPr>
          <p:spPr bwMode="auto">
            <a:xfrm>
              <a:off x="748" y="1979"/>
              <a:ext cx="1951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116" name="Text Box 17"/>
            <p:cNvSpPr txBox="1">
              <a:spLocks noChangeArrowheads="1"/>
            </p:cNvSpPr>
            <p:nvPr/>
          </p:nvSpPr>
          <p:spPr bwMode="auto">
            <a:xfrm>
              <a:off x="2562" y="1955"/>
              <a:ext cx="363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000" b="1" i="1">
                  <a:latin typeface="Times New Roman" pitchFamily="18" charset="0"/>
                </a:rPr>
                <a:t>x</a:t>
              </a:r>
              <a:endParaRPr lang="ru-RU" sz="2000" b="1" i="1">
                <a:latin typeface="Times New Roman" pitchFamily="18" charset="0"/>
              </a:endParaRPr>
            </a:p>
          </p:txBody>
        </p:sp>
      </p:grpSp>
      <p:sp>
        <p:nvSpPr>
          <p:cNvPr id="3086" name="Text Box 18"/>
          <p:cNvSpPr txBox="1">
            <a:spLocks noChangeArrowheads="1"/>
          </p:cNvSpPr>
          <p:nvPr/>
        </p:nvSpPr>
        <p:spPr bwMode="auto">
          <a:xfrm>
            <a:off x="3049588" y="4965700"/>
            <a:ext cx="6477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>
                <a:latin typeface="Calibri" pitchFamily="34" charset="0"/>
              </a:rPr>
              <a:t>6</a:t>
            </a:r>
          </a:p>
        </p:txBody>
      </p:sp>
      <p:sp>
        <p:nvSpPr>
          <p:cNvPr id="3087" name="Arc 19"/>
          <p:cNvSpPr>
            <a:spLocks/>
          </p:cNvSpPr>
          <p:nvPr/>
        </p:nvSpPr>
        <p:spPr bwMode="auto">
          <a:xfrm rot="10422079" flipH="1" flipV="1">
            <a:off x="1108075" y="4505325"/>
            <a:ext cx="754063" cy="423863"/>
          </a:xfrm>
          <a:custGeom>
            <a:avLst/>
            <a:gdLst>
              <a:gd name="T0" fmla="*/ 0 w 22587"/>
              <a:gd name="T1" fmla="*/ 451 h 21600"/>
              <a:gd name="T2" fmla="*/ 754062 w 22587"/>
              <a:gd name="T3" fmla="*/ 423862 h 21600"/>
              <a:gd name="T4" fmla="*/ 32951 w 22587"/>
              <a:gd name="T5" fmla="*/ 423862 h 21600"/>
              <a:gd name="T6" fmla="*/ 0 60000 65536"/>
              <a:gd name="T7" fmla="*/ 0 60000 65536"/>
              <a:gd name="T8" fmla="*/ 0 60000 65536"/>
              <a:gd name="T9" fmla="*/ 0 w 22587"/>
              <a:gd name="T10" fmla="*/ 0 h 21600"/>
              <a:gd name="T11" fmla="*/ 22587 w 22587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2587" h="21600" fill="none" extrusionOk="0">
                <a:moveTo>
                  <a:pt x="-1" y="22"/>
                </a:moveTo>
                <a:cubicBezTo>
                  <a:pt x="328" y="7"/>
                  <a:pt x="657" y="-1"/>
                  <a:pt x="987" y="0"/>
                </a:cubicBezTo>
                <a:cubicBezTo>
                  <a:pt x="12916" y="0"/>
                  <a:pt x="22587" y="9670"/>
                  <a:pt x="22587" y="21600"/>
                </a:cubicBezTo>
              </a:path>
              <a:path w="22587" h="21600" stroke="0" extrusionOk="0">
                <a:moveTo>
                  <a:pt x="-1" y="22"/>
                </a:moveTo>
                <a:cubicBezTo>
                  <a:pt x="328" y="7"/>
                  <a:pt x="657" y="-1"/>
                  <a:pt x="987" y="0"/>
                </a:cubicBezTo>
                <a:cubicBezTo>
                  <a:pt x="12916" y="0"/>
                  <a:pt x="22587" y="9670"/>
                  <a:pt x="22587" y="21600"/>
                </a:cubicBezTo>
                <a:lnTo>
                  <a:pt x="987" y="21600"/>
                </a:lnTo>
                <a:close/>
              </a:path>
            </a:pathLst>
          </a:cu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088" name="Arc 20"/>
          <p:cNvSpPr>
            <a:spLocks/>
          </p:cNvSpPr>
          <p:nvPr/>
        </p:nvSpPr>
        <p:spPr bwMode="auto">
          <a:xfrm rot="11177921" flipV="1">
            <a:off x="3186113" y="4503738"/>
            <a:ext cx="869950" cy="433387"/>
          </a:xfrm>
          <a:custGeom>
            <a:avLst/>
            <a:gdLst>
              <a:gd name="T0" fmla="*/ 0 w 21600"/>
              <a:gd name="T1" fmla="*/ 0 h 21600"/>
              <a:gd name="T2" fmla="*/ 869950 w 21600"/>
              <a:gd name="T3" fmla="*/ 433388 h 21600"/>
              <a:gd name="T4" fmla="*/ 0 w 21600"/>
              <a:gd name="T5" fmla="*/ 433388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089" name="AutoShape 21"/>
          <p:cNvSpPr>
            <a:spLocks/>
          </p:cNvSpPr>
          <p:nvPr/>
        </p:nvSpPr>
        <p:spPr bwMode="auto">
          <a:xfrm rot="5400000">
            <a:off x="2327276" y="4102100"/>
            <a:ext cx="360362" cy="1296987"/>
          </a:xfrm>
          <a:prstGeom prst="leftBracket">
            <a:avLst>
              <a:gd name="adj" fmla="val 104091"/>
            </a:avLst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3090" name="Oval 22"/>
          <p:cNvSpPr>
            <a:spLocks noChangeArrowheads="1"/>
          </p:cNvSpPr>
          <p:nvPr/>
        </p:nvSpPr>
        <p:spPr bwMode="auto">
          <a:xfrm>
            <a:off x="1825625" y="4857750"/>
            <a:ext cx="107950" cy="107950"/>
          </a:xfrm>
          <a:prstGeom prst="ellipse">
            <a:avLst/>
          </a:prstGeom>
          <a:solidFill>
            <a:schemeClr val="hlink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3091" name="Oval 23"/>
          <p:cNvSpPr>
            <a:spLocks noChangeArrowheads="1"/>
          </p:cNvSpPr>
          <p:nvPr/>
        </p:nvSpPr>
        <p:spPr bwMode="auto">
          <a:xfrm>
            <a:off x="3121025" y="4857750"/>
            <a:ext cx="107950" cy="107950"/>
          </a:xfrm>
          <a:prstGeom prst="ellipse">
            <a:avLst/>
          </a:prstGeom>
          <a:solidFill>
            <a:schemeClr val="hlink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3092" name="Text Box 24"/>
          <p:cNvSpPr txBox="1">
            <a:spLocks noChangeArrowheads="1"/>
          </p:cNvSpPr>
          <p:nvPr/>
        </p:nvSpPr>
        <p:spPr bwMode="auto">
          <a:xfrm>
            <a:off x="1681163" y="4930775"/>
            <a:ext cx="431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>
                <a:latin typeface="Calibri" pitchFamily="34" charset="0"/>
              </a:rPr>
              <a:t>0</a:t>
            </a:r>
          </a:p>
        </p:txBody>
      </p:sp>
      <p:sp>
        <p:nvSpPr>
          <p:cNvPr id="3093" name="Text Box 27"/>
          <p:cNvSpPr txBox="1">
            <a:spLocks noChangeArrowheads="1"/>
          </p:cNvSpPr>
          <p:nvPr/>
        </p:nvSpPr>
        <p:spPr bwMode="auto">
          <a:xfrm>
            <a:off x="1031875" y="4441825"/>
            <a:ext cx="503238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600" b="1">
                <a:latin typeface="Calibri" pitchFamily="34" charset="0"/>
              </a:rPr>
              <a:t> – </a:t>
            </a:r>
          </a:p>
        </p:txBody>
      </p:sp>
      <p:sp>
        <p:nvSpPr>
          <p:cNvPr id="3094" name="Text Box 28"/>
          <p:cNvSpPr txBox="1">
            <a:spLocks noChangeArrowheads="1"/>
          </p:cNvSpPr>
          <p:nvPr/>
        </p:nvSpPr>
        <p:spPr bwMode="auto">
          <a:xfrm>
            <a:off x="3481388" y="4425950"/>
            <a:ext cx="503237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600" b="1">
                <a:latin typeface="Calibri" pitchFamily="34" charset="0"/>
              </a:rPr>
              <a:t> – </a:t>
            </a:r>
          </a:p>
        </p:txBody>
      </p:sp>
      <p:sp>
        <p:nvSpPr>
          <p:cNvPr id="3095" name="Text Box 29"/>
          <p:cNvSpPr txBox="1">
            <a:spLocks noChangeArrowheads="1"/>
          </p:cNvSpPr>
          <p:nvPr/>
        </p:nvSpPr>
        <p:spPr bwMode="auto">
          <a:xfrm>
            <a:off x="2328863" y="4497388"/>
            <a:ext cx="503237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600" b="1">
                <a:latin typeface="Calibri" pitchFamily="34" charset="0"/>
              </a:rPr>
              <a:t>+</a:t>
            </a:r>
          </a:p>
        </p:txBody>
      </p:sp>
      <p:sp>
        <p:nvSpPr>
          <p:cNvPr id="3096" name="Text Box 30"/>
          <p:cNvSpPr txBox="1">
            <a:spLocks noChangeArrowheads="1"/>
          </p:cNvSpPr>
          <p:nvPr/>
        </p:nvSpPr>
        <p:spPr bwMode="auto">
          <a:xfrm>
            <a:off x="1031875" y="5397500"/>
            <a:ext cx="11525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>
                <a:latin typeface="Calibri" pitchFamily="34" charset="0"/>
              </a:rPr>
              <a:t>Ответ:</a:t>
            </a:r>
          </a:p>
        </p:txBody>
      </p:sp>
      <p:graphicFrame>
        <p:nvGraphicFramePr>
          <p:cNvPr id="3076" name="Object 4"/>
          <p:cNvGraphicFramePr>
            <a:graphicFrameLocks noChangeAspect="1"/>
          </p:cNvGraphicFramePr>
          <p:nvPr/>
        </p:nvGraphicFramePr>
        <p:xfrm>
          <a:off x="1968500" y="5362575"/>
          <a:ext cx="863600" cy="517525"/>
        </p:xfrm>
        <a:graphic>
          <a:graphicData uri="http://schemas.openxmlformats.org/presentationml/2006/ole">
            <p:oleObj spid="_x0000_s3076" name="Equation" r:id="rId5" imgW="444240" imgH="266400" progId="">
              <p:embed/>
            </p:oleObj>
          </a:graphicData>
        </a:graphic>
      </p:graphicFrame>
      <p:graphicFrame>
        <p:nvGraphicFramePr>
          <p:cNvPr id="3077" name="Object 5"/>
          <p:cNvGraphicFramePr>
            <a:graphicFrameLocks noChangeAspect="1"/>
          </p:cNvGraphicFramePr>
          <p:nvPr/>
        </p:nvGraphicFramePr>
        <p:xfrm>
          <a:off x="5208588" y="3502025"/>
          <a:ext cx="1727200" cy="852488"/>
        </p:xfrm>
        <a:graphic>
          <a:graphicData uri="http://schemas.openxmlformats.org/presentationml/2006/ole">
            <p:oleObj spid="_x0000_s3077" name="Equation" r:id="rId6" imgW="901440" imgH="520560" progId="">
              <p:embed/>
            </p:oleObj>
          </a:graphicData>
        </a:graphic>
      </p:graphicFrame>
      <p:sp>
        <p:nvSpPr>
          <p:cNvPr id="3097" name="Freeform 34"/>
          <p:cNvSpPr>
            <a:spLocks/>
          </p:cNvSpPr>
          <p:nvPr/>
        </p:nvSpPr>
        <p:spPr bwMode="auto">
          <a:xfrm>
            <a:off x="6002338" y="4568825"/>
            <a:ext cx="1368425" cy="360363"/>
          </a:xfrm>
          <a:custGeom>
            <a:avLst/>
            <a:gdLst>
              <a:gd name="T0" fmla="*/ 0 w 862"/>
              <a:gd name="T1" fmla="*/ 227 h 227"/>
              <a:gd name="T2" fmla="*/ 862 w 862"/>
              <a:gd name="T3" fmla="*/ 227 h 227"/>
              <a:gd name="T4" fmla="*/ 816 w 862"/>
              <a:gd name="T5" fmla="*/ 136 h 227"/>
              <a:gd name="T6" fmla="*/ 794 w 862"/>
              <a:gd name="T7" fmla="*/ 98 h 227"/>
              <a:gd name="T8" fmla="*/ 754 w 862"/>
              <a:gd name="T9" fmla="*/ 54 h 227"/>
              <a:gd name="T10" fmla="*/ 680 w 862"/>
              <a:gd name="T11" fmla="*/ 0 h 227"/>
              <a:gd name="T12" fmla="*/ 181 w 862"/>
              <a:gd name="T13" fmla="*/ 0 h 227"/>
              <a:gd name="T14" fmla="*/ 94 w 862"/>
              <a:gd name="T15" fmla="*/ 58 h 227"/>
              <a:gd name="T16" fmla="*/ 45 w 862"/>
              <a:gd name="T17" fmla="*/ 136 h 227"/>
              <a:gd name="T18" fmla="*/ 0 w 862"/>
              <a:gd name="T19" fmla="*/ 227 h 227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862"/>
              <a:gd name="T31" fmla="*/ 0 h 227"/>
              <a:gd name="T32" fmla="*/ 862 w 862"/>
              <a:gd name="T33" fmla="*/ 227 h 227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862" h="227">
                <a:moveTo>
                  <a:pt x="0" y="227"/>
                </a:moveTo>
                <a:lnTo>
                  <a:pt x="862" y="227"/>
                </a:lnTo>
                <a:lnTo>
                  <a:pt x="816" y="136"/>
                </a:lnTo>
                <a:lnTo>
                  <a:pt x="794" y="98"/>
                </a:lnTo>
                <a:lnTo>
                  <a:pt x="754" y="54"/>
                </a:lnTo>
                <a:lnTo>
                  <a:pt x="680" y="0"/>
                </a:lnTo>
                <a:lnTo>
                  <a:pt x="181" y="0"/>
                </a:lnTo>
                <a:lnTo>
                  <a:pt x="94" y="58"/>
                </a:lnTo>
                <a:lnTo>
                  <a:pt x="45" y="136"/>
                </a:lnTo>
                <a:lnTo>
                  <a:pt x="0" y="227"/>
                </a:lnTo>
                <a:close/>
              </a:path>
            </a:pathLst>
          </a:custGeom>
          <a:solidFill>
            <a:srgbClr val="4299A0">
              <a:alpha val="59999"/>
            </a:srgbClr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098" name="Text Box 38"/>
          <p:cNvSpPr txBox="1">
            <a:spLocks noChangeArrowheads="1"/>
          </p:cNvSpPr>
          <p:nvPr/>
        </p:nvSpPr>
        <p:spPr bwMode="auto">
          <a:xfrm>
            <a:off x="7226300" y="4965700"/>
            <a:ext cx="6477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>
                <a:latin typeface="Calibri" pitchFamily="34" charset="0"/>
              </a:rPr>
              <a:t>7</a:t>
            </a:r>
          </a:p>
        </p:txBody>
      </p:sp>
      <p:sp>
        <p:nvSpPr>
          <p:cNvPr id="3099" name="Arc 39"/>
          <p:cNvSpPr>
            <a:spLocks/>
          </p:cNvSpPr>
          <p:nvPr/>
        </p:nvSpPr>
        <p:spPr bwMode="auto">
          <a:xfrm rot="10422079" flipH="1" flipV="1">
            <a:off x="5284788" y="4505325"/>
            <a:ext cx="754062" cy="423863"/>
          </a:xfrm>
          <a:custGeom>
            <a:avLst/>
            <a:gdLst>
              <a:gd name="T0" fmla="*/ 0 w 22587"/>
              <a:gd name="T1" fmla="*/ 451 h 21600"/>
              <a:gd name="T2" fmla="*/ 754063 w 22587"/>
              <a:gd name="T3" fmla="*/ 423862 h 21600"/>
              <a:gd name="T4" fmla="*/ 32951 w 22587"/>
              <a:gd name="T5" fmla="*/ 423862 h 21600"/>
              <a:gd name="T6" fmla="*/ 0 60000 65536"/>
              <a:gd name="T7" fmla="*/ 0 60000 65536"/>
              <a:gd name="T8" fmla="*/ 0 60000 65536"/>
              <a:gd name="T9" fmla="*/ 0 w 22587"/>
              <a:gd name="T10" fmla="*/ 0 h 21600"/>
              <a:gd name="T11" fmla="*/ 22587 w 22587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2587" h="21600" fill="none" extrusionOk="0">
                <a:moveTo>
                  <a:pt x="-1" y="22"/>
                </a:moveTo>
                <a:cubicBezTo>
                  <a:pt x="328" y="7"/>
                  <a:pt x="657" y="-1"/>
                  <a:pt x="987" y="0"/>
                </a:cubicBezTo>
                <a:cubicBezTo>
                  <a:pt x="12916" y="0"/>
                  <a:pt x="22587" y="9670"/>
                  <a:pt x="22587" y="21600"/>
                </a:cubicBezTo>
              </a:path>
              <a:path w="22587" h="21600" stroke="0" extrusionOk="0">
                <a:moveTo>
                  <a:pt x="-1" y="22"/>
                </a:moveTo>
                <a:cubicBezTo>
                  <a:pt x="328" y="7"/>
                  <a:pt x="657" y="-1"/>
                  <a:pt x="987" y="0"/>
                </a:cubicBezTo>
                <a:cubicBezTo>
                  <a:pt x="12916" y="0"/>
                  <a:pt x="22587" y="9670"/>
                  <a:pt x="22587" y="21600"/>
                </a:cubicBezTo>
                <a:lnTo>
                  <a:pt x="987" y="21600"/>
                </a:lnTo>
                <a:close/>
              </a:path>
            </a:pathLst>
          </a:cu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100" name="Arc 40"/>
          <p:cNvSpPr>
            <a:spLocks/>
          </p:cNvSpPr>
          <p:nvPr/>
        </p:nvSpPr>
        <p:spPr bwMode="auto">
          <a:xfrm rot="11177921" flipV="1">
            <a:off x="7362825" y="4503738"/>
            <a:ext cx="869950" cy="433387"/>
          </a:xfrm>
          <a:custGeom>
            <a:avLst/>
            <a:gdLst>
              <a:gd name="T0" fmla="*/ 0 w 21600"/>
              <a:gd name="T1" fmla="*/ 0 h 21600"/>
              <a:gd name="T2" fmla="*/ 869950 w 21600"/>
              <a:gd name="T3" fmla="*/ 433388 h 21600"/>
              <a:gd name="T4" fmla="*/ 0 w 21600"/>
              <a:gd name="T5" fmla="*/ 433388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101" name="AutoShape 41"/>
          <p:cNvSpPr>
            <a:spLocks/>
          </p:cNvSpPr>
          <p:nvPr/>
        </p:nvSpPr>
        <p:spPr bwMode="auto">
          <a:xfrm rot="5400000">
            <a:off x="6503988" y="4102100"/>
            <a:ext cx="360362" cy="1296988"/>
          </a:xfrm>
          <a:prstGeom prst="leftBracket">
            <a:avLst>
              <a:gd name="adj" fmla="val 104091"/>
            </a:avLst>
          </a:prstGeom>
          <a:noFill/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3102" name="Oval 42"/>
          <p:cNvSpPr>
            <a:spLocks noChangeArrowheads="1"/>
          </p:cNvSpPr>
          <p:nvPr/>
        </p:nvSpPr>
        <p:spPr bwMode="auto">
          <a:xfrm>
            <a:off x="6002338" y="4857750"/>
            <a:ext cx="107950" cy="107950"/>
          </a:xfrm>
          <a:prstGeom prst="ellipse">
            <a:avLst/>
          </a:prstGeom>
          <a:solidFill>
            <a:schemeClr val="hlink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3103" name="Oval 43"/>
          <p:cNvSpPr>
            <a:spLocks noChangeArrowheads="1"/>
          </p:cNvSpPr>
          <p:nvPr/>
        </p:nvSpPr>
        <p:spPr bwMode="auto">
          <a:xfrm>
            <a:off x="7297738" y="4857750"/>
            <a:ext cx="107950" cy="107950"/>
          </a:xfrm>
          <a:prstGeom prst="ellipse">
            <a:avLst/>
          </a:prstGeom>
          <a:solidFill>
            <a:schemeClr val="hlink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3104" name="Text Box 44"/>
          <p:cNvSpPr txBox="1">
            <a:spLocks noChangeArrowheads="1"/>
          </p:cNvSpPr>
          <p:nvPr/>
        </p:nvSpPr>
        <p:spPr bwMode="auto">
          <a:xfrm>
            <a:off x="5857875" y="4930775"/>
            <a:ext cx="431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>
                <a:latin typeface="Calibri" pitchFamily="34" charset="0"/>
              </a:rPr>
              <a:t>0</a:t>
            </a:r>
          </a:p>
        </p:txBody>
      </p:sp>
      <p:sp>
        <p:nvSpPr>
          <p:cNvPr id="3105" name="Text Box 45"/>
          <p:cNvSpPr txBox="1">
            <a:spLocks noChangeArrowheads="1"/>
          </p:cNvSpPr>
          <p:nvPr/>
        </p:nvSpPr>
        <p:spPr bwMode="auto">
          <a:xfrm>
            <a:off x="5208588" y="4441825"/>
            <a:ext cx="503237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600" b="1">
                <a:latin typeface="Calibri" pitchFamily="34" charset="0"/>
              </a:rPr>
              <a:t> – </a:t>
            </a:r>
          </a:p>
        </p:txBody>
      </p:sp>
      <p:sp>
        <p:nvSpPr>
          <p:cNvPr id="3106" name="Text Box 46"/>
          <p:cNvSpPr txBox="1">
            <a:spLocks noChangeArrowheads="1"/>
          </p:cNvSpPr>
          <p:nvPr/>
        </p:nvSpPr>
        <p:spPr bwMode="auto">
          <a:xfrm>
            <a:off x="7658100" y="4425950"/>
            <a:ext cx="503238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600" b="1">
                <a:latin typeface="Calibri" pitchFamily="34" charset="0"/>
              </a:rPr>
              <a:t> – </a:t>
            </a:r>
          </a:p>
        </p:txBody>
      </p:sp>
      <p:sp>
        <p:nvSpPr>
          <p:cNvPr id="3107" name="Text Box 47"/>
          <p:cNvSpPr txBox="1">
            <a:spLocks noChangeArrowheads="1"/>
          </p:cNvSpPr>
          <p:nvPr/>
        </p:nvSpPr>
        <p:spPr bwMode="auto">
          <a:xfrm>
            <a:off x="6505575" y="4497388"/>
            <a:ext cx="503238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600" b="1">
                <a:latin typeface="Calibri" pitchFamily="34" charset="0"/>
              </a:rPr>
              <a:t>+</a:t>
            </a:r>
          </a:p>
        </p:txBody>
      </p:sp>
      <p:sp>
        <p:nvSpPr>
          <p:cNvPr id="3108" name="Text Box 48"/>
          <p:cNvSpPr txBox="1">
            <a:spLocks noChangeArrowheads="1"/>
          </p:cNvSpPr>
          <p:nvPr/>
        </p:nvSpPr>
        <p:spPr bwMode="auto">
          <a:xfrm>
            <a:off x="5208588" y="5397500"/>
            <a:ext cx="11525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>
                <a:latin typeface="Calibri" pitchFamily="34" charset="0"/>
              </a:rPr>
              <a:t>Ответ:</a:t>
            </a:r>
          </a:p>
        </p:txBody>
      </p:sp>
      <p:graphicFrame>
        <p:nvGraphicFramePr>
          <p:cNvPr id="3078" name="Object 6"/>
          <p:cNvGraphicFramePr>
            <a:graphicFrameLocks noChangeAspect="1"/>
          </p:cNvGraphicFramePr>
          <p:nvPr/>
        </p:nvGraphicFramePr>
        <p:xfrm>
          <a:off x="6145213" y="5362575"/>
          <a:ext cx="863600" cy="517525"/>
        </p:xfrm>
        <a:graphic>
          <a:graphicData uri="http://schemas.openxmlformats.org/presentationml/2006/ole">
            <p:oleObj spid="_x0000_s3078" name="Equation" r:id="rId7" imgW="444240" imgH="266400" progId="">
              <p:embed/>
            </p:oleObj>
          </a:graphicData>
        </a:graphic>
      </p:graphicFrame>
      <p:sp>
        <p:nvSpPr>
          <p:cNvPr id="3109" name="Text Box 51"/>
          <p:cNvSpPr txBox="1">
            <a:spLocks noChangeArrowheads="1"/>
          </p:cNvSpPr>
          <p:nvPr/>
        </p:nvSpPr>
        <p:spPr bwMode="auto">
          <a:xfrm>
            <a:off x="1104900" y="3141663"/>
            <a:ext cx="143986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>
                <a:latin typeface="Calibri" pitchFamily="34" charset="0"/>
              </a:rPr>
              <a:t>Решение.</a:t>
            </a:r>
          </a:p>
        </p:txBody>
      </p:sp>
      <p:sp>
        <p:nvSpPr>
          <p:cNvPr id="3110" name="Text Box 52"/>
          <p:cNvSpPr txBox="1">
            <a:spLocks noChangeArrowheads="1"/>
          </p:cNvSpPr>
          <p:nvPr/>
        </p:nvSpPr>
        <p:spPr bwMode="auto">
          <a:xfrm>
            <a:off x="5137150" y="3176588"/>
            <a:ext cx="143986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>
                <a:latin typeface="Calibri" pitchFamily="34" charset="0"/>
              </a:rPr>
              <a:t>Решение.</a:t>
            </a:r>
          </a:p>
        </p:txBody>
      </p:sp>
      <p:graphicFrame>
        <p:nvGraphicFramePr>
          <p:cNvPr id="3079" name="Object 7"/>
          <p:cNvGraphicFramePr>
            <a:graphicFrameLocks noChangeAspect="1"/>
          </p:cNvGraphicFramePr>
          <p:nvPr/>
        </p:nvGraphicFramePr>
        <p:xfrm>
          <a:off x="5219700" y="2565400"/>
          <a:ext cx="3455988" cy="504825"/>
        </p:xfrm>
        <a:graphic>
          <a:graphicData uri="http://schemas.openxmlformats.org/presentationml/2006/ole">
            <p:oleObj spid="_x0000_s3079" name="Equation" r:id="rId8" imgW="2082800" imgH="304800" progId="">
              <p:embed/>
            </p:oleObj>
          </a:graphicData>
        </a:graphic>
      </p:graphicFrame>
      <p:pic>
        <p:nvPicPr>
          <p:cNvPr id="3111" name="Picture 8"/>
          <p:cNvPicPr>
            <a:picLocks noChangeAspect="1" noChangeArrowheads="1"/>
          </p:cNvPicPr>
          <p:nvPr/>
        </p:nvPicPr>
        <p:blipFill>
          <a:blip r:embed="rId9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 t="39362" r="-14151"/>
          <a:stretch>
            <a:fillRect/>
          </a:stretch>
        </p:blipFill>
        <p:spPr bwMode="auto">
          <a:xfrm>
            <a:off x="4427538" y="2781300"/>
            <a:ext cx="576262" cy="3529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112" name="Group 35"/>
          <p:cNvGrpSpPr>
            <a:grpSpLocks/>
          </p:cNvGrpSpPr>
          <p:nvPr/>
        </p:nvGrpSpPr>
        <p:grpSpPr bwMode="auto">
          <a:xfrm>
            <a:off x="5219700" y="4868863"/>
            <a:ext cx="3455988" cy="396875"/>
            <a:chOff x="748" y="1955"/>
            <a:chExt cx="2177" cy="250"/>
          </a:xfrm>
        </p:grpSpPr>
        <p:sp>
          <p:nvSpPr>
            <p:cNvPr id="3113" name="Line 36"/>
            <p:cNvSpPr>
              <a:spLocks noChangeShapeType="1"/>
            </p:cNvSpPr>
            <p:nvPr/>
          </p:nvSpPr>
          <p:spPr bwMode="auto">
            <a:xfrm>
              <a:off x="748" y="1979"/>
              <a:ext cx="1951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114" name="Text Box 37"/>
            <p:cNvSpPr txBox="1">
              <a:spLocks noChangeArrowheads="1"/>
            </p:cNvSpPr>
            <p:nvPr/>
          </p:nvSpPr>
          <p:spPr bwMode="auto">
            <a:xfrm>
              <a:off x="2562" y="1955"/>
              <a:ext cx="363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000" b="1" i="1">
                  <a:latin typeface="Times New Roman" pitchFamily="18" charset="0"/>
                </a:rPr>
                <a:t>x</a:t>
              </a:r>
              <a:endParaRPr lang="ru-RU" sz="2000" b="1" i="1">
                <a:latin typeface="Times New Roman" pitchFamily="18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4"/>
          <p:cNvSpPr txBox="1">
            <a:spLocks noGrp="1" noChangeArrowheads="1"/>
          </p:cNvSpPr>
          <p:nvPr>
            <p:ph type="title"/>
          </p:nvPr>
        </p:nvSpPr>
        <p:spPr/>
        <p:txBody>
          <a:bodyPr rtlCol="0"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sz="2800" b="1" u="sng" dirty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Оценка самостоятельной работы</a:t>
            </a:r>
          </a:p>
        </p:txBody>
      </p:sp>
      <p:sp>
        <p:nvSpPr>
          <p:cNvPr id="21506" name="Text Box 5"/>
          <p:cNvSpPr txBox="1">
            <a:spLocks noChangeArrowheads="1"/>
          </p:cNvSpPr>
          <p:nvPr/>
        </p:nvSpPr>
        <p:spPr bwMode="auto">
          <a:xfrm>
            <a:off x="2124075" y="1557338"/>
            <a:ext cx="5183188" cy="968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  <a:spcBef>
                <a:spcPct val="50000"/>
              </a:spcBef>
            </a:pPr>
            <a:r>
              <a:rPr lang="ru-RU" sz="2400" b="1">
                <a:latin typeface="Calibri" pitchFamily="34" charset="0"/>
              </a:rPr>
              <a:t>За каждый верно выполненный пример – поставьте 1 балл.</a:t>
            </a:r>
          </a:p>
        </p:txBody>
      </p:sp>
      <p:sp>
        <p:nvSpPr>
          <p:cNvPr id="21507" name="Text Box 25"/>
          <p:cNvSpPr txBox="1">
            <a:spLocks noChangeArrowheads="1"/>
          </p:cNvSpPr>
          <p:nvPr/>
        </p:nvSpPr>
        <p:spPr bwMode="auto">
          <a:xfrm>
            <a:off x="2555875" y="4556125"/>
            <a:ext cx="46799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>
                <a:latin typeface="Calibri" pitchFamily="34" charset="0"/>
              </a:rPr>
              <a:t>2 балла – хорошо, «4». </a:t>
            </a:r>
          </a:p>
        </p:txBody>
      </p:sp>
      <p:sp>
        <p:nvSpPr>
          <p:cNvPr id="21508" name="Text Box 26"/>
          <p:cNvSpPr txBox="1">
            <a:spLocks noChangeArrowheads="1"/>
          </p:cNvSpPr>
          <p:nvPr/>
        </p:nvSpPr>
        <p:spPr bwMode="auto">
          <a:xfrm>
            <a:off x="2555875" y="5276850"/>
            <a:ext cx="41036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>
                <a:latin typeface="Calibri" pitchFamily="34" charset="0"/>
              </a:rPr>
              <a:t>3 балла – отлично, «5». </a:t>
            </a:r>
          </a:p>
        </p:txBody>
      </p:sp>
      <p:sp>
        <p:nvSpPr>
          <p:cNvPr id="21509" name="Text Box 27"/>
          <p:cNvSpPr txBox="1">
            <a:spLocks noChangeArrowheads="1"/>
          </p:cNvSpPr>
          <p:nvPr/>
        </p:nvSpPr>
        <p:spPr bwMode="auto">
          <a:xfrm>
            <a:off x="2555875" y="3259138"/>
            <a:ext cx="37433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>
                <a:latin typeface="Calibri" pitchFamily="34" charset="0"/>
              </a:rPr>
              <a:t>0 баллов – плохо,  «2».</a:t>
            </a:r>
          </a:p>
        </p:txBody>
      </p:sp>
      <p:sp>
        <p:nvSpPr>
          <p:cNvPr id="21510" name="Text Box 24"/>
          <p:cNvSpPr txBox="1">
            <a:spLocks noChangeArrowheads="1"/>
          </p:cNvSpPr>
          <p:nvPr/>
        </p:nvSpPr>
        <p:spPr bwMode="auto">
          <a:xfrm>
            <a:off x="2555875" y="3908425"/>
            <a:ext cx="62642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>
                <a:latin typeface="Calibri" pitchFamily="34" charset="0"/>
              </a:rPr>
              <a:t>1 балл – удовлетворительно, «3». 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3" name="Rectangle 6"/>
          <p:cNvSpPr>
            <a:spLocks noGrp="1" noChangeArrowheads="1"/>
          </p:cNvSpPr>
          <p:nvPr>
            <p:ph type="title"/>
          </p:nvPr>
        </p:nvSpPr>
        <p:spPr>
          <a:xfrm>
            <a:off x="971550" y="646113"/>
            <a:ext cx="2952750" cy="400050"/>
          </a:xfrm>
        </p:spPr>
        <p:txBody>
          <a:bodyPr>
            <a:spAutoFit/>
          </a:bodyPr>
          <a:lstStyle/>
          <a:p>
            <a:pPr algn="just"/>
            <a:r>
              <a:rPr lang="ru-RU" sz="2000" b="1" smtClean="0"/>
              <a:t>Решим неравенство</a:t>
            </a:r>
          </a:p>
        </p:txBody>
      </p:sp>
      <p:graphicFrame>
        <p:nvGraphicFramePr>
          <p:cNvPr id="4100" name="Object 4"/>
          <p:cNvGraphicFramePr>
            <a:graphicFrameLocks noChangeAspect="1"/>
          </p:cNvGraphicFramePr>
          <p:nvPr/>
        </p:nvGraphicFramePr>
        <p:xfrm>
          <a:off x="3419475" y="549275"/>
          <a:ext cx="5153025" cy="530225"/>
        </p:xfrm>
        <a:graphic>
          <a:graphicData uri="http://schemas.openxmlformats.org/presentationml/2006/ole">
            <p:oleObj spid="_x0000_s4100" name="Equation" r:id="rId3" imgW="2959100" imgH="304800" progId="">
              <p:embed/>
            </p:oleObj>
          </a:graphicData>
        </a:graphic>
      </p:graphicFrame>
      <p:sp>
        <p:nvSpPr>
          <p:cNvPr id="4104" name="Text Box 14"/>
          <p:cNvSpPr>
            <a:spLocks noGrp="1" noChangeArrowheads="1"/>
          </p:cNvSpPr>
          <p:nvPr>
            <p:ph idx="1"/>
          </p:nvPr>
        </p:nvSpPr>
        <p:spPr>
          <a:xfrm>
            <a:off x="1692275" y="1196975"/>
            <a:ext cx="6048375" cy="1200150"/>
          </a:xfrm>
        </p:spPr>
        <p:txBody>
          <a:bodyPr>
            <a:spAutoFit/>
          </a:bodyPr>
          <a:lstStyle/>
          <a:p>
            <a:pPr marL="0" indent="0">
              <a:lnSpc>
                <a:spcPct val="120000"/>
              </a:lnSpc>
              <a:spcBef>
                <a:spcPct val="50000"/>
              </a:spcBef>
              <a:buFont typeface="Arial" charset="0"/>
              <a:buNone/>
            </a:pPr>
            <a:r>
              <a:rPr lang="ru-RU" sz="2000" smtClean="0"/>
              <a:t>Если в разложении многочлена на множители входит сомножитель                      , то говорят, что  - </a:t>
            </a:r>
            <a:r>
              <a:rPr lang="ru-RU" sz="2000" i="1" smtClean="0">
                <a:latin typeface="Times New Roman" pitchFamily="18" charset="0"/>
              </a:rPr>
              <a:t>х</a:t>
            </a:r>
            <a:r>
              <a:rPr lang="ru-RU" sz="2000" i="1" baseline="-25000" smtClean="0">
                <a:latin typeface="Times New Roman" pitchFamily="18" charset="0"/>
              </a:rPr>
              <a:t>0</a:t>
            </a:r>
            <a:r>
              <a:rPr lang="ru-RU" sz="2000" baseline="-25000" smtClean="0"/>
              <a:t> </a:t>
            </a:r>
            <a:r>
              <a:rPr lang="en-US" sz="2000" baseline="-25000" smtClean="0"/>
              <a:t> </a:t>
            </a:r>
            <a:r>
              <a:rPr lang="ru-RU" sz="2000" smtClean="0"/>
              <a:t>корень многочлена кратности </a:t>
            </a:r>
            <a:r>
              <a:rPr lang="en-US" sz="2000" i="1" smtClean="0">
                <a:latin typeface="Times New Roman" pitchFamily="18" charset="0"/>
              </a:rPr>
              <a:t>k</a:t>
            </a:r>
            <a:r>
              <a:rPr lang="ru-RU" sz="2000" smtClean="0"/>
              <a:t>. </a:t>
            </a:r>
          </a:p>
        </p:txBody>
      </p:sp>
      <p:graphicFrame>
        <p:nvGraphicFramePr>
          <p:cNvPr id="4101" name="Object 5"/>
          <p:cNvGraphicFramePr>
            <a:graphicFrameLocks noChangeAspect="1"/>
          </p:cNvGraphicFramePr>
          <p:nvPr/>
        </p:nvGraphicFramePr>
        <p:xfrm>
          <a:off x="3203575" y="1628775"/>
          <a:ext cx="1130300" cy="576263"/>
        </p:xfrm>
        <a:graphic>
          <a:graphicData uri="http://schemas.openxmlformats.org/presentationml/2006/ole">
            <p:oleObj spid="_x0000_s4101" name="Equation" r:id="rId4" imgW="647419" imgH="304668" progId="">
              <p:embed/>
            </p:oleObj>
          </a:graphicData>
        </a:graphic>
      </p:graphicFrame>
      <p:sp>
        <p:nvSpPr>
          <p:cNvPr id="49" name="Text Box 20"/>
          <p:cNvSpPr txBox="1">
            <a:spLocks noChangeArrowheads="1"/>
          </p:cNvSpPr>
          <p:nvPr/>
        </p:nvSpPr>
        <p:spPr bwMode="auto">
          <a:xfrm>
            <a:off x="971550" y="2492375"/>
            <a:ext cx="7848600" cy="1130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en-US" sz="2000">
                <a:latin typeface="Calibri" pitchFamily="34" charset="0"/>
              </a:rPr>
              <a:t>1)   </a:t>
            </a:r>
            <a:r>
              <a:rPr lang="ru-RU" sz="2000">
                <a:latin typeface="Calibri" pitchFamily="34" charset="0"/>
              </a:rPr>
              <a:t>Данный многочлен имеет корни:  </a:t>
            </a:r>
            <a:endParaRPr lang="en-US" sz="2000">
              <a:latin typeface="Calibri" pitchFamily="34" charset="0"/>
            </a:endParaRPr>
          </a:p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en-US" sz="2000" i="1">
                <a:latin typeface="Times New Roman" pitchFamily="18" charset="0"/>
              </a:rPr>
              <a:t>x </a:t>
            </a:r>
            <a:r>
              <a:rPr lang="en-US" sz="2000">
                <a:latin typeface="Calibri" pitchFamily="34" charset="0"/>
              </a:rPr>
              <a:t>= -5, </a:t>
            </a:r>
            <a:r>
              <a:rPr lang="ru-RU" sz="2000">
                <a:latin typeface="Calibri" pitchFamily="34" charset="0"/>
              </a:rPr>
              <a:t>кратности 6;  </a:t>
            </a:r>
            <a:r>
              <a:rPr lang="en-US" sz="2000">
                <a:latin typeface="Calibri" pitchFamily="34" charset="0"/>
              </a:rPr>
              <a:t>   </a:t>
            </a:r>
            <a:r>
              <a:rPr lang="en-US" sz="2000" i="1">
                <a:latin typeface="Times New Roman" pitchFamily="18" charset="0"/>
              </a:rPr>
              <a:t>x </a:t>
            </a:r>
            <a:r>
              <a:rPr lang="en-US" sz="2000">
                <a:latin typeface="Calibri" pitchFamily="34" charset="0"/>
              </a:rPr>
              <a:t>= -2, </a:t>
            </a:r>
            <a:r>
              <a:rPr lang="ru-RU" sz="2000">
                <a:latin typeface="Calibri" pitchFamily="34" charset="0"/>
              </a:rPr>
              <a:t>кратности 3;  </a:t>
            </a:r>
            <a:r>
              <a:rPr lang="en-US" sz="2000">
                <a:latin typeface="Calibri" pitchFamily="34" charset="0"/>
              </a:rPr>
              <a:t>   </a:t>
            </a:r>
            <a:r>
              <a:rPr lang="en-US" sz="2000" i="1">
                <a:latin typeface="Times New Roman" pitchFamily="18" charset="0"/>
              </a:rPr>
              <a:t>x</a:t>
            </a:r>
            <a:r>
              <a:rPr lang="en-US" sz="2000">
                <a:latin typeface="Calibri" pitchFamily="34" charset="0"/>
              </a:rPr>
              <a:t> = 0, </a:t>
            </a:r>
            <a:r>
              <a:rPr lang="ru-RU" sz="2000">
                <a:latin typeface="Calibri" pitchFamily="34" charset="0"/>
              </a:rPr>
              <a:t>кратности 1;  </a:t>
            </a:r>
            <a:endParaRPr lang="en-US" sz="2000">
              <a:latin typeface="Calibri" pitchFamily="34" charset="0"/>
            </a:endParaRPr>
          </a:p>
          <a:p>
            <a:pPr>
              <a:lnSpc>
                <a:spcPct val="80000"/>
              </a:lnSpc>
              <a:spcBef>
                <a:spcPct val="50000"/>
              </a:spcBef>
            </a:pPr>
            <a:r>
              <a:rPr lang="en-US" sz="2000" i="1">
                <a:latin typeface="Times New Roman" pitchFamily="18" charset="0"/>
              </a:rPr>
              <a:t>x </a:t>
            </a:r>
            <a:r>
              <a:rPr lang="en-US" sz="2000">
                <a:latin typeface="Calibri" pitchFamily="34" charset="0"/>
              </a:rPr>
              <a:t>= 1, </a:t>
            </a:r>
            <a:r>
              <a:rPr lang="ru-RU" sz="2000">
                <a:latin typeface="Calibri" pitchFamily="34" charset="0"/>
              </a:rPr>
              <a:t>кратности 2; </a:t>
            </a:r>
            <a:r>
              <a:rPr lang="en-US" sz="2000">
                <a:latin typeface="Calibri" pitchFamily="34" charset="0"/>
              </a:rPr>
              <a:t>    </a:t>
            </a:r>
            <a:r>
              <a:rPr lang="ru-RU" sz="2000">
                <a:latin typeface="Calibri" pitchFamily="34" charset="0"/>
              </a:rPr>
              <a:t> </a:t>
            </a:r>
            <a:r>
              <a:rPr lang="en-US" sz="2000" i="1">
                <a:latin typeface="Times New Roman" pitchFamily="18" charset="0"/>
              </a:rPr>
              <a:t>x</a:t>
            </a:r>
            <a:r>
              <a:rPr lang="en-US" sz="2000">
                <a:latin typeface="Calibri" pitchFamily="34" charset="0"/>
              </a:rPr>
              <a:t> = 3,</a:t>
            </a:r>
            <a:r>
              <a:rPr lang="ru-RU" sz="2000">
                <a:latin typeface="Calibri" pitchFamily="34" charset="0"/>
              </a:rPr>
              <a:t> </a:t>
            </a:r>
            <a:r>
              <a:rPr lang="en-US" sz="2000">
                <a:latin typeface="Calibri" pitchFamily="34" charset="0"/>
              </a:rPr>
              <a:t> </a:t>
            </a:r>
            <a:r>
              <a:rPr lang="ru-RU" sz="2000">
                <a:latin typeface="Calibri" pitchFamily="34" charset="0"/>
              </a:rPr>
              <a:t>кратности 5.</a:t>
            </a:r>
          </a:p>
        </p:txBody>
      </p:sp>
      <p:sp>
        <p:nvSpPr>
          <p:cNvPr id="50" name="Text Box 21"/>
          <p:cNvSpPr txBox="1">
            <a:spLocks noChangeArrowheads="1"/>
          </p:cNvSpPr>
          <p:nvPr/>
        </p:nvSpPr>
        <p:spPr bwMode="auto">
          <a:xfrm>
            <a:off x="971550" y="3716338"/>
            <a:ext cx="56165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>
                <a:latin typeface="Calibri" pitchFamily="34" charset="0"/>
              </a:rPr>
              <a:t>2)   </a:t>
            </a:r>
            <a:r>
              <a:rPr lang="ru-RU" sz="2000">
                <a:latin typeface="Calibri" pitchFamily="34" charset="0"/>
              </a:rPr>
              <a:t>Нанесем эти корни на числовую ось. </a:t>
            </a:r>
          </a:p>
        </p:txBody>
      </p:sp>
      <p:sp>
        <p:nvSpPr>
          <p:cNvPr id="51" name="Freeform 31"/>
          <p:cNvSpPr>
            <a:spLocks/>
          </p:cNvSpPr>
          <p:nvPr/>
        </p:nvSpPr>
        <p:spPr bwMode="auto">
          <a:xfrm>
            <a:off x="7019925" y="4470400"/>
            <a:ext cx="1100138" cy="390525"/>
          </a:xfrm>
          <a:custGeom>
            <a:avLst/>
            <a:gdLst>
              <a:gd name="T0" fmla="*/ 693 w 693"/>
              <a:gd name="T1" fmla="*/ 246 h 246"/>
              <a:gd name="T2" fmla="*/ 693 w 693"/>
              <a:gd name="T3" fmla="*/ 0 h 246"/>
              <a:gd name="T4" fmla="*/ 495 w 693"/>
              <a:gd name="T5" fmla="*/ 3 h 246"/>
              <a:gd name="T6" fmla="*/ 276 w 693"/>
              <a:gd name="T7" fmla="*/ 33 h 246"/>
              <a:gd name="T8" fmla="*/ 90 w 693"/>
              <a:gd name="T9" fmla="*/ 85 h 246"/>
              <a:gd name="T10" fmla="*/ 0 w 693"/>
              <a:gd name="T11" fmla="*/ 160 h 246"/>
              <a:gd name="T12" fmla="*/ 3 w 693"/>
              <a:gd name="T13" fmla="*/ 246 h 246"/>
              <a:gd name="T14" fmla="*/ 693 w 693"/>
              <a:gd name="T15" fmla="*/ 246 h 24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693"/>
              <a:gd name="T25" fmla="*/ 0 h 246"/>
              <a:gd name="T26" fmla="*/ 693 w 693"/>
              <a:gd name="T27" fmla="*/ 246 h 246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693" h="246">
                <a:moveTo>
                  <a:pt x="693" y="246"/>
                </a:moveTo>
                <a:lnTo>
                  <a:pt x="693" y="0"/>
                </a:lnTo>
                <a:lnTo>
                  <a:pt x="495" y="3"/>
                </a:lnTo>
                <a:lnTo>
                  <a:pt x="276" y="33"/>
                </a:lnTo>
                <a:lnTo>
                  <a:pt x="90" y="85"/>
                </a:lnTo>
                <a:lnTo>
                  <a:pt x="0" y="160"/>
                </a:lnTo>
                <a:lnTo>
                  <a:pt x="3" y="246"/>
                </a:lnTo>
                <a:lnTo>
                  <a:pt x="693" y="246"/>
                </a:lnTo>
                <a:close/>
              </a:path>
            </a:pathLst>
          </a:custGeom>
          <a:solidFill>
            <a:srgbClr val="4299A0">
              <a:alpha val="59999"/>
            </a:srgbClr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52" name="Freeform 30"/>
          <p:cNvSpPr>
            <a:spLocks/>
          </p:cNvSpPr>
          <p:nvPr/>
        </p:nvSpPr>
        <p:spPr bwMode="auto">
          <a:xfrm>
            <a:off x="3695700" y="4460875"/>
            <a:ext cx="1209675" cy="409575"/>
          </a:xfrm>
          <a:custGeom>
            <a:avLst/>
            <a:gdLst>
              <a:gd name="T0" fmla="*/ 0 w 762"/>
              <a:gd name="T1" fmla="*/ 258 h 258"/>
              <a:gd name="T2" fmla="*/ 762 w 762"/>
              <a:gd name="T3" fmla="*/ 252 h 258"/>
              <a:gd name="T4" fmla="*/ 747 w 762"/>
              <a:gd name="T5" fmla="*/ 189 h 258"/>
              <a:gd name="T6" fmla="*/ 738 w 762"/>
              <a:gd name="T7" fmla="*/ 132 h 258"/>
              <a:gd name="T8" fmla="*/ 711 w 762"/>
              <a:gd name="T9" fmla="*/ 75 h 258"/>
              <a:gd name="T10" fmla="*/ 654 w 762"/>
              <a:gd name="T11" fmla="*/ 6 h 258"/>
              <a:gd name="T12" fmla="*/ 114 w 762"/>
              <a:gd name="T13" fmla="*/ 0 h 258"/>
              <a:gd name="T14" fmla="*/ 39 w 762"/>
              <a:gd name="T15" fmla="*/ 66 h 258"/>
              <a:gd name="T16" fmla="*/ 3 w 762"/>
              <a:gd name="T17" fmla="*/ 162 h 258"/>
              <a:gd name="T18" fmla="*/ 0 w 762"/>
              <a:gd name="T19" fmla="*/ 258 h 258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762"/>
              <a:gd name="T31" fmla="*/ 0 h 258"/>
              <a:gd name="T32" fmla="*/ 762 w 762"/>
              <a:gd name="T33" fmla="*/ 258 h 258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762" h="258">
                <a:moveTo>
                  <a:pt x="0" y="258"/>
                </a:moveTo>
                <a:lnTo>
                  <a:pt x="762" y="252"/>
                </a:lnTo>
                <a:lnTo>
                  <a:pt x="747" y="189"/>
                </a:lnTo>
                <a:lnTo>
                  <a:pt x="738" y="132"/>
                </a:lnTo>
                <a:lnTo>
                  <a:pt x="711" y="75"/>
                </a:lnTo>
                <a:lnTo>
                  <a:pt x="654" y="6"/>
                </a:lnTo>
                <a:lnTo>
                  <a:pt x="114" y="0"/>
                </a:lnTo>
                <a:lnTo>
                  <a:pt x="39" y="66"/>
                </a:lnTo>
                <a:lnTo>
                  <a:pt x="3" y="162"/>
                </a:lnTo>
                <a:lnTo>
                  <a:pt x="0" y="258"/>
                </a:lnTo>
                <a:close/>
              </a:path>
            </a:pathLst>
          </a:custGeom>
          <a:solidFill>
            <a:srgbClr val="4299A0">
              <a:alpha val="59999"/>
            </a:srgbClr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53" name="Picture 22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20891"/>
          <a:stretch>
            <a:fillRect/>
          </a:stretch>
        </p:blipFill>
        <p:spPr bwMode="auto">
          <a:xfrm>
            <a:off x="1258888" y="4437063"/>
            <a:ext cx="7056437" cy="817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4" name="Text Box 24"/>
          <p:cNvSpPr txBox="1">
            <a:spLocks noChangeArrowheads="1"/>
          </p:cNvSpPr>
          <p:nvPr/>
        </p:nvSpPr>
        <p:spPr bwMode="auto">
          <a:xfrm>
            <a:off x="7524750" y="4460875"/>
            <a:ext cx="503238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600" b="1">
                <a:latin typeface="Calibri" pitchFamily="34" charset="0"/>
              </a:rPr>
              <a:t>+</a:t>
            </a:r>
          </a:p>
        </p:txBody>
      </p:sp>
      <p:sp>
        <p:nvSpPr>
          <p:cNvPr id="55" name="Text Box 25"/>
          <p:cNvSpPr txBox="1">
            <a:spLocks noChangeArrowheads="1"/>
          </p:cNvSpPr>
          <p:nvPr/>
        </p:nvSpPr>
        <p:spPr bwMode="auto">
          <a:xfrm>
            <a:off x="4140200" y="4476750"/>
            <a:ext cx="503238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600" b="1">
                <a:latin typeface="Calibri" pitchFamily="34" charset="0"/>
              </a:rPr>
              <a:t>+</a:t>
            </a:r>
          </a:p>
        </p:txBody>
      </p:sp>
      <p:sp>
        <p:nvSpPr>
          <p:cNvPr id="56" name="Text Box 26"/>
          <p:cNvSpPr txBox="1">
            <a:spLocks noChangeArrowheads="1"/>
          </p:cNvSpPr>
          <p:nvPr/>
        </p:nvSpPr>
        <p:spPr bwMode="auto">
          <a:xfrm>
            <a:off x="6083300" y="4389438"/>
            <a:ext cx="503238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600" b="1">
                <a:latin typeface="Calibri" pitchFamily="34" charset="0"/>
              </a:rPr>
              <a:t> – </a:t>
            </a:r>
          </a:p>
        </p:txBody>
      </p:sp>
      <p:sp>
        <p:nvSpPr>
          <p:cNvPr id="57" name="Text Box 27"/>
          <p:cNvSpPr txBox="1">
            <a:spLocks noChangeArrowheads="1"/>
          </p:cNvSpPr>
          <p:nvPr/>
        </p:nvSpPr>
        <p:spPr bwMode="auto">
          <a:xfrm>
            <a:off x="5076825" y="4389438"/>
            <a:ext cx="503238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600" b="1">
                <a:latin typeface="Calibri" pitchFamily="34" charset="0"/>
              </a:rPr>
              <a:t> – </a:t>
            </a:r>
          </a:p>
        </p:txBody>
      </p:sp>
      <p:sp>
        <p:nvSpPr>
          <p:cNvPr id="58" name="Text Box 28"/>
          <p:cNvSpPr txBox="1">
            <a:spLocks noChangeArrowheads="1"/>
          </p:cNvSpPr>
          <p:nvPr/>
        </p:nvSpPr>
        <p:spPr bwMode="auto">
          <a:xfrm>
            <a:off x="2627313" y="4389438"/>
            <a:ext cx="503237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600" b="1">
                <a:latin typeface="Calibri" pitchFamily="34" charset="0"/>
              </a:rPr>
              <a:t> – </a:t>
            </a:r>
          </a:p>
        </p:txBody>
      </p:sp>
      <p:sp>
        <p:nvSpPr>
          <p:cNvPr id="59" name="Text Box 29"/>
          <p:cNvSpPr txBox="1">
            <a:spLocks noChangeArrowheads="1"/>
          </p:cNvSpPr>
          <p:nvPr/>
        </p:nvSpPr>
        <p:spPr bwMode="auto">
          <a:xfrm>
            <a:off x="1187450" y="4389438"/>
            <a:ext cx="503238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600" b="1">
                <a:latin typeface="Calibri" pitchFamily="34" charset="0"/>
              </a:rPr>
              <a:t> – </a:t>
            </a:r>
          </a:p>
        </p:txBody>
      </p:sp>
      <p:sp>
        <p:nvSpPr>
          <p:cNvPr id="60" name="Oval 60"/>
          <p:cNvSpPr>
            <a:spLocks noChangeArrowheads="1"/>
          </p:cNvSpPr>
          <p:nvPr/>
        </p:nvSpPr>
        <p:spPr bwMode="auto">
          <a:xfrm>
            <a:off x="1978025" y="4967288"/>
            <a:ext cx="431800" cy="360362"/>
          </a:xfrm>
          <a:prstGeom prst="ellipse">
            <a:avLst/>
          </a:prstGeom>
          <a:solidFill>
            <a:srgbClr val="FF6600">
              <a:alpha val="18823"/>
            </a:srgbClr>
          </a:solidFill>
          <a:ln w="38100" cmpd="dbl">
            <a:solidFill>
              <a:srgbClr val="CC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61" name="Oval 61"/>
          <p:cNvSpPr>
            <a:spLocks noChangeArrowheads="1"/>
          </p:cNvSpPr>
          <p:nvPr/>
        </p:nvSpPr>
        <p:spPr bwMode="auto">
          <a:xfrm>
            <a:off x="3417888" y="4967288"/>
            <a:ext cx="431800" cy="360362"/>
          </a:xfrm>
          <a:prstGeom prst="ellipse">
            <a:avLst/>
          </a:prstGeom>
          <a:solidFill>
            <a:srgbClr val="4299A0">
              <a:alpha val="18823"/>
            </a:srgbClr>
          </a:solidFill>
          <a:ln w="38100" cmpd="dbl">
            <a:solidFill>
              <a:schemeClr val="hlink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62" name="Oval 62"/>
          <p:cNvSpPr>
            <a:spLocks noChangeArrowheads="1"/>
          </p:cNvSpPr>
          <p:nvPr/>
        </p:nvSpPr>
        <p:spPr bwMode="auto">
          <a:xfrm>
            <a:off x="4676775" y="4967288"/>
            <a:ext cx="431800" cy="360362"/>
          </a:xfrm>
          <a:prstGeom prst="ellipse">
            <a:avLst/>
          </a:prstGeom>
          <a:solidFill>
            <a:srgbClr val="4299A0">
              <a:alpha val="18823"/>
            </a:srgbClr>
          </a:solidFill>
          <a:ln w="38100" cmpd="dbl">
            <a:solidFill>
              <a:schemeClr val="hlink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63" name="Oval 63"/>
          <p:cNvSpPr>
            <a:spLocks noChangeArrowheads="1"/>
          </p:cNvSpPr>
          <p:nvPr/>
        </p:nvSpPr>
        <p:spPr bwMode="auto">
          <a:xfrm>
            <a:off x="5578475" y="4967288"/>
            <a:ext cx="431800" cy="360362"/>
          </a:xfrm>
          <a:prstGeom prst="ellipse">
            <a:avLst/>
          </a:prstGeom>
          <a:solidFill>
            <a:srgbClr val="FF6600">
              <a:alpha val="18823"/>
            </a:srgbClr>
          </a:solidFill>
          <a:ln w="38100" cmpd="dbl">
            <a:solidFill>
              <a:srgbClr val="CC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64" name="Oval 64"/>
          <p:cNvSpPr>
            <a:spLocks noChangeArrowheads="1"/>
          </p:cNvSpPr>
          <p:nvPr/>
        </p:nvSpPr>
        <p:spPr bwMode="auto">
          <a:xfrm>
            <a:off x="6802438" y="4967288"/>
            <a:ext cx="431800" cy="360362"/>
          </a:xfrm>
          <a:prstGeom prst="ellipse">
            <a:avLst/>
          </a:prstGeom>
          <a:solidFill>
            <a:srgbClr val="4299A0">
              <a:alpha val="18823"/>
            </a:srgbClr>
          </a:solidFill>
          <a:ln w="38100" cmpd="dbl">
            <a:solidFill>
              <a:schemeClr val="hlink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65" name="Text Box 23"/>
          <p:cNvSpPr txBox="1">
            <a:spLocks noChangeArrowheads="1"/>
          </p:cNvSpPr>
          <p:nvPr/>
        </p:nvSpPr>
        <p:spPr bwMode="auto">
          <a:xfrm>
            <a:off x="900113" y="5300663"/>
            <a:ext cx="71278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>
                <a:latin typeface="Calibri" pitchFamily="34" charset="0"/>
              </a:rPr>
              <a:t>3)  </a:t>
            </a:r>
            <a:r>
              <a:rPr lang="ru-RU" sz="2000">
                <a:latin typeface="Calibri" pitchFamily="34" charset="0"/>
              </a:rPr>
              <a:t>Определим знак многочлена на каждом интервале</a:t>
            </a:r>
            <a:r>
              <a:rPr lang="en-US" sz="2000">
                <a:latin typeface="Calibri" pitchFamily="34" charset="0"/>
              </a:rPr>
              <a:t>.</a:t>
            </a:r>
            <a:r>
              <a:rPr lang="ru-RU" sz="2000">
                <a:latin typeface="Calibri" pitchFamily="34" charset="0"/>
              </a:rPr>
              <a:t> </a:t>
            </a:r>
          </a:p>
        </p:txBody>
      </p:sp>
      <p:sp>
        <p:nvSpPr>
          <p:cNvPr id="66" name="Text Box 34"/>
          <p:cNvSpPr txBox="1">
            <a:spLocks noChangeArrowheads="1"/>
          </p:cNvSpPr>
          <p:nvPr/>
        </p:nvSpPr>
        <p:spPr bwMode="auto">
          <a:xfrm>
            <a:off x="900113" y="5732463"/>
            <a:ext cx="2808287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>
                <a:latin typeface="Calibri" pitchFamily="34" charset="0"/>
              </a:rPr>
              <a:t>4) </a:t>
            </a:r>
            <a:r>
              <a:rPr lang="ru-RU" sz="2000">
                <a:latin typeface="Calibri" pitchFamily="34" charset="0"/>
              </a:rPr>
              <a:t>Запишем ответ:</a:t>
            </a:r>
          </a:p>
        </p:txBody>
      </p:sp>
      <p:graphicFrame>
        <p:nvGraphicFramePr>
          <p:cNvPr id="4102" name="Object 6"/>
          <p:cNvGraphicFramePr>
            <a:graphicFrameLocks noChangeAspect="1"/>
          </p:cNvGraphicFramePr>
          <p:nvPr/>
        </p:nvGraphicFramePr>
        <p:xfrm>
          <a:off x="3059113" y="5661025"/>
          <a:ext cx="4173537" cy="476250"/>
        </p:xfrm>
        <a:graphic>
          <a:graphicData uri="http://schemas.openxmlformats.org/presentationml/2006/ole">
            <p:oleObj spid="_x0000_s4102" name="Equation" r:id="rId6" imgW="2336760" imgH="266400" progId="">
              <p:embed/>
            </p:oleObj>
          </a:graphicData>
        </a:graphic>
      </p:graphicFrame>
      <p:sp>
        <p:nvSpPr>
          <p:cNvPr id="68" name="Text Box 35"/>
          <p:cNvSpPr txBox="1">
            <a:spLocks noChangeArrowheads="1"/>
          </p:cNvSpPr>
          <p:nvPr/>
        </p:nvSpPr>
        <p:spPr bwMode="auto">
          <a:xfrm>
            <a:off x="900113" y="6237288"/>
            <a:ext cx="78486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 b="1">
                <a:latin typeface="Calibri" pitchFamily="34" charset="0"/>
              </a:rPr>
              <a:t>5) Рассмотрим смену знаков в корнях различной кратности.</a:t>
            </a:r>
            <a:r>
              <a:rPr lang="ru-RU" sz="2000">
                <a:latin typeface="Calibri" pitchFamily="34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3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40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0"/>
                            </p:stCondLst>
                            <p:childTnLst>
                              <p:par>
                                <p:cTn id="4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3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6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9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2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5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0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1000"/>
                            </p:stCondLst>
                            <p:childTnLst>
                              <p:par>
                                <p:cTn id="7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10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4"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1000"/>
                            </p:stCondLst>
                            <p:childTnLst>
                              <p:par>
                                <p:cTn id="86" presetID="3" presetClass="emph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87" dur="2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CC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" grpId="0"/>
      <p:bldP spid="50" grpId="0"/>
      <p:bldP spid="51" grpId="0" animBg="1"/>
      <p:bldP spid="52" grpId="0" animBg="1"/>
      <p:bldP spid="54" grpId="0"/>
      <p:bldP spid="55" grpId="0"/>
      <p:bldP spid="56" grpId="0"/>
      <p:bldP spid="57" grpId="0"/>
      <p:bldP spid="58" grpId="0"/>
      <p:bldP spid="59" grpId="0"/>
      <p:bldP spid="60" grpId="0" animBg="1"/>
      <p:bldP spid="61" grpId="0" animBg="1"/>
      <p:bldP spid="62" grpId="0" animBg="1"/>
      <p:bldP spid="63" grpId="0" animBg="1"/>
      <p:bldP spid="64" grpId="0" animBg="1"/>
      <p:bldP spid="65" grpId="0"/>
      <p:bldP spid="66" grpId="0"/>
      <p:bldP spid="68" grpId="0"/>
      <p:bldP spid="68" grpId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8"/>
          <p:cNvSpPr txBox="1">
            <a:spLocks noGrp="1" noChangeArrowheads="1"/>
          </p:cNvSpPr>
          <p:nvPr>
            <p:ph type="title"/>
          </p:nvPr>
        </p:nvSpPr>
        <p:spPr/>
        <p:txBody>
          <a:bodyPr rtlCol="0">
            <a:sp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2400" b="1" u="sng" dirty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Решите неравенство</a:t>
            </a:r>
          </a:p>
        </p:txBody>
      </p:sp>
      <p:graphicFrame>
        <p:nvGraphicFramePr>
          <p:cNvPr id="5122" name="Object 2"/>
          <p:cNvGraphicFramePr>
            <a:graphicFrameLocks noChangeAspect="1"/>
          </p:cNvGraphicFramePr>
          <p:nvPr/>
        </p:nvGraphicFramePr>
        <p:xfrm>
          <a:off x="2286000" y="1846263"/>
          <a:ext cx="5300663" cy="573087"/>
        </p:xfrm>
        <a:graphic>
          <a:graphicData uri="http://schemas.openxmlformats.org/presentationml/2006/ole">
            <p:oleObj spid="_x0000_s5122" name="Equation" r:id="rId3" imgW="2819400" imgH="304800" progId="">
              <p:embed/>
            </p:oleObj>
          </a:graphicData>
        </a:graphic>
      </p:graphicFrame>
      <p:graphicFrame>
        <p:nvGraphicFramePr>
          <p:cNvPr id="5123" name="Object 3"/>
          <p:cNvGraphicFramePr>
            <a:graphicFrameLocks noChangeAspect="1"/>
          </p:cNvGraphicFramePr>
          <p:nvPr/>
        </p:nvGraphicFramePr>
        <p:xfrm>
          <a:off x="2286000" y="3382963"/>
          <a:ext cx="5092700" cy="573087"/>
        </p:xfrm>
        <a:graphic>
          <a:graphicData uri="http://schemas.openxmlformats.org/presentationml/2006/ole">
            <p:oleObj spid="_x0000_s5123" name="Equation" r:id="rId4" imgW="2717800" imgH="304800" progId="">
              <p:embed/>
            </p:oleObj>
          </a:graphicData>
        </a:graphic>
      </p:graphicFrame>
      <p:sp>
        <p:nvSpPr>
          <p:cNvPr id="5125" name="Rectangle 9"/>
          <p:cNvSpPr>
            <a:spLocks noChangeArrowheads="1"/>
          </p:cNvSpPr>
          <p:nvPr/>
        </p:nvSpPr>
        <p:spPr bwMode="auto">
          <a:xfrm>
            <a:off x="2195513" y="1341438"/>
            <a:ext cx="1506537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 b="1">
                <a:latin typeface="Calibri" pitchFamily="34" charset="0"/>
              </a:rPr>
              <a:t>1 вариант:</a:t>
            </a:r>
          </a:p>
        </p:txBody>
      </p:sp>
      <p:sp>
        <p:nvSpPr>
          <p:cNvPr id="5126" name="Rectangle 10"/>
          <p:cNvSpPr>
            <a:spLocks noChangeArrowheads="1"/>
          </p:cNvSpPr>
          <p:nvPr/>
        </p:nvSpPr>
        <p:spPr bwMode="auto">
          <a:xfrm>
            <a:off x="2195513" y="2868613"/>
            <a:ext cx="1506537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 b="1">
                <a:latin typeface="Calibri" pitchFamily="34" charset="0"/>
              </a:rPr>
              <a:t>2 вариант:</a:t>
            </a:r>
          </a:p>
        </p:txBody>
      </p:sp>
      <p:sp>
        <p:nvSpPr>
          <p:cNvPr id="11" name="Text Box 11"/>
          <p:cNvSpPr txBox="1">
            <a:spLocks noChangeArrowheads="1"/>
          </p:cNvSpPr>
          <p:nvPr/>
        </p:nvSpPr>
        <p:spPr bwMode="auto">
          <a:xfrm>
            <a:off x="3348038" y="4292600"/>
            <a:ext cx="5614987" cy="140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auto">
              <a:lnSpc>
                <a:spcPct val="120000"/>
              </a:lnSpc>
              <a:spcBef>
                <a:spcPct val="50000"/>
              </a:spcBef>
              <a:spcAft>
                <a:spcPts val="0"/>
              </a:spcAft>
              <a:defRPr/>
            </a:pPr>
            <a:r>
              <a:rPr lang="ru-RU" sz="2400" b="1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rPr>
              <a:t>Сделайте выводы о смене знака на интервалах, в зависимости от степени кратности корня.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u="sng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ru-RU" b="1" u="sng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endParaRPr lang="ru-RU" dirty="0"/>
          </a:p>
        </p:txBody>
      </p:sp>
      <p:sp>
        <p:nvSpPr>
          <p:cNvPr id="4" name="Text Box 32"/>
          <p:cNvSpPr txBox="1">
            <a:spLocks noChangeArrowheads="1"/>
          </p:cNvSpPr>
          <p:nvPr/>
        </p:nvSpPr>
        <p:spPr bwMode="auto">
          <a:xfrm>
            <a:off x="1187450" y="692150"/>
            <a:ext cx="80279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ru-RU" sz="2400" b="1" u="sng" dirty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</a:rPr>
              <a:t>Обобщая ваши наблюдения, делаем выводы:</a:t>
            </a:r>
          </a:p>
        </p:txBody>
      </p:sp>
      <p:sp>
        <p:nvSpPr>
          <p:cNvPr id="26627" name="Rectangle 33"/>
          <p:cNvSpPr>
            <a:spLocks noGrp="1" noChangeArrowheads="1"/>
          </p:cNvSpPr>
          <p:nvPr>
            <p:ph idx="1"/>
          </p:nvPr>
        </p:nvSpPr>
        <p:spPr>
          <a:xfrm>
            <a:off x="1258888" y="1600200"/>
            <a:ext cx="7427912" cy="769938"/>
          </a:xfrm>
        </p:spPr>
        <p:txBody>
          <a:bodyPr>
            <a:spAutoFit/>
          </a:bodyPr>
          <a:lstStyle/>
          <a:p>
            <a:pPr marL="457200" indent="-457200" algn="just">
              <a:lnSpc>
                <a:spcPct val="110000"/>
              </a:lnSpc>
              <a:buFont typeface="Calibri" pitchFamily="34" charset="0"/>
              <a:buAutoNum type="arabicPeriod"/>
            </a:pPr>
            <a:r>
              <a:rPr lang="ru-RU" sz="2000" smtClean="0"/>
              <a:t>Для решения неравенства важно знать, является ли</a:t>
            </a:r>
            <a:r>
              <a:rPr lang="ru-RU" sz="2000" i="1" smtClean="0"/>
              <a:t> </a:t>
            </a:r>
            <a:r>
              <a:rPr lang="en-US" sz="2000" b="1" i="1" smtClean="0">
                <a:latin typeface="Times New Roman" pitchFamily="18" charset="0"/>
              </a:rPr>
              <a:t>k</a:t>
            </a:r>
            <a:r>
              <a:rPr lang="ru-RU" sz="2000" smtClean="0"/>
              <a:t> четным или нечетным числом.</a:t>
            </a:r>
          </a:p>
        </p:txBody>
      </p:sp>
      <p:sp>
        <p:nvSpPr>
          <p:cNvPr id="26628" name="Rectangle 34"/>
          <p:cNvSpPr>
            <a:spLocks noChangeArrowheads="1"/>
          </p:cNvSpPr>
          <p:nvPr/>
        </p:nvSpPr>
        <p:spPr bwMode="auto">
          <a:xfrm>
            <a:off x="1187450" y="2492375"/>
            <a:ext cx="7561263" cy="752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 algn="just">
              <a:lnSpc>
                <a:spcPct val="110000"/>
              </a:lnSpc>
            </a:pPr>
            <a:r>
              <a:rPr lang="ru-RU" sz="2000">
                <a:latin typeface="Calibri" pitchFamily="34" charset="0"/>
              </a:rPr>
              <a:t>   2.  При </a:t>
            </a:r>
            <a:r>
              <a:rPr lang="ru-RU" sz="2000" b="1" u="sng">
                <a:latin typeface="Calibri" pitchFamily="34" charset="0"/>
              </a:rPr>
              <a:t>четном </a:t>
            </a:r>
            <a:r>
              <a:rPr lang="en-US" sz="2000" b="1" i="1" u="sng">
                <a:latin typeface="Times New Roman" pitchFamily="18" charset="0"/>
              </a:rPr>
              <a:t>k</a:t>
            </a:r>
            <a:r>
              <a:rPr lang="ru-RU" sz="2000">
                <a:latin typeface="Calibri" pitchFamily="34" charset="0"/>
              </a:rPr>
              <a:t> многочлен справа и слева от  х</a:t>
            </a:r>
            <a:r>
              <a:rPr lang="ru-RU" sz="2000" baseline="-25000">
                <a:latin typeface="Calibri" pitchFamily="34" charset="0"/>
              </a:rPr>
              <a:t>0</a:t>
            </a:r>
            <a:r>
              <a:rPr lang="ru-RU" sz="2000">
                <a:latin typeface="Calibri" pitchFamily="34" charset="0"/>
              </a:rPr>
              <a:t> имеет один и тот же знак  (</a:t>
            </a:r>
            <a:r>
              <a:rPr lang="ru-RU" sz="2000" b="1">
                <a:latin typeface="Calibri" pitchFamily="34" charset="0"/>
              </a:rPr>
              <a:t>знак многочлена не меняется</a:t>
            </a:r>
            <a:r>
              <a:rPr lang="ru-RU" sz="2000">
                <a:latin typeface="Calibri" pitchFamily="34" charset="0"/>
              </a:rPr>
              <a:t>).</a:t>
            </a:r>
          </a:p>
        </p:txBody>
      </p:sp>
      <p:sp>
        <p:nvSpPr>
          <p:cNvPr id="26629" name="Text Box 30"/>
          <p:cNvSpPr txBox="1">
            <a:spLocks noChangeArrowheads="1"/>
          </p:cNvSpPr>
          <p:nvPr/>
        </p:nvSpPr>
        <p:spPr bwMode="auto">
          <a:xfrm>
            <a:off x="1042988" y="3357563"/>
            <a:ext cx="7632700" cy="752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630238" lvl="1" indent="-360363">
              <a:lnSpc>
                <a:spcPct val="110000"/>
              </a:lnSpc>
            </a:pPr>
            <a:r>
              <a:rPr lang="ru-RU" sz="2000">
                <a:latin typeface="Calibri" pitchFamily="34" charset="0"/>
              </a:rPr>
              <a:t>3.    При </a:t>
            </a:r>
            <a:r>
              <a:rPr lang="ru-RU" sz="2000" b="1" u="sng">
                <a:latin typeface="Calibri" pitchFamily="34" charset="0"/>
              </a:rPr>
              <a:t>нечетном </a:t>
            </a:r>
            <a:r>
              <a:rPr lang="en-US" sz="2000" b="1" i="1" u="sng">
                <a:latin typeface="Times New Roman" pitchFamily="18" charset="0"/>
              </a:rPr>
              <a:t>k</a:t>
            </a:r>
            <a:r>
              <a:rPr lang="en-US" sz="2000" i="1">
                <a:latin typeface="Calibri" pitchFamily="34" charset="0"/>
              </a:rPr>
              <a:t> </a:t>
            </a:r>
            <a:r>
              <a:rPr lang="ru-RU" sz="2000">
                <a:latin typeface="Calibri" pitchFamily="34" charset="0"/>
              </a:rPr>
              <a:t>многочлен справа и слева от  х</a:t>
            </a:r>
            <a:r>
              <a:rPr lang="ru-RU" sz="2000" baseline="-25000">
                <a:latin typeface="Calibri" pitchFamily="34" charset="0"/>
              </a:rPr>
              <a:t>0</a:t>
            </a:r>
            <a:r>
              <a:rPr lang="ru-RU" sz="2000">
                <a:latin typeface="Calibri" pitchFamily="34" charset="0"/>
              </a:rPr>
              <a:t> имеет     противоположные знаки (</a:t>
            </a:r>
            <a:r>
              <a:rPr lang="ru-RU" sz="2000" b="1">
                <a:latin typeface="Calibri" pitchFamily="34" charset="0"/>
              </a:rPr>
              <a:t>знак многочлена изменяется</a:t>
            </a:r>
            <a:r>
              <a:rPr lang="ru-RU" sz="2000">
                <a:latin typeface="Calibri" pitchFamily="34" charset="0"/>
              </a:rPr>
              <a:t>).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Другая 12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366092"/>
      </a:hlink>
      <a:folHlink>
        <a:srgbClr val="244061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203</TotalTime>
  <Words>344</Words>
  <Application>Microsoft Office PowerPoint</Application>
  <PresentationFormat>Экран (4:3)</PresentationFormat>
  <Paragraphs>119</Paragraphs>
  <Slides>11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4</vt:i4>
      </vt:variant>
      <vt:variant>
        <vt:lpstr>Шаблон оформления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7" baseType="lpstr">
      <vt:lpstr>Calibri</vt:lpstr>
      <vt:lpstr>Arial</vt:lpstr>
      <vt:lpstr>Times New Roman</vt:lpstr>
      <vt:lpstr>Monotype Corsiva</vt:lpstr>
      <vt:lpstr>Тема Office</vt:lpstr>
      <vt:lpstr>Equation</vt:lpstr>
      <vt:lpstr>Слайд 1</vt:lpstr>
      <vt:lpstr>План применения метода интервалов</vt:lpstr>
      <vt:lpstr>Самостоятельная работа</vt:lpstr>
      <vt:lpstr>Проверь своё решение</vt:lpstr>
      <vt:lpstr>Проверь своё решение</vt:lpstr>
      <vt:lpstr>Оценка самостоятельной работы</vt:lpstr>
      <vt:lpstr>Решим неравенство</vt:lpstr>
      <vt:lpstr>Решите неравенство</vt:lpstr>
      <vt:lpstr> 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Учитель</cp:lastModifiedBy>
  <cp:revision>12</cp:revision>
  <dcterms:created xsi:type="dcterms:W3CDTF">2014-07-09T08:50:25Z</dcterms:created>
  <dcterms:modified xsi:type="dcterms:W3CDTF">2021-06-04T07:45:48Z</dcterms:modified>
</cp:coreProperties>
</file>