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E356D-19E4-402A-9299-38BF82F32EFB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EF71-5090-4189-B030-CE0C092EA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E356D-19E4-402A-9299-38BF82F32EFB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EF71-5090-4189-B030-CE0C092EA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E356D-19E4-402A-9299-38BF82F32EFB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EF71-5090-4189-B030-CE0C092EA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E356D-19E4-402A-9299-38BF82F32EFB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EF71-5090-4189-B030-CE0C092EA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E356D-19E4-402A-9299-38BF82F32EFB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EF71-5090-4189-B030-CE0C092EA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E356D-19E4-402A-9299-38BF82F32EFB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EF71-5090-4189-B030-CE0C092EA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E356D-19E4-402A-9299-38BF82F32EFB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EF71-5090-4189-B030-CE0C092EA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E356D-19E4-402A-9299-38BF82F32EFB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EF71-5090-4189-B030-CE0C092EA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E356D-19E4-402A-9299-38BF82F32EFB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EF71-5090-4189-B030-CE0C092EA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E356D-19E4-402A-9299-38BF82F32EFB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EF71-5090-4189-B030-CE0C092EA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E356D-19E4-402A-9299-38BF82F32EFB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EF71-5090-4189-B030-CE0C092EA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E356D-19E4-402A-9299-38BF82F32EFB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9EF71-5090-4189-B030-CE0C092EA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357166"/>
            <a:ext cx="8715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 </a:t>
            </a:r>
            <a:r>
              <a:rPr lang="ru-RU" sz="2800" b="1" dirty="0" smtClean="0"/>
              <a:t>А. </a:t>
            </a:r>
            <a:r>
              <a:rPr lang="ru-RU" sz="2800" b="1" dirty="0" err="1" smtClean="0"/>
              <a:t>Крупп</a:t>
            </a:r>
            <a:r>
              <a:rPr lang="ru-RU" sz="2800" b="1" dirty="0" smtClean="0"/>
              <a:t> – сталелитейный магнат Германии 19  века.</a:t>
            </a:r>
          </a:p>
          <a:p>
            <a:r>
              <a:rPr lang="ru-RU" sz="2800" b="1" dirty="0" smtClean="0"/>
              <a:t>                  </a:t>
            </a:r>
            <a:endParaRPr lang="ru-RU" sz="2800" b="1" dirty="0"/>
          </a:p>
        </p:txBody>
      </p:sp>
      <p:pic>
        <p:nvPicPr>
          <p:cNvPr id="1026" name="Picture 2" descr="C:\Documents and Settings\user\Рабочий стол\kruppgu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826688"/>
            <a:ext cx="6500858" cy="433119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5984" y="6286520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</a:t>
            </a:r>
            <a:r>
              <a:rPr lang="ru-RU" b="1" dirty="0" err="1" smtClean="0"/>
              <a:t>Курносов</a:t>
            </a:r>
            <a:r>
              <a:rPr lang="ru-RU" b="1" dirty="0" smtClean="0"/>
              <a:t> Ю. Б. – учитель истории.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43108" y="1357298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Всеобщая История и Обществознание </a:t>
            </a:r>
            <a:r>
              <a:rPr lang="ru-RU" b="1" dirty="0" smtClean="0"/>
              <a:t>9 </a:t>
            </a:r>
            <a:r>
              <a:rPr lang="ru-RU" b="1" dirty="0" smtClean="0"/>
              <a:t>класс.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142852"/>
            <a:ext cx="878687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 купил необходимые железорудные месторождения, угольные шахты, металлургические предприятия, пароходы и железные дороги. Большое внимание он уделял вопросам социально - экономического положения трудящихся на его предприятиях. Кроме постоянного увеличения рабочим зарплаты, он в 1836 году создал добровольные фонды помощи по болезни и похоронный фонд, а в 1855 году ввел пенсионные отчисления и создал на своей фирме пенсионный фонд. В 1856 году построил общежития для холостых рабочих, а с 1861 года начали строить жилье для мастеров, прорабов, технологов и инженеров. В 1863 году были заселены первые поселки для семейных рабочих, в которых имелись школы и магазины, а в 1872 году сдана рабочая больница. Альфред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Крупп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был в курсе всех социальных проблем своих рабочих и служащих.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o_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0"/>
            <a:ext cx="6153150" cy="285750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Arm_007_M99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840365"/>
            <a:ext cx="3428992" cy="401763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3071810"/>
            <a:ext cx="871543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станок                                                                               рабочий</a:t>
            </a:r>
          </a:p>
          <a:p>
            <a:r>
              <a:rPr lang="ru-RU" sz="2400" b="1" dirty="0" smtClean="0"/>
              <a:t>сырье                                                                                специальность</a:t>
            </a:r>
          </a:p>
          <a:p>
            <a:r>
              <a:rPr lang="ru-RU" sz="2400" b="1" dirty="0" smtClean="0"/>
              <a:t>квалификация                                                               образование</a:t>
            </a:r>
          </a:p>
          <a:p>
            <a:r>
              <a:rPr lang="ru-RU" sz="2400" b="1" dirty="0" smtClean="0"/>
              <a:t>пролетариат                                                                   навык</a:t>
            </a:r>
          </a:p>
          <a:p>
            <a:r>
              <a:rPr lang="ru-RU" sz="2400" b="1" dirty="0" smtClean="0"/>
              <a:t>буржуазия                                                                       цех</a:t>
            </a:r>
          </a:p>
          <a:p>
            <a:r>
              <a:rPr lang="ru-RU" sz="2400" b="1" dirty="0" smtClean="0"/>
              <a:t>технология                                                                      инструмент</a:t>
            </a:r>
          </a:p>
          <a:p>
            <a:r>
              <a:rPr lang="ru-RU" sz="2400" b="1" dirty="0" smtClean="0"/>
              <a:t>техника                                                                            продукция</a:t>
            </a:r>
          </a:p>
          <a:p>
            <a:r>
              <a:rPr lang="ru-RU" sz="2400" b="1" dirty="0" smtClean="0"/>
              <a:t>инженер                                                                          товар</a:t>
            </a:r>
          </a:p>
          <a:p>
            <a:r>
              <a:rPr lang="ru-RU" sz="2400" b="1" dirty="0" smtClean="0"/>
              <a:t>менеджмент                                                                  артиллерия</a:t>
            </a:r>
          </a:p>
          <a:p>
            <a:r>
              <a:rPr lang="ru-RU" sz="2400" b="1" dirty="0" smtClean="0"/>
              <a:t>менеджер                                                                       локомотив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43174" y="142852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Термины на тему «Производство»:</a:t>
            </a:r>
            <a:endParaRPr lang="ru-RU" sz="24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142852"/>
            <a:ext cx="87154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Одной из черт характера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Круппа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была бережливость. Много работая по ночам, он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научился писать в темноте, никогда не посещал ни банкеты, ни другие светские мероприятия. 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 говорил, что слышать гудки заводов ему приятнее, чем слушать музыку.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Г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азеты писали, что А.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Крупп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был символом производства оружия и войны, другие отмечали, что он был человеком, много заботящимся о благосостоянии рабочих. Но все говорили, что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Крупп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был яркой личностью, который, начав с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нуля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создал громадную промышленную империю, работающую как точнейший механизм.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Norris-loco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786322"/>
            <a:ext cx="2892552" cy="19337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214290"/>
            <a:ext cx="857256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Концерн успешно развивался. На его предприятиях в 1914 году работало 71 тыс. человек. Состояние хозяев оценивалось в 300 млн. немецких марок.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Первая Мировая война способствовала процветанию концерна, который производил оружие для немецкой армии. 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редприятия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Круппов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выпускали более 3 тыс. наименований продукции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от вилок до паровозов и гаубиц. 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 пушки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Большая Берта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 расстояния почти в 100 км немецкие артиллеристы обстреливали Париж. Было даже изготовлено орудие для обстрела Лондона. Однако в связи с окончанием войны оно так и не поступило на вооружение в немецкую армию.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9063932639_363546e576_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4619" y="4786322"/>
            <a:ext cx="1860514" cy="19021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357166"/>
            <a:ext cx="8858312" cy="1486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Термины на повторение, изученного материала:</a:t>
            </a:r>
          </a:p>
          <a:p>
            <a:r>
              <a:rPr lang="ru-RU" sz="3200" b="1" dirty="0" smtClean="0"/>
              <a:t>концерн   </a:t>
            </a:r>
            <a:r>
              <a:rPr lang="ru-RU" sz="3200" b="1" dirty="0" smtClean="0">
                <a:ea typeface="Times New Roman" pitchFamily="18" charset="0"/>
                <a:cs typeface="Arial" pitchFamily="34" charset="0"/>
              </a:rPr>
              <a:t>предприятие  процветание  выгода  благосостояние  личность  металлургия упорство  отчисления  эмблема  производство</a:t>
            </a:r>
          </a:p>
          <a:p>
            <a:endParaRPr lang="ru-RU" sz="3200" b="1" dirty="0" smtClean="0">
              <a:ea typeface="Times New Roman" pitchFamily="18" charset="0"/>
              <a:cs typeface="Arial" pitchFamily="34" charset="0"/>
            </a:endParaRPr>
          </a:p>
          <a:p>
            <a:r>
              <a:rPr lang="ru-RU" sz="3200" b="1" dirty="0" smtClean="0">
                <a:ea typeface="Times New Roman" pitchFamily="18" charset="0"/>
                <a:cs typeface="Arial" pitchFamily="34" charset="0"/>
              </a:rPr>
              <a:t>   Вопросы на закрепление полученных знаний:</a:t>
            </a:r>
          </a:p>
          <a:p>
            <a:r>
              <a:rPr lang="ru-RU" sz="3200" b="1" dirty="0" smtClean="0">
                <a:ea typeface="Times New Roman" pitchFamily="18" charset="0"/>
                <a:cs typeface="Arial" pitchFamily="34" charset="0"/>
              </a:rPr>
              <a:t>      1. Социальное происхождение А. </a:t>
            </a:r>
            <a:r>
              <a:rPr lang="ru-RU" sz="3200" b="1" dirty="0" err="1" smtClean="0">
                <a:ea typeface="Times New Roman" pitchFamily="18" charset="0"/>
                <a:cs typeface="Arial" pitchFamily="34" charset="0"/>
              </a:rPr>
              <a:t>Круппа</a:t>
            </a:r>
            <a:r>
              <a:rPr lang="ru-RU" sz="3200" b="1" dirty="0" smtClean="0">
                <a:ea typeface="Times New Roman" pitchFamily="18" charset="0"/>
                <a:cs typeface="Arial" pitchFamily="34" charset="0"/>
              </a:rPr>
              <a:t>.</a:t>
            </a:r>
          </a:p>
          <a:p>
            <a:r>
              <a:rPr lang="ru-RU" sz="3200" b="1" dirty="0" smtClean="0">
                <a:ea typeface="Times New Roman" pitchFamily="18" charset="0"/>
                <a:cs typeface="Arial" pitchFamily="34" charset="0"/>
              </a:rPr>
              <a:t>      2. Какое образование и воспитание получил</a:t>
            </a:r>
          </a:p>
          <a:p>
            <a:r>
              <a:rPr lang="ru-RU" sz="3200" b="1" dirty="0" smtClean="0">
                <a:ea typeface="Times New Roman" pitchFamily="18" charset="0"/>
                <a:cs typeface="Arial" pitchFamily="34" charset="0"/>
              </a:rPr>
              <a:t>          Альфред </a:t>
            </a:r>
            <a:r>
              <a:rPr lang="ru-RU" sz="3200" b="1" dirty="0" err="1" smtClean="0">
                <a:ea typeface="Times New Roman" pitchFamily="18" charset="0"/>
                <a:cs typeface="Arial" pitchFamily="34" charset="0"/>
              </a:rPr>
              <a:t>Крупп</a:t>
            </a:r>
            <a:r>
              <a:rPr lang="ru-RU" sz="3200" b="1" dirty="0" smtClean="0">
                <a:ea typeface="Times New Roman" pitchFamily="18" charset="0"/>
                <a:cs typeface="Arial" pitchFamily="34" charset="0"/>
              </a:rPr>
              <a:t>?</a:t>
            </a:r>
          </a:p>
          <a:p>
            <a:r>
              <a:rPr lang="ru-RU" sz="3200" b="1" dirty="0" smtClean="0">
                <a:ea typeface="Times New Roman" pitchFamily="18" charset="0"/>
                <a:cs typeface="Arial" pitchFamily="34" charset="0"/>
              </a:rPr>
              <a:t>      3. Какую продукцию выпускала фирма</a:t>
            </a:r>
          </a:p>
          <a:p>
            <a:r>
              <a:rPr lang="ru-RU" sz="3200" b="1" dirty="0" smtClean="0">
                <a:ea typeface="Times New Roman" pitchFamily="18" charset="0"/>
                <a:cs typeface="Arial" pitchFamily="34" charset="0"/>
              </a:rPr>
              <a:t>          </a:t>
            </a:r>
            <a:r>
              <a:rPr lang="ru-RU" sz="3200" b="1" dirty="0" err="1" smtClean="0">
                <a:ea typeface="Times New Roman" pitchFamily="18" charset="0"/>
                <a:cs typeface="Arial" pitchFamily="34" charset="0"/>
              </a:rPr>
              <a:t>Круппа</a:t>
            </a:r>
            <a:r>
              <a:rPr lang="ru-RU" sz="3200" b="1" dirty="0" smtClean="0">
                <a:ea typeface="Times New Roman" pitchFamily="18" charset="0"/>
                <a:cs typeface="Arial" pitchFamily="34" charset="0"/>
              </a:rPr>
              <a:t>?</a:t>
            </a:r>
          </a:p>
          <a:p>
            <a:r>
              <a:rPr lang="ru-RU" sz="3200" b="1" dirty="0" smtClean="0">
                <a:ea typeface="Times New Roman" pitchFamily="18" charset="0"/>
                <a:cs typeface="Arial" pitchFamily="34" charset="0"/>
              </a:rPr>
              <a:t>      4. Что позволило этой фирме процветать</a:t>
            </a:r>
          </a:p>
          <a:p>
            <a:r>
              <a:rPr lang="ru-RU" sz="3200" b="1" dirty="0" smtClean="0">
                <a:ea typeface="Times New Roman" pitchFamily="18" charset="0"/>
                <a:cs typeface="Arial" pitchFamily="34" charset="0"/>
              </a:rPr>
              <a:t>          многие годы?</a:t>
            </a:r>
          </a:p>
          <a:p>
            <a:endParaRPr lang="ru-RU" sz="3200" b="1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sz="3200" b="1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sz="3200" b="1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sz="3200" b="1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sz="3200" b="1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sz="3200" b="1" dirty="0" smtClean="0"/>
              <a:t>   </a:t>
            </a:r>
          </a:p>
          <a:p>
            <a:r>
              <a:rPr lang="ru-RU" sz="3200" b="1" dirty="0" smtClean="0"/>
              <a:t> </a:t>
            </a:r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2357430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(необходимо дать определения этим терминам и терминам с 11 слайда)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351508-c9f0f895fb98ab9159f51fd0297e236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80428"/>
            <a:ext cx="5572164" cy="649714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6143644"/>
            <a:ext cx="5572164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Альфред </a:t>
            </a:r>
            <a:r>
              <a:rPr lang="ru-RU" sz="2400" b="1" dirty="0" err="1" smtClean="0">
                <a:solidFill>
                  <a:srgbClr val="C00000"/>
                </a:solidFill>
              </a:rPr>
              <a:t>Крупп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715436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     Назначение этой презентации:</a:t>
            </a:r>
          </a:p>
          <a:p>
            <a:pPr marL="514350" indent="-514350">
              <a:buAutoNum type="arabicPeriod"/>
            </a:pPr>
            <a:r>
              <a:rPr lang="ru-RU" sz="2800" b="1" dirty="0" smtClean="0"/>
              <a:t>Информация из этой презентации вызовет интерес</a:t>
            </a:r>
          </a:p>
          <a:p>
            <a:pPr marL="514350" indent="-514350"/>
            <a:r>
              <a:rPr lang="ru-RU" sz="2800" b="1" dirty="0" smtClean="0"/>
              <a:t>       учащихся на уроках Всеобщей Истории и Обществознания.</a:t>
            </a:r>
          </a:p>
          <a:p>
            <a:pPr marL="514350" indent="-514350">
              <a:buAutoNum type="arabicPeriod" startAt="2"/>
            </a:pPr>
            <a:r>
              <a:rPr lang="ru-RU" sz="2800" b="1" dirty="0" smtClean="0"/>
              <a:t>Ученики познакомятся с жизнью и деятельностью</a:t>
            </a:r>
          </a:p>
          <a:p>
            <a:pPr marL="514350" indent="-514350"/>
            <a:r>
              <a:rPr lang="ru-RU" sz="2800" b="1" dirty="0" smtClean="0"/>
              <a:t>       выдающегося германского бизнесмена 19 века.</a:t>
            </a:r>
          </a:p>
          <a:p>
            <a:pPr marL="514350" indent="-514350">
              <a:buAutoNum type="arabicPeriod" startAt="3"/>
            </a:pPr>
            <a:r>
              <a:rPr lang="ru-RU" sz="2800" b="1" dirty="0" smtClean="0"/>
              <a:t>Узнают, какие новаторские приемы позволили</a:t>
            </a:r>
          </a:p>
          <a:p>
            <a:pPr marL="514350" indent="-514350"/>
            <a:r>
              <a:rPr lang="ru-RU" sz="2800" b="1" dirty="0" smtClean="0"/>
              <a:t>       А. </a:t>
            </a:r>
            <a:r>
              <a:rPr lang="ru-RU" sz="2800" b="1" dirty="0" err="1" smtClean="0"/>
              <a:t>Круппу</a:t>
            </a:r>
            <a:r>
              <a:rPr lang="ru-RU" sz="2800" b="1" dirty="0" smtClean="0"/>
              <a:t> стать успешным предпринимателем.</a:t>
            </a:r>
          </a:p>
          <a:p>
            <a:pPr marL="514350" indent="-514350">
              <a:buAutoNum type="arabicPeriod" startAt="4"/>
            </a:pPr>
            <a:r>
              <a:rPr lang="ru-RU" sz="2800" b="1" dirty="0" smtClean="0"/>
              <a:t>Познакомятся с историей Фирмы А. </a:t>
            </a:r>
            <a:r>
              <a:rPr lang="ru-RU" sz="2800" b="1" dirty="0" err="1" smtClean="0"/>
              <a:t>Круппа</a:t>
            </a:r>
            <a:r>
              <a:rPr lang="ru-RU" sz="2800" b="1" dirty="0" smtClean="0"/>
              <a:t>.</a:t>
            </a:r>
          </a:p>
          <a:p>
            <a:pPr marL="514350" indent="-514350">
              <a:buAutoNum type="arabicPeriod" startAt="4"/>
            </a:pPr>
            <a:r>
              <a:rPr lang="ru-RU" sz="2800" b="1" dirty="0" smtClean="0"/>
              <a:t>Через увлекательную информацию об этой фирме и ее создателе проникнутся интересом к истории</a:t>
            </a:r>
          </a:p>
          <a:p>
            <a:pPr marL="514350" indent="-514350"/>
            <a:r>
              <a:rPr lang="ru-RU" sz="2800" b="1" dirty="0" smtClean="0"/>
              <a:t>       зарубежных стран, Германии и зарубежной экономике.</a:t>
            </a:r>
          </a:p>
          <a:p>
            <a:pPr marL="514350" indent="-514350"/>
            <a:r>
              <a:rPr lang="ru-RU" sz="2800" b="1" dirty="0" smtClean="0"/>
              <a:t>6.   Пример деятельности А. </a:t>
            </a:r>
            <a:r>
              <a:rPr lang="ru-RU" sz="2800" b="1" dirty="0" err="1" smtClean="0"/>
              <a:t>Круппа</a:t>
            </a:r>
            <a:r>
              <a:rPr lang="ru-RU" sz="2800" b="1" dirty="0" smtClean="0"/>
              <a:t>, возможно, привлечет учащихся к занятию бизнесом.</a:t>
            </a:r>
          </a:p>
          <a:p>
            <a:pPr marL="514350" indent="-514350">
              <a:buAutoNum type="arabicPeriod"/>
            </a:pPr>
            <a:endParaRPr lang="ru-RU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14282" y="357166"/>
            <a:ext cx="871543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Альфред </a:t>
            </a:r>
            <a:r>
              <a:rPr lang="ru-RU" sz="24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Крупп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1812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1887 гг.), которому в год смерти отца было 14 лет, решил успешно продолжить семейное дело.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Он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бросил школу и свое время отдавал работе. В 1832 году он совершил свою первую деловую поездку по Германии, Австрии и Швейцарии. Отсутствие системного образования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Крупп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компенсировал неимоверным упорством, трудолюбием, энергией и желанием самостоятельно понять те области знаний, которые было необходимо хорошо знать производственнику и коммерсанту. Он был талантливым самоучкой, наделенным верой в собственные силы. 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 имея средств для приобретения какого - либо станка, он сам конструировал и строил его из частей пришедших в негодность машин. 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 построенные Альфредом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Круппом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станки работали долгие годы.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War_Museum_Athens_-_Krupp_slow_fire_gun_-_67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4143404" cy="3107553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7,5cm_Gebirg_Kanone_L_13_Mountain_Gu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42852"/>
            <a:ext cx="4143408" cy="3107556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Krupp gun - Wanganu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71876"/>
            <a:ext cx="4143404" cy="3107553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Krupp_135mm_Field_Gun_Fu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571876"/>
            <a:ext cx="4143404" cy="310030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85852" y="3214686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Артиллерийские орудия второй половины 19 – начала 20 веков. 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85720" y="214290"/>
            <a:ext cx="8715436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1839 году, он отправился в Англию под чужой фамилией. Выдавая себя за потенциального покупателя изделий из английской стали, Альфред попросил показать ему само производство. 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олодому немцу не удалось разгадать секреты британских металлургов. Однако поездка в Великобританию была полезной. 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 увидел станок, на котором изготавливались вилки и ложки. Альфред по возвращении на родину его изготовил. Производство столовых приборов принесло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Круппу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большие деньги, на которые он обновил оборудование.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1843 году он  посетил оружейную фабрику и понял, что производство оружия в эпоху нескончаемых войн является выгодным.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 изготовил несколько пушек. 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емецким военным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крупповские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орудия показались прочнее тех, что были на вооружении в армии. Но получить заказ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не удалось.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030" y="785795"/>
            <a:ext cx="8939112" cy="59445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214291"/>
            <a:ext cx="88583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Артиллерийское орудие второй половины 19 – начала 20 веков. 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14282" y="142852"/>
            <a:ext cx="878687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 з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аводе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Круппа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1848 году работали более 120 человек,  по тем временам это было большое производство.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Крупп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ответственно относился к своим обязательствам перед рабочими. Однажды, он, чтобы выплатить зарплату рабочим, продал все свое столовое фамильное серебро.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Стремительное развитие железнодорожного транспорта в Германии способствовало быстрому развитию предприятия А.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Круппа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Он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придумал и запатентовал технологию изготовления бесшовного колесного обруча для железнодорожных колес, который во время эксплуатации не трескался, был безаварийным.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 переплетенных между собой железнодорожных бандажа стали зарегистрированной эмблемой его фирмы на долгие годы.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Производя лучшие в мире колеса для паровозов и вагонов, и рельсы,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Крупп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ждал военных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заказов.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9"/>
            <a:ext cx="85011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Покупка вице - королем Египта нескольких десятков пушек и проявленный к ним интерес со стороны Наполеона III, в то время потенциального противника Германии, способствовали началу закупок немецкой армией </a:t>
            </a:r>
            <a:r>
              <a:rPr lang="ru-RU" sz="24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крупповских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орудий. Со временем армии многих европейских стран, например Австрии, Италии, России стали закупать пушки, изготовленные на заводах Альфреда </a:t>
            </a:r>
            <a:r>
              <a:rPr lang="ru-RU" sz="2400" b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Круппа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400" dirty="0"/>
          </a:p>
        </p:txBody>
      </p:sp>
      <p:pic>
        <p:nvPicPr>
          <p:cNvPr id="3" name="Picture 2" descr="C:\Documents and Settings\user\Рабочий стол\5616455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786190"/>
            <a:ext cx="2747861" cy="2643206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5616455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6588" y="3786190"/>
            <a:ext cx="2725959" cy="2622137"/>
          </a:xfrm>
          <a:prstGeom prst="rect">
            <a:avLst/>
          </a:prstGeom>
          <a:noFill/>
        </p:spPr>
      </p:pic>
      <p:pic>
        <p:nvPicPr>
          <p:cNvPr id="6" name="Picture 2" descr="C:\Documents and Settings\user\Рабочий стол\Norris-loco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071942"/>
            <a:ext cx="3143271" cy="2101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995</Words>
  <Application>Microsoft Office PowerPoint</Application>
  <PresentationFormat>Экран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mou</dc:creator>
  <cp:lastModifiedBy>User</cp:lastModifiedBy>
  <cp:revision>23</cp:revision>
  <dcterms:created xsi:type="dcterms:W3CDTF">2018-01-22T03:42:06Z</dcterms:created>
  <dcterms:modified xsi:type="dcterms:W3CDTF">2021-06-04T07:30:18Z</dcterms:modified>
</cp:coreProperties>
</file>