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3" r:id="rId5"/>
    <p:sldId id="264" r:id="rId6"/>
    <p:sldId id="265" r:id="rId7"/>
    <p:sldId id="266" r:id="rId8"/>
    <p:sldId id="269" r:id="rId9"/>
    <p:sldId id="268" r:id="rId10"/>
    <p:sldId id="270" r:id="rId11"/>
    <p:sldId id="260" r:id="rId12"/>
    <p:sldId id="271" r:id="rId13"/>
    <p:sldId id="273" r:id="rId14"/>
    <p:sldId id="272" r:id="rId15"/>
    <p:sldId id="267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23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138" y="1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3CEA9-214C-49E0-8525-99F764FE8984}" type="datetimeFigureOut">
              <a:rPr lang="ru-RU" smtClean="0"/>
              <a:t>04.06.2021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E0267-D12A-4B9E-908F-9C2C276601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59677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3CEA9-214C-49E0-8525-99F764FE8984}" type="datetimeFigureOut">
              <a:rPr lang="ru-RU" smtClean="0"/>
              <a:t>04.06.2021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E0267-D12A-4B9E-908F-9C2C276601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85771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3CEA9-214C-49E0-8525-99F764FE8984}" type="datetimeFigureOut">
              <a:rPr lang="ru-RU" smtClean="0"/>
              <a:t>04.06.2021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E0267-D12A-4B9E-908F-9C2C276601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03784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3CEA9-214C-49E0-8525-99F764FE8984}" type="datetimeFigureOut">
              <a:rPr lang="ru-RU" smtClean="0"/>
              <a:t>04.06.2021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E0267-D12A-4B9E-908F-9C2C276601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60749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3CEA9-214C-49E0-8525-99F764FE8984}" type="datetimeFigureOut">
              <a:rPr lang="ru-RU" smtClean="0"/>
              <a:t>04.06.2021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E0267-D12A-4B9E-908F-9C2C276601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88991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3CEA9-214C-49E0-8525-99F764FE8984}" type="datetimeFigureOut">
              <a:rPr lang="ru-RU" smtClean="0"/>
              <a:t>04.06.2021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E0267-D12A-4B9E-908F-9C2C276601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47429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3CEA9-214C-49E0-8525-99F764FE8984}" type="datetimeFigureOut">
              <a:rPr lang="ru-RU" smtClean="0"/>
              <a:t>04.06.2021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E0267-D12A-4B9E-908F-9C2C276601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42509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3CEA9-214C-49E0-8525-99F764FE8984}" type="datetimeFigureOut">
              <a:rPr lang="ru-RU" smtClean="0"/>
              <a:t>04.06.2021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E0267-D12A-4B9E-908F-9C2C276601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64722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3CEA9-214C-49E0-8525-99F764FE8984}" type="datetimeFigureOut">
              <a:rPr lang="ru-RU" smtClean="0"/>
              <a:t>04.06.2021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E0267-D12A-4B9E-908F-9C2C276601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87753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3CEA9-214C-49E0-8525-99F764FE8984}" type="datetimeFigureOut">
              <a:rPr lang="ru-RU" smtClean="0"/>
              <a:t>04.06.2021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E0267-D12A-4B9E-908F-9C2C276601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33707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3CEA9-214C-49E0-8525-99F764FE8984}" type="datetimeFigureOut">
              <a:rPr lang="ru-RU" smtClean="0"/>
              <a:t>04.06.2021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E0267-D12A-4B9E-908F-9C2C276601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376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93CEA9-214C-49E0-8525-99F764FE8984}" type="datetimeFigureOut">
              <a:rPr lang="ru-RU" smtClean="0"/>
              <a:t>04.06.2021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8E0267-D12A-4B9E-908F-9C2C276601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21924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eg"/><Relationship Id="rId3" Type="http://schemas.openxmlformats.org/officeDocument/2006/relationships/image" Target="../media/image25.jpeg"/><Relationship Id="rId7" Type="http://schemas.openxmlformats.org/officeDocument/2006/relationships/image" Target="../media/image2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8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39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124635" y="1344706"/>
            <a:ext cx="737931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0000FE"/>
                </a:solidFill>
              </a:rPr>
              <a:t>            </a:t>
            </a:r>
            <a:r>
              <a:rPr lang="ru-RU" sz="4800" b="1" i="1" dirty="0" smtClean="0">
                <a:solidFill>
                  <a:srgbClr val="0000F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Артикуляционная </a:t>
            </a:r>
          </a:p>
          <a:p>
            <a:r>
              <a:rPr lang="ru-RU" sz="4800" b="1" i="1" dirty="0">
                <a:solidFill>
                  <a:srgbClr val="0000F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800" b="1" i="1" dirty="0" smtClean="0">
                <a:solidFill>
                  <a:srgbClr val="0000F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и </a:t>
            </a:r>
          </a:p>
          <a:p>
            <a:pPr algn="ctr"/>
            <a:r>
              <a:rPr lang="ru-RU" sz="4800" b="1" i="1" dirty="0" smtClean="0">
                <a:solidFill>
                  <a:srgbClr val="0000F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Пальчиковая гимнастика</a:t>
            </a:r>
            <a:endParaRPr lang="ru-RU" sz="4800" b="1" i="1" dirty="0">
              <a:solidFill>
                <a:srgbClr val="0000F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888980" y="5695344"/>
            <a:ext cx="3431709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0000F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Подготовили: </a:t>
            </a:r>
          </a:p>
          <a:p>
            <a:r>
              <a:rPr lang="ru-RU" dirty="0" smtClean="0">
                <a:solidFill>
                  <a:srgbClr val="0000F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Воспитатели группы № 6 </a:t>
            </a:r>
          </a:p>
          <a:p>
            <a:r>
              <a:rPr lang="ru-RU" dirty="0" smtClean="0">
                <a:solidFill>
                  <a:srgbClr val="0000F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«Цветик-</a:t>
            </a:r>
            <a:r>
              <a:rPr lang="ru-RU" dirty="0" err="1" smtClean="0">
                <a:solidFill>
                  <a:srgbClr val="0000F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семицветик</a:t>
            </a:r>
            <a:r>
              <a:rPr lang="ru-RU" dirty="0" smtClean="0">
                <a:solidFill>
                  <a:srgbClr val="0000F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</a:p>
          <a:p>
            <a:r>
              <a:rPr lang="ru-RU" dirty="0" smtClean="0">
                <a:solidFill>
                  <a:srgbClr val="0000F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Сосновская В.А.; Дегтярёва З.В. </a:t>
            </a:r>
          </a:p>
          <a:p>
            <a:endParaRPr lang="ru-RU" dirty="0" smtClean="0">
              <a:solidFill>
                <a:srgbClr val="0000F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55003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9525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362575" y="7239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56563" y="3495002"/>
            <a:ext cx="3106786" cy="233009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18674" y="1402835"/>
            <a:ext cx="2808075" cy="210605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82074" y="294860"/>
            <a:ext cx="2954601" cy="221595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19912" y="4084485"/>
            <a:ext cx="3223264" cy="241744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268525" y="60206"/>
            <a:ext cx="4065349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/>
            <a:r>
              <a:rPr lang="ru-RU" sz="2400" dirty="0" smtClean="0">
                <a:solidFill>
                  <a:srgbClr val="0000F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Раскрашивание карандашом</a:t>
            </a:r>
          </a:p>
          <a:p>
            <a:pPr fontAlgn="base"/>
            <a:r>
              <a:rPr lang="ru-RU" dirty="0" smtClean="0">
                <a:solidFill>
                  <a:srgbClr val="0000F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</a:t>
            </a:r>
            <a:r>
              <a:rPr lang="ru-RU" dirty="0">
                <a:solidFill>
                  <a:srgbClr val="0000F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раскрашивании развивается мелкая моторика и кисть руки</a:t>
            </a:r>
            <a:r>
              <a:rPr lang="ru-RU" dirty="0" smtClean="0">
                <a:solidFill>
                  <a:srgbClr val="0000F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fontAlgn="base"/>
            <a:r>
              <a:rPr lang="ru-RU" dirty="0" smtClean="0">
                <a:solidFill>
                  <a:srgbClr val="0000F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что, как </a:t>
            </a:r>
            <a:r>
              <a:rPr lang="ru-RU" dirty="0">
                <a:solidFill>
                  <a:srgbClr val="0000F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известно, </a:t>
            </a:r>
            <a:endParaRPr lang="ru-RU" dirty="0" smtClean="0">
              <a:solidFill>
                <a:srgbClr val="0000F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/>
            <a:r>
              <a:rPr lang="ru-RU" dirty="0" smtClean="0">
                <a:solidFill>
                  <a:srgbClr val="0000F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напрямую </a:t>
            </a:r>
            <a:r>
              <a:rPr lang="ru-RU" dirty="0">
                <a:solidFill>
                  <a:srgbClr val="0000F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связано с развитием мышления малыша</a:t>
            </a:r>
            <a:r>
              <a:rPr lang="ru-RU" dirty="0" smtClean="0">
                <a:solidFill>
                  <a:srgbClr val="0000F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а </a:t>
            </a:r>
            <a:r>
              <a:rPr lang="ru-RU" dirty="0">
                <a:solidFill>
                  <a:srgbClr val="0000F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также с успешностью освоения </a:t>
            </a:r>
            <a:endParaRPr lang="ru-RU" dirty="0" smtClean="0">
              <a:solidFill>
                <a:srgbClr val="0000F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/>
            <a:r>
              <a:rPr lang="ru-RU" dirty="0" smtClean="0">
                <a:solidFill>
                  <a:srgbClr val="0000F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навыков </a:t>
            </a:r>
            <a:r>
              <a:rPr lang="ru-RU" dirty="0">
                <a:solidFill>
                  <a:srgbClr val="0000F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письма. Сначала раскраски не должны содержать очень много мелких деталей, </a:t>
            </a:r>
            <a:endParaRPr lang="ru-RU" dirty="0" smtClean="0">
              <a:solidFill>
                <a:srgbClr val="0000F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/>
            <a:r>
              <a:rPr lang="ru-RU" dirty="0" smtClean="0">
                <a:solidFill>
                  <a:srgbClr val="0000F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которые </a:t>
            </a:r>
            <a:r>
              <a:rPr lang="ru-RU" dirty="0">
                <a:solidFill>
                  <a:srgbClr val="0000F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необходимо </a:t>
            </a:r>
            <a:r>
              <a:rPr lang="ru-RU" dirty="0" smtClean="0">
                <a:solidFill>
                  <a:srgbClr val="0000F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раскрасить.</a:t>
            </a:r>
            <a:endParaRPr lang="ru-RU" dirty="0">
              <a:solidFill>
                <a:srgbClr val="0000F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3266" y="1514475"/>
            <a:ext cx="1068348" cy="1068348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7874" y="4528293"/>
            <a:ext cx="1157750" cy="1108545"/>
          </a:xfrm>
          <a:prstGeom prst="rect">
            <a:avLst/>
          </a:prstGeom>
          <a:effectLst>
            <a:softEdge rad="317500"/>
          </a:effectLst>
        </p:spPr>
      </p:pic>
    </p:spTree>
    <p:extLst>
      <p:ext uri="{BB962C8B-B14F-4D97-AF65-F5344CB8AC3E}">
        <p14:creationId xmlns:p14="http://schemas.microsoft.com/office/powerpoint/2010/main" val="379400297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948518" y="363071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95287" y="245211"/>
            <a:ext cx="11096625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0000FE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Использовали дополнительное пособие совместно с родителями для детей младшей группы: </a:t>
            </a:r>
          </a:p>
          <a:p>
            <a:r>
              <a:rPr lang="ru-RU" b="1" dirty="0" err="1" smtClean="0">
                <a:solidFill>
                  <a:srgbClr val="0000FE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Лэпбуки</a:t>
            </a:r>
            <a:r>
              <a:rPr lang="ru-RU" b="1" dirty="0" smtClean="0">
                <a:solidFill>
                  <a:srgbClr val="0000FE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solidFill>
                  <a:srgbClr val="0000FE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 «В мире домашних животных и птиц</a:t>
            </a:r>
            <a:r>
              <a:rPr lang="ru-RU" b="1" dirty="0" smtClean="0">
                <a:solidFill>
                  <a:srgbClr val="0000FE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 и «Животные».</a:t>
            </a:r>
            <a:endParaRPr lang="ru-RU" dirty="0">
              <a:solidFill>
                <a:srgbClr val="0000FE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>
                <a:solidFill>
                  <a:srgbClr val="0000FE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dirty="0" err="1" smtClean="0">
                <a:solidFill>
                  <a:srgbClr val="0000FE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Ознакомливание</a:t>
            </a:r>
            <a:r>
              <a:rPr lang="ru-RU" dirty="0" smtClean="0">
                <a:solidFill>
                  <a:srgbClr val="0000FE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rgbClr val="0000FE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lang="ru-RU" dirty="0" smtClean="0">
                <a:solidFill>
                  <a:srgbClr val="0000FE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животными </a:t>
            </a:r>
            <a:r>
              <a:rPr lang="ru-RU" dirty="0">
                <a:solidFill>
                  <a:srgbClr val="0000FE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 птицами. </a:t>
            </a:r>
            <a:r>
              <a:rPr lang="ru-RU" dirty="0" smtClean="0">
                <a:solidFill>
                  <a:srgbClr val="0000FE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Развитие познавательного интереса </a:t>
            </a:r>
            <a:r>
              <a:rPr lang="ru-RU" dirty="0">
                <a:solidFill>
                  <a:srgbClr val="0000FE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 </a:t>
            </a:r>
            <a:r>
              <a:rPr lang="ru-RU" dirty="0" err="1" smtClean="0">
                <a:solidFill>
                  <a:srgbClr val="0000FE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лэпбуку</a:t>
            </a:r>
            <a:r>
              <a:rPr lang="ru-RU" dirty="0" smtClean="0">
                <a:solidFill>
                  <a:srgbClr val="0000FE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rgbClr val="0000FE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через различные действия с ним.                         </a:t>
            </a:r>
            <a:endParaRPr lang="ru-RU" dirty="0" smtClean="0">
              <a:solidFill>
                <a:srgbClr val="0000FE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solidFill>
                  <a:srgbClr val="0000FE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Обучающие задачи:</a:t>
            </a:r>
            <a:r>
              <a:rPr lang="ru-RU" dirty="0" smtClean="0">
                <a:solidFill>
                  <a:srgbClr val="0000FE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               </a:t>
            </a:r>
          </a:p>
          <a:p>
            <a:r>
              <a:rPr lang="ru-RU" dirty="0" smtClean="0">
                <a:solidFill>
                  <a:srgbClr val="0000FE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Выполнять </a:t>
            </a:r>
            <a:r>
              <a:rPr lang="ru-RU" dirty="0">
                <a:solidFill>
                  <a:srgbClr val="0000FE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инструкцию задаваемую </a:t>
            </a:r>
            <a:r>
              <a:rPr lang="ru-RU" dirty="0" smtClean="0">
                <a:solidFill>
                  <a:srgbClr val="0000FE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воспитателем; </a:t>
            </a:r>
          </a:p>
          <a:p>
            <a:r>
              <a:rPr lang="ru-RU" dirty="0">
                <a:solidFill>
                  <a:srgbClr val="0000FE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dirty="0" smtClean="0">
                <a:solidFill>
                  <a:srgbClr val="0000FE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станавливать </a:t>
            </a:r>
            <a:r>
              <a:rPr lang="ru-RU" dirty="0">
                <a:solidFill>
                  <a:srgbClr val="0000FE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связь между словом и </a:t>
            </a:r>
            <a:r>
              <a:rPr lang="ru-RU" dirty="0" smtClean="0">
                <a:solidFill>
                  <a:srgbClr val="0000FE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предметом</a:t>
            </a:r>
            <a:r>
              <a:rPr lang="ru-RU" dirty="0">
                <a:solidFill>
                  <a:srgbClr val="0000FE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ru-RU" dirty="0" smtClean="0">
                <a:solidFill>
                  <a:srgbClr val="0000FE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</a:t>
            </a:r>
          </a:p>
          <a:p>
            <a:r>
              <a:rPr lang="ru-RU" dirty="0" smtClean="0">
                <a:solidFill>
                  <a:srgbClr val="0000FE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Формировать </a:t>
            </a:r>
            <a:r>
              <a:rPr lang="ru-RU" dirty="0">
                <a:solidFill>
                  <a:srgbClr val="0000FE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dirty="0" smtClean="0">
                <a:solidFill>
                  <a:srgbClr val="0000FE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мение </a:t>
            </a:r>
            <a:r>
              <a:rPr lang="ru-RU" dirty="0">
                <a:solidFill>
                  <a:srgbClr val="0000FE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реагировать на звукопроизношения и </a:t>
            </a:r>
            <a:r>
              <a:rPr lang="ru-RU" dirty="0" smtClean="0">
                <a:solidFill>
                  <a:srgbClr val="0000FE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повторять;                                                  </a:t>
            </a:r>
            <a:r>
              <a:rPr lang="ru-RU" dirty="0">
                <a:solidFill>
                  <a:srgbClr val="0000FE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Эмоционально откликаться на содержание </a:t>
            </a:r>
            <a:r>
              <a:rPr lang="ru-RU" dirty="0" err="1" smtClean="0">
                <a:solidFill>
                  <a:srgbClr val="0000FE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потешек</a:t>
            </a:r>
            <a:r>
              <a:rPr lang="ru-RU" dirty="0">
                <a:solidFill>
                  <a:srgbClr val="0000FE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r>
              <a:rPr lang="ru-RU" dirty="0" smtClean="0">
                <a:solidFill>
                  <a:srgbClr val="0000FE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Формировать </a:t>
            </a:r>
            <a:r>
              <a:rPr lang="ru-RU" dirty="0">
                <a:solidFill>
                  <a:srgbClr val="0000FE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активный и пассивный словарь детей.                                 </a:t>
            </a:r>
            <a:endParaRPr lang="ru-RU" dirty="0" smtClean="0">
              <a:solidFill>
                <a:srgbClr val="0000FE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solidFill>
                  <a:srgbClr val="0000FE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Развивающие</a:t>
            </a:r>
            <a:r>
              <a:rPr lang="ru-RU" b="1" dirty="0">
                <a:solidFill>
                  <a:srgbClr val="0000FE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dirty="0">
                <a:solidFill>
                  <a:srgbClr val="0000FE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</a:t>
            </a:r>
            <a:r>
              <a:rPr lang="ru-RU" dirty="0" smtClean="0">
                <a:solidFill>
                  <a:srgbClr val="0000FE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     </a:t>
            </a:r>
          </a:p>
          <a:p>
            <a:r>
              <a:rPr lang="ru-RU" dirty="0" smtClean="0">
                <a:solidFill>
                  <a:srgbClr val="0000FE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Развивать мелкую </a:t>
            </a:r>
            <a:r>
              <a:rPr lang="ru-RU" dirty="0">
                <a:solidFill>
                  <a:srgbClr val="0000FE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моторику </a:t>
            </a:r>
            <a:r>
              <a:rPr lang="ru-RU" dirty="0" smtClean="0">
                <a:solidFill>
                  <a:srgbClr val="0000FE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рук; </a:t>
            </a:r>
            <a:endParaRPr lang="ru-RU" dirty="0">
              <a:solidFill>
                <a:srgbClr val="0000FE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solidFill>
                  <a:srgbClr val="0000FE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Развивать </a:t>
            </a:r>
            <a:r>
              <a:rPr lang="ru-RU" dirty="0">
                <a:solidFill>
                  <a:srgbClr val="0000FE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понимание речи, внимание, наблюдательность.       </a:t>
            </a:r>
            <a:endParaRPr lang="ru-RU" dirty="0" smtClean="0">
              <a:solidFill>
                <a:srgbClr val="0000FE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solidFill>
                  <a:srgbClr val="0000FE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Воспитательные</a:t>
            </a:r>
            <a:r>
              <a:rPr lang="ru-RU" b="1" dirty="0">
                <a:solidFill>
                  <a:srgbClr val="0000FE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dirty="0">
                <a:solidFill>
                  <a:srgbClr val="0000FE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</a:t>
            </a:r>
            <a:endParaRPr lang="ru-RU" dirty="0" smtClean="0">
              <a:solidFill>
                <a:srgbClr val="0000FE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solidFill>
                  <a:srgbClr val="0000FE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Воспитывать </a:t>
            </a:r>
            <a:r>
              <a:rPr lang="ru-RU" dirty="0">
                <a:solidFill>
                  <a:srgbClr val="0000FE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 детей чувство любви к </a:t>
            </a:r>
            <a:r>
              <a:rPr lang="ru-RU" dirty="0" smtClean="0">
                <a:solidFill>
                  <a:srgbClr val="0000FE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домашним и диким животным, желание </a:t>
            </a:r>
            <a:r>
              <a:rPr lang="ru-RU" dirty="0">
                <a:solidFill>
                  <a:srgbClr val="0000FE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проявлять о них заботу.                                                                                               </a:t>
            </a:r>
            <a:endParaRPr lang="ru-RU" b="1" dirty="0" smtClean="0">
              <a:solidFill>
                <a:srgbClr val="0000FE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106305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9714" y="142868"/>
            <a:ext cx="4000499" cy="300037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71157" y="1966909"/>
            <a:ext cx="4089400" cy="306705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41432" y="3500434"/>
            <a:ext cx="4277516" cy="320813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9453428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8700" y="625475"/>
            <a:ext cx="3181350" cy="42418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16503" y="2114550"/>
            <a:ext cx="3343275" cy="44577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89276" y="1657350"/>
            <a:ext cx="3139678" cy="418623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11817295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19200" y="765174"/>
            <a:ext cx="3662363" cy="488315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38813" y="1924050"/>
            <a:ext cx="4724400" cy="35433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00412633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777798" y="2598003"/>
            <a:ext cx="863640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i="1" dirty="0" smtClean="0">
                <a:solidFill>
                  <a:srgbClr val="0000F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ВНИМАНИЕ!!!</a:t>
            </a:r>
            <a:endParaRPr lang="ru-RU" sz="4800" b="1" i="1" dirty="0">
              <a:solidFill>
                <a:srgbClr val="0000F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76519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092958" y="640994"/>
            <a:ext cx="35219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00F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Пояснительная записка</a:t>
            </a:r>
            <a:endParaRPr lang="ru-RU" sz="2400" b="1" dirty="0">
              <a:solidFill>
                <a:srgbClr val="0000F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68188" y="1102659"/>
            <a:ext cx="1847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24691" y="1241595"/>
            <a:ext cx="12067309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dirty="0">
                <a:solidFill>
                  <a:srgbClr val="0000F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Мелкая моторика – это совокупность скоординированных действий нервной, мышечной и костной систем, часто</a:t>
            </a:r>
            <a:endParaRPr lang="ru-RU" sz="1200" dirty="0">
              <a:solidFill>
                <a:srgbClr val="0000F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dirty="0">
                <a:solidFill>
                  <a:srgbClr val="0000F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 сочетании со зрительной системой в выполнении мелких и точных движений кистями и пальцами рук. </a:t>
            </a:r>
            <a:endParaRPr lang="ru-RU" sz="1200" dirty="0">
              <a:solidFill>
                <a:srgbClr val="0000F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dirty="0">
                <a:solidFill>
                  <a:srgbClr val="0000F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Развитие мелкой моторики необходимо не только для выполнения каких - либо повседневных действий, но и стимуляции</a:t>
            </a:r>
            <a:endParaRPr lang="ru-RU" sz="1200" dirty="0">
              <a:solidFill>
                <a:srgbClr val="0000F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dirty="0">
                <a:solidFill>
                  <a:srgbClr val="0000F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мозговой деятельности и для развития интеллектуальных способностей. Так учёными доказано, что уровень развития речи </a:t>
            </a:r>
            <a:r>
              <a:rPr lang="ru-RU" dirty="0" smtClean="0">
                <a:solidFill>
                  <a:srgbClr val="0000F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находится </a:t>
            </a:r>
            <a:r>
              <a:rPr lang="ru-RU" dirty="0">
                <a:solidFill>
                  <a:srgbClr val="0000F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 прямой зависимости от степени </a:t>
            </a:r>
            <a:r>
              <a:rPr lang="ru-RU" dirty="0" err="1" smtClean="0">
                <a:solidFill>
                  <a:srgbClr val="0000F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сформированости</a:t>
            </a:r>
            <a:r>
              <a:rPr lang="ru-RU" dirty="0" smtClean="0">
                <a:solidFill>
                  <a:srgbClr val="0000F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тонких </a:t>
            </a:r>
            <a:r>
              <a:rPr lang="ru-RU" dirty="0">
                <a:solidFill>
                  <a:srgbClr val="0000F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движений пальцев рук. Так же установлено, что </a:t>
            </a:r>
            <a:r>
              <a:rPr lang="ru-RU" dirty="0" smtClean="0">
                <a:solidFill>
                  <a:srgbClr val="0000F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уже </a:t>
            </a:r>
            <a:r>
              <a:rPr lang="ru-RU" dirty="0">
                <a:solidFill>
                  <a:srgbClr val="0000F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 6 – 7 годам в основном заканчивается созревание  соответствующих зон головного мозга, развитие мелких мышц </a:t>
            </a:r>
            <a:r>
              <a:rPr lang="ru-RU" dirty="0" smtClean="0">
                <a:solidFill>
                  <a:srgbClr val="0000F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кисти</a:t>
            </a:r>
            <a:r>
              <a:rPr lang="ru-RU" dirty="0">
                <a:solidFill>
                  <a:srgbClr val="0000F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 Из этого следует, что начинать работу в данном направлении необходимо с двух лет, так как это самый благоприятный </a:t>
            </a:r>
            <a:r>
              <a:rPr lang="ru-RU" dirty="0" smtClean="0">
                <a:solidFill>
                  <a:srgbClr val="0000F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период </a:t>
            </a:r>
            <a:r>
              <a:rPr lang="ru-RU" dirty="0">
                <a:solidFill>
                  <a:srgbClr val="0000F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развития ребёнка, когда кора больших полушарий окончательно ещё не сформирована. </a:t>
            </a:r>
          </a:p>
          <a:p>
            <a:r>
              <a:rPr lang="ru-RU" dirty="0">
                <a:solidFill>
                  <a:srgbClr val="0000F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Несвоевременное развитие мелкой моторики может оказать негативное воздействие на образовательный процесс в целом, а в дальнейшем и на качество жизни ребёнка. </a:t>
            </a:r>
          </a:p>
          <a:p>
            <a:r>
              <a:rPr lang="ru-RU" b="1" dirty="0" smtClean="0">
                <a:solidFill>
                  <a:srgbClr val="0000F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 </a:t>
            </a:r>
            <a:r>
              <a:rPr lang="ru-RU" dirty="0">
                <a:solidFill>
                  <a:srgbClr val="0000F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заключается в том, что целенаправленная и систематическая работа по развитию мелкой моторики у детей раннего возраста способствует формированию интеллектуальных способностей, речевой деятельности, психического и физического развития ребёнка. </a:t>
            </a:r>
            <a:r>
              <a:rPr lang="ru-RU" dirty="0" smtClean="0">
                <a:solidFill>
                  <a:srgbClr val="0000F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направлена </a:t>
            </a:r>
            <a:r>
              <a:rPr lang="ru-RU" dirty="0">
                <a:solidFill>
                  <a:srgbClr val="0000F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развитие и укрепление мелкой моторики рук у детей 2 – 3 лет. </a:t>
            </a:r>
          </a:p>
          <a:p>
            <a:r>
              <a:rPr lang="ru-RU" dirty="0">
                <a:solidFill>
                  <a:srgbClr val="0000F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решении поставленных задач учтены основные принципы дидактики: возрастные особенности, физические возможности и индивидуально – психологические особенности ребёнка 2 – 3 лет. </a:t>
            </a:r>
          </a:p>
        </p:txBody>
      </p:sp>
    </p:spTree>
    <p:extLst>
      <p:ext uri="{BB962C8B-B14F-4D97-AF65-F5344CB8AC3E}">
        <p14:creationId xmlns:p14="http://schemas.microsoft.com/office/powerpoint/2010/main" val="22487757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047999" y="660774"/>
            <a:ext cx="7287491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endParaRPr lang="ru-RU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54398" y="318053"/>
            <a:ext cx="11416553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0000F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r>
              <a:rPr lang="ru-RU" dirty="0">
                <a:solidFill>
                  <a:srgbClr val="0000F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285750" lvl="0" indent="-285750">
              <a:buFont typeface="Wingdings" panose="05000000000000000000" pitchFamily="2" charset="2"/>
              <a:buChar char="Ø"/>
            </a:pPr>
            <a:r>
              <a:rPr lang="ru-RU" dirty="0">
                <a:solidFill>
                  <a:srgbClr val="0000F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Укрепление и развитие руки, координации, ритмики, общей и артикуляционной моторики; </a:t>
            </a:r>
          </a:p>
          <a:p>
            <a:pPr marL="285750" lvl="0" indent="-285750">
              <a:buFont typeface="Wingdings" panose="05000000000000000000" pitchFamily="2" charset="2"/>
              <a:buChar char="Ø"/>
            </a:pPr>
            <a:r>
              <a:rPr lang="ru-RU" dirty="0">
                <a:solidFill>
                  <a:srgbClr val="0000F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Формировать и воспитывать нравственно – волевые качества: целеустремлённость, сосредоточенность, настойчивость, контроль и оценку собственной деятельности; </a:t>
            </a:r>
          </a:p>
          <a:p>
            <a:pPr marL="285750" lvl="0" indent="-285750">
              <a:buFont typeface="Wingdings" panose="05000000000000000000" pitchFamily="2" charset="2"/>
              <a:buChar char="Ø"/>
            </a:pPr>
            <a:r>
              <a:rPr lang="ru-RU" dirty="0">
                <a:solidFill>
                  <a:srgbClr val="0000F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пространственных отношений, речевого сопровождения.</a:t>
            </a:r>
          </a:p>
          <a:p>
            <a:r>
              <a:rPr lang="ru-RU" b="1" dirty="0">
                <a:solidFill>
                  <a:srgbClr val="0000F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 </a:t>
            </a:r>
            <a:endParaRPr lang="ru-RU" dirty="0">
              <a:solidFill>
                <a:srgbClr val="0000F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>
              <a:buFont typeface="Wingdings" panose="05000000000000000000" pitchFamily="2" charset="2"/>
              <a:buChar char="Ø"/>
            </a:pPr>
            <a:r>
              <a:rPr lang="ru-RU" dirty="0">
                <a:solidFill>
                  <a:srgbClr val="0000F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Привить детям любовь к художественному слову; </a:t>
            </a:r>
          </a:p>
          <a:p>
            <a:pPr marL="285750" lvl="0" indent="-285750">
              <a:buFont typeface="Wingdings" panose="05000000000000000000" pitchFamily="2" charset="2"/>
              <a:buChar char="Ø"/>
            </a:pPr>
            <a:r>
              <a:rPr lang="ru-RU" dirty="0">
                <a:solidFill>
                  <a:srgbClr val="0000F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Познакомить детей с пальчиковыми играми и пальчиковым театром; </a:t>
            </a:r>
          </a:p>
          <a:p>
            <a:pPr marL="285750" lvl="0" indent="-285750">
              <a:buFont typeface="Wingdings" panose="05000000000000000000" pitchFamily="2" charset="2"/>
              <a:buChar char="Ø"/>
            </a:pPr>
            <a:r>
              <a:rPr lang="ru-RU" dirty="0">
                <a:solidFill>
                  <a:srgbClr val="0000F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фантазию и творческое воображение; </a:t>
            </a:r>
          </a:p>
          <a:p>
            <a:pPr marL="285750" lvl="0" indent="-285750">
              <a:buFont typeface="Wingdings" panose="05000000000000000000" pitchFamily="2" charset="2"/>
              <a:buChar char="Ø"/>
            </a:pPr>
            <a:r>
              <a:rPr lang="ru-RU" dirty="0">
                <a:solidFill>
                  <a:srgbClr val="0000F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коммуникативных навыков; </a:t>
            </a:r>
          </a:p>
          <a:p>
            <a:pPr marL="285750" lvl="0" indent="-285750">
              <a:buFont typeface="Wingdings" panose="05000000000000000000" pitchFamily="2" charset="2"/>
              <a:buChar char="Ø"/>
            </a:pPr>
            <a:r>
              <a:rPr lang="ru-RU" dirty="0">
                <a:solidFill>
                  <a:srgbClr val="0000F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в пальчиковых играх тактильную чувствительность, зрительно – двигательную координацию движений, умение соотносить предметы в пространстве; </a:t>
            </a:r>
          </a:p>
          <a:p>
            <a:pPr marL="285750" lvl="0" indent="-285750">
              <a:buFont typeface="Wingdings" panose="05000000000000000000" pitchFamily="2" charset="2"/>
              <a:buChar char="Ø"/>
            </a:pPr>
            <a:r>
              <a:rPr lang="ru-RU" dirty="0">
                <a:solidFill>
                  <a:srgbClr val="0000F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Способствовать объединению детей в группы по интересам, их умению сотрудничать: взаимодействовать между собой и педагогом; </a:t>
            </a:r>
          </a:p>
          <a:p>
            <a:pPr marL="285750" lvl="0" indent="-285750">
              <a:buFont typeface="Wingdings" panose="05000000000000000000" pitchFamily="2" charset="2"/>
              <a:buChar char="Ø"/>
            </a:pPr>
            <a:r>
              <a:rPr lang="ru-RU" dirty="0">
                <a:solidFill>
                  <a:srgbClr val="0000F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Обогащать детей новыми знаниями, умениями, навыками и закреплять их.</a:t>
            </a:r>
          </a:p>
        </p:txBody>
      </p:sp>
    </p:spTree>
    <p:extLst>
      <p:ext uri="{BB962C8B-B14F-4D97-AF65-F5344CB8AC3E}">
        <p14:creationId xmlns:p14="http://schemas.microsoft.com/office/powerpoint/2010/main" val="15581149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2519" y="952501"/>
            <a:ext cx="5054597" cy="379094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49954" y="1685925"/>
            <a:ext cx="2593180" cy="345757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39635" y="1238250"/>
            <a:ext cx="2796116" cy="370522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70323" y="1933309"/>
            <a:ext cx="1648353" cy="1648353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56837" y="2228850"/>
            <a:ext cx="1552896" cy="1571757"/>
          </a:xfrm>
          <a:prstGeom prst="rect">
            <a:avLst/>
          </a:prstGeom>
          <a:effectLst>
            <a:softEdge rad="317500"/>
          </a:effectLst>
        </p:spPr>
      </p:pic>
    </p:spTree>
    <p:extLst>
      <p:ext uri="{BB962C8B-B14F-4D97-AF65-F5344CB8AC3E}">
        <p14:creationId xmlns:p14="http://schemas.microsoft.com/office/powerpoint/2010/main" val="2835083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4464" y="1609725"/>
            <a:ext cx="5587998" cy="419099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3638550" y="509112"/>
            <a:ext cx="50907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00F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Массаж пальчиками карандашами</a:t>
            </a:r>
            <a:endParaRPr lang="ru-RU" sz="2400" b="1" dirty="0">
              <a:solidFill>
                <a:srgbClr val="0000F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72416" y="2157097"/>
            <a:ext cx="4693879" cy="351458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49840" y="2288073"/>
            <a:ext cx="1424781" cy="133573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39324" y="2420161"/>
            <a:ext cx="1495425" cy="1431869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38286" y="2289138"/>
            <a:ext cx="1888114" cy="1416086"/>
          </a:xfrm>
          <a:prstGeom prst="rect">
            <a:avLst/>
          </a:prstGeom>
          <a:effectLst>
            <a:softEdge rad="317500"/>
          </a:effectLst>
        </p:spPr>
      </p:pic>
    </p:spTree>
    <p:extLst>
      <p:ext uri="{BB962C8B-B14F-4D97-AF65-F5344CB8AC3E}">
        <p14:creationId xmlns:p14="http://schemas.microsoft.com/office/powerpoint/2010/main" val="497274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47789" y="2186660"/>
            <a:ext cx="2810947" cy="374792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43975" y="1968499"/>
            <a:ext cx="2702719" cy="360362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8032" y="2720898"/>
            <a:ext cx="4854518" cy="321369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1633001" y="308500"/>
            <a:ext cx="7889660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>
                <a:solidFill>
                  <a:srgbClr val="0000F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Игры со шнуровкой</a:t>
            </a:r>
          </a:p>
          <a:p>
            <a:r>
              <a:rPr lang="ru-RU" dirty="0">
                <a:solidFill>
                  <a:srgbClr val="0000F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Шнуровка – один из видов развивающих игр для детей. </a:t>
            </a:r>
            <a:endParaRPr lang="ru-RU" dirty="0" smtClean="0">
              <a:solidFill>
                <a:srgbClr val="0000F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solidFill>
                  <a:srgbClr val="0000F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Отличительная </a:t>
            </a:r>
            <a:r>
              <a:rPr lang="ru-RU" dirty="0">
                <a:solidFill>
                  <a:srgbClr val="0000F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черта игры – наличие шнурка и предметов для шнурования. </a:t>
            </a:r>
            <a:endParaRPr lang="ru-RU" dirty="0" smtClean="0">
              <a:solidFill>
                <a:srgbClr val="0000F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solidFill>
                  <a:srgbClr val="0000F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Действия </a:t>
            </a:r>
            <a:r>
              <a:rPr lang="ru-RU" dirty="0">
                <a:solidFill>
                  <a:srgbClr val="0000F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подобными игрушками способствуют развитию тонких движений </a:t>
            </a:r>
            <a:endParaRPr lang="ru-RU" dirty="0" smtClean="0">
              <a:solidFill>
                <a:srgbClr val="0000F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solidFill>
                  <a:srgbClr val="0000F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пальцев </a:t>
            </a:r>
            <a:r>
              <a:rPr lang="ru-RU" dirty="0">
                <a:solidFill>
                  <a:srgbClr val="0000F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рук (тонкой моторики), а также развитию речи ребёнка.</a:t>
            </a:r>
          </a:p>
        </p:txBody>
      </p:sp>
    </p:spTree>
    <p:extLst>
      <p:ext uri="{BB962C8B-B14F-4D97-AF65-F5344CB8AC3E}">
        <p14:creationId xmlns:p14="http://schemas.microsoft.com/office/powerpoint/2010/main" val="30698792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05663" y="783430"/>
            <a:ext cx="2365474" cy="420528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80950" y="2477726"/>
            <a:ext cx="2876494" cy="383532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9" name="TextBox 8"/>
          <p:cNvSpPr txBox="1"/>
          <p:nvPr/>
        </p:nvSpPr>
        <p:spPr>
          <a:xfrm>
            <a:off x="535576" y="219075"/>
            <a:ext cx="4360274" cy="60939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00F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Рисование карандашами по трафарету</a:t>
            </a:r>
          </a:p>
          <a:p>
            <a:r>
              <a:rPr lang="ru-RU" dirty="0" smtClean="0">
                <a:solidFill>
                  <a:srgbClr val="0000F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Трафареты </a:t>
            </a:r>
            <a:r>
              <a:rPr lang="ru-RU" dirty="0">
                <a:solidFill>
                  <a:srgbClr val="0000F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учат правильно держать карандаш в руке, регулировать силу нажима и создавать четкие линии. Многократное повторение одних и тех же движений при рисовании по трафаретам различных фигур развивает </a:t>
            </a:r>
            <a:r>
              <a:rPr lang="ru-RU" b="1" dirty="0" smtClean="0">
                <a:solidFill>
                  <a:srgbClr val="0000F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мелкую моторику </a:t>
            </a:r>
            <a:r>
              <a:rPr lang="ru-RU" dirty="0">
                <a:solidFill>
                  <a:srgbClr val="0000F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рук, автоматизирует двигательные навыки, способность </a:t>
            </a:r>
            <a:r>
              <a:rPr lang="ru-RU" b="1" dirty="0" smtClean="0">
                <a:solidFill>
                  <a:srgbClr val="0000F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выходить </a:t>
            </a:r>
            <a:r>
              <a:rPr lang="ru-RU" dirty="0">
                <a:solidFill>
                  <a:srgbClr val="0000F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контур и быть </a:t>
            </a:r>
            <a:r>
              <a:rPr lang="ru-RU" b="1" dirty="0" smtClean="0">
                <a:solidFill>
                  <a:srgbClr val="0000F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аккуратным</a:t>
            </a:r>
            <a:r>
              <a:rPr lang="ru-RU" dirty="0" smtClean="0">
                <a:solidFill>
                  <a:srgbClr val="0000F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>
                <a:solidFill>
                  <a:srgbClr val="0000F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Очертание внешней линии предмета в процессе обводки силуэта, контура или по трафарету способствует уточнению, конкретизации строения предмета и его изображения, учит ребенка рисовать различные линии в заданных условиях: прямые, ломаные, прерывистые, волнистые. За этим навыком стоит непростая синхронная работа систем организма: костной, мышечной, нервной.</a:t>
            </a:r>
          </a:p>
        </p:txBody>
      </p:sp>
    </p:spTree>
    <p:extLst>
      <p:ext uri="{BB962C8B-B14F-4D97-AF65-F5344CB8AC3E}">
        <p14:creationId xmlns:p14="http://schemas.microsoft.com/office/powerpoint/2010/main" val="2041044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3875" y="396672"/>
            <a:ext cx="3011851" cy="535440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60581" y="2076449"/>
            <a:ext cx="3036094" cy="404812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41562" y="1066800"/>
            <a:ext cx="3313182" cy="441757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4950" y="817958"/>
            <a:ext cx="2003110" cy="2001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64788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6135" y="473604"/>
            <a:ext cx="2918818" cy="518900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22768" y="2466975"/>
            <a:ext cx="2943224" cy="392429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26161" y="1335882"/>
            <a:ext cx="3139677" cy="418623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82411768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310</TotalTime>
  <Words>691</Words>
  <Application>Microsoft Office PowerPoint</Application>
  <PresentationFormat>Широкоэкранный</PresentationFormat>
  <Paragraphs>55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1" baseType="lpstr">
      <vt:lpstr>Arial</vt:lpstr>
      <vt:lpstr>Calibri</vt:lpstr>
      <vt:lpstr>Calibri Light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Hewlett-Packard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Зинаида Дегтярёва</dc:creator>
  <cp:lastModifiedBy>Зинаида Дегтярёва</cp:lastModifiedBy>
  <cp:revision>26</cp:revision>
  <dcterms:created xsi:type="dcterms:W3CDTF">2021-05-24T15:53:19Z</dcterms:created>
  <dcterms:modified xsi:type="dcterms:W3CDTF">2021-06-04T11:34:46Z</dcterms:modified>
</cp:coreProperties>
</file>