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79" r:id="rId3"/>
    <p:sldId id="280" r:id="rId4"/>
    <p:sldId id="281" r:id="rId5"/>
    <p:sldId id="282" r:id="rId6"/>
    <p:sldId id="283" r:id="rId7"/>
    <p:sldId id="256" r:id="rId8"/>
    <p:sldId id="257" r:id="rId9"/>
    <p:sldId id="268" r:id="rId10"/>
    <p:sldId id="258" r:id="rId11"/>
    <p:sldId id="259" r:id="rId12"/>
    <p:sldId id="261" r:id="rId13"/>
    <p:sldId id="277" r:id="rId14"/>
    <p:sldId id="262" r:id="rId15"/>
    <p:sldId id="260" r:id="rId16"/>
    <p:sldId id="264" r:id="rId17"/>
    <p:sldId id="265" r:id="rId18"/>
    <p:sldId id="266" r:id="rId19"/>
    <p:sldId id="278" r:id="rId20"/>
    <p:sldId id="267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F8D586-6294-40F9-9F0E-CD380D7776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AE5371-641F-43F9-99CA-212D761CC716}">
      <dgm:prSet phldrT="[Текст]" custT="1"/>
      <dgm:spPr/>
      <dgm:t>
        <a:bodyPr/>
        <a:lstStyle/>
        <a:p>
          <a:r>
            <a:rPr lang="ru-RU" sz="3600" b="0" i="0" dirty="0" smtClean="0"/>
            <a:t>Единый «исторический континент»</a:t>
          </a:r>
          <a:endParaRPr lang="ru-RU" sz="3600" dirty="0"/>
        </a:p>
      </dgm:t>
    </dgm:pt>
    <dgm:pt modelId="{B78D7EF0-5BD0-4411-A442-CFC3C2F0F114}" type="parTrans" cxnId="{A00BD42D-7AA0-4647-BB89-95579DE3D72E}">
      <dgm:prSet/>
      <dgm:spPr/>
      <dgm:t>
        <a:bodyPr/>
        <a:lstStyle/>
        <a:p>
          <a:endParaRPr lang="ru-RU"/>
        </a:p>
      </dgm:t>
    </dgm:pt>
    <dgm:pt modelId="{DE3CA8F3-DD0F-447E-A194-30FFEF0E91D9}" type="sibTrans" cxnId="{A00BD42D-7AA0-4647-BB89-95579DE3D72E}">
      <dgm:prSet/>
      <dgm:spPr/>
      <dgm:t>
        <a:bodyPr/>
        <a:lstStyle/>
        <a:p>
          <a:endParaRPr lang="ru-RU"/>
        </a:p>
      </dgm:t>
    </dgm:pt>
    <dgm:pt modelId="{B88FF551-7A72-4030-BC21-E10759B7A260}">
      <dgm:prSet phldrT="[Текст]"/>
      <dgm:spPr/>
      <dgm:t>
        <a:bodyPr/>
        <a:lstStyle/>
        <a:p>
          <a:r>
            <a:rPr lang="ru-RU" b="0" i="0" dirty="0" smtClean="0"/>
            <a:t>Появились языки, народы и государства, которые и сегодня существуют в Европе</a:t>
          </a:r>
          <a:endParaRPr lang="ru-RU" dirty="0"/>
        </a:p>
      </dgm:t>
    </dgm:pt>
    <dgm:pt modelId="{CA093F2A-EE1B-4DE2-AC14-BD9D0AC77B9B}" type="parTrans" cxnId="{CC0C6750-A3B8-401A-8814-EF11E53D9D3E}">
      <dgm:prSet/>
      <dgm:spPr/>
      <dgm:t>
        <a:bodyPr/>
        <a:lstStyle/>
        <a:p>
          <a:endParaRPr lang="ru-RU"/>
        </a:p>
      </dgm:t>
    </dgm:pt>
    <dgm:pt modelId="{09C986B4-5F8B-4485-ADA5-C0ED9B2C9122}" type="sibTrans" cxnId="{CC0C6750-A3B8-401A-8814-EF11E53D9D3E}">
      <dgm:prSet/>
      <dgm:spPr/>
      <dgm:t>
        <a:bodyPr/>
        <a:lstStyle/>
        <a:p>
          <a:endParaRPr lang="ru-RU"/>
        </a:p>
      </dgm:t>
    </dgm:pt>
    <dgm:pt modelId="{F9C91944-94E1-42AB-AF98-62F3BC651548}">
      <dgm:prSet phldrT="[Текст]" custT="1"/>
      <dgm:spPr/>
      <dgm:t>
        <a:bodyPr/>
        <a:lstStyle/>
        <a:p>
          <a:r>
            <a:rPr lang="ru-RU" sz="3600" b="0" i="0" dirty="0" smtClean="0"/>
            <a:t>Единый христианский мир</a:t>
          </a:r>
          <a:endParaRPr lang="ru-RU" sz="3600" dirty="0"/>
        </a:p>
      </dgm:t>
    </dgm:pt>
    <dgm:pt modelId="{1F824D1B-06A1-4EEF-96FB-494266F8A71F}" type="parTrans" cxnId="{71CB731C-E428-40F9-95F1-D9CC8BBEBC09}">
      <dgm:prSet/>
      <dgm:spPr/>
      <dgm:t>
        <a:bodyPr/>
        <a:lstStyle/>
        <a:p>
          <a:endParaRPr lang="ru-RU"/>
        </a:p>
      </dgm:t>
    </dgm:pt>
    <dgm:pt modelId="{80D313D8-5541-4FAB-8DF4-FA9D17357E62}" type="sibTrans" cxnId="{71CB731C-E428-40F9-95F1-D9CC8BBEBC09}">
      <dgm:prSet/>
      <dgm:spPr/>
      <dgm:t>
        <a:bodyPr/>
        <a:lstStyle/>
        <a:p>
          <a:endParaRPr lang="ru-RU"/>
        </a:p>
      </dgm:t>
    </dgm:pt>
    <dgm:pt modelId="{848A161D-5BB9-49EA-B1C9-71657003A092}">
      <dgm:prSet phldrT="[Текст]" custT="1"/>
      <dgm:spPr/>
      <dgm:t>
        <a:bodyPr/>
        <a:lstStyle/>
        <a:p>
          <a:r>
            <a:rPr lang="ru-RU" sz="3600" b="0" i="0" dirty="0" smtClean="0"/>
            <a:t>Сходный образ жизни</a:t>
          </a:r>
          <a:endParaRPr lang="ru-RU" sz="3600" dirty="0"/>
        </a:p>
      </dgm:t>
    </dgm:pt>
    <dgm:pt modelId="{772FD858-3042-43B4-B327-BBFCE96A1C45}" type="parTrans" cxnId="{02D180CE-5A20-479E-84F3-2A577A185281}">
      <dgm:prSet/>
      <dgm:spPr/>
      <dgm:t>
        <a:bodyPr/>
        <a:lstStyle/>
        <a:p>
          <a:endParaRPr lang="ru-RU"/>
        </a:p>
      </dgm:t>
    </dgm:pt>
    <dgm:pt modelId="{284962E9-9256-4D46-996F-3A4C43BBDCB8}" type="sibTrans" cxnId="{02D180CE-5A20-479E-84F3-2A577A185281}">
      <dgm:prSet/>
      <dgm:spPr/>
      <dgm:t>
        <a:bodyPr/>
        <a:lstStyle/>
        <a:p>
          <a:endParaRPr lang="ru-RU"/>
        </a:p>
      </dgm:t>
    </dgm:pt>
    <dgm:pt modelId="{AF2BCCF3-6209-4B35-8D21-FDC472E0D8AF}" type="pres">
      <dgm:prSet presAssocID="{BBF8D586-6294-40F9-9F0E-CD380D7776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7CE3CE-2177-4E81-8C1E-57F8D5369936}" type="pres">
      <dgm:prSet presAssocID="{36AE5371-641F-43F9-99CA-212D761CC716}" presName="node" presStyleLbl="node1" presStyleIdx="0" presStyleCnt="4" custScaleX="110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590F3-0A25-46D2-9352-51C1DA3DBC78}" type="pres">
      <dgm:prSet presAssocID="{DE3CA8F3-DD0F-447E-A194-30FFEF0E91D9}" presName="sibTrans" presStyleCnt="0"/>
      <dgm:spPr/>
    </dgm:pt>
    <dgm:pt modelId="{0FEB9F04-230E-497A-99D1-8E7FE3BB4B1D}" type="pres">
      <dgm:prSet presAssocID="{B88FF551-7A72-4030-BC21-E10759B7A260}" presName="node" presStyleLbl="node1" presStyleIdx="1" presStyleCnt="4" custScaleX="107271" custLinFactNeighborX="775" custLinFactNeighborY="-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11473-5B56-4E9E-B1F1-C5CD34626297}" type="pres">
      <dgm:prSet presAssocID="{09C986B4-5F8B-4485-ADA5-C0ED9B2C9122}" presName="sibTrans" presStyleCnt="0"/>
      <dgm:spPr/>
    </dgm:pt>
    <dgm:pt modelId="{23D475F0-6113-4C4E-A71D-9C7478D2E40E}" type="pres">
      <dgm:prSet presAssocID="{F9C91944-94E1-42AB-AF98-62F3BC651548}" presName="node" presStyleLbl="node1" presStyleIdx="2" presStyleCnt="4" custScaleX="111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1FC2E-40C1-442A-9F1B-78C97854E923}" type="pres">
      <dgm:prSet presAssocID="{80D313D8-5541-4FAB-8DF4-FA9D17357E62}" presName="sibTrans" presStyleCnt="0"/>
      <dgm:spPr/>
    </dgm:pt>
    <dgm:pt modelId="{EE43CF37-478C-4733-9B5F-55D49FD50791}" type="pres">
      <dgm:prSet presAssocID="{848A161D-5BB9-49EA-B1C9-71657003A092}" presName="node" presStyleLbl="node1" presStyleIdx="3" presStyleCnt="4" custScaleX="110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0C6750-A3B8-401A-8814-EF11E53D9D3E}" srcId="{BBF8D586-6294-40F9-9F0E-CD380D7776B0}" destId="{B88FF551-7A72-4030-BC21-E10759B7A260}" srcOrd="1" destOrd="0" parTransId="{CA093F2A-EE1B-4DE2-AC14-BD9D0AC77B9B}" sibTransId="{09C986B4-5F8B-4485-ADA5-C0ED9B2C9122}"/>
    <dgm:cxn modelId="{71CB731C-E428-40F9-95F1-D9CC8BBEBC09}" srcId="{BBF8D586-6294-40F9-9F0E-CD380D7776B0}" destId="{F9C91944-94E1-42AB-AF98-62F3BC651548}" srcOrd="2" destOrd="0" parTransId="{1F824D1B-06A1-4EEF-96FB-494266F8A71F}" sibTransId="{80D313D8-5541-4FAB-8DF4-FA9D17357E62}"/>
    <dgm:cxn modelId="{E342A49A-1950-4C73-9CF1-01A1125FC74C}" type="presOf" srcId="{B88FF551-7A72-4030-BC21-E10759B7A260}" destId="{0FEB9F04-230E-497A-99D1-8E7FE3BB4B1D}" srcOrd="0" destOrd="0" presId="urn:microsoft.com/office/officeart/2005/8/layout/default"/>
    <dgm:cxn modelId="{AB55DC5E-AAFB-4CD8-90A1-B445532E7D44}" type="presOf" srcId="{36AE5371-641F-43F9-99CA-212D761CC716}" destId="{F67CE3CE-2177-4E81-8C1E-57F8D5369936}" srcOrd="0" destOrd="0" presId="urn:microsoft.com/office/officeart/2005/8/layout/default"/>
    <dgm:cxn modelId="{BE2D9F04-D408-44BE-818C-2A684C676A18}" type="presOf" srcId="{F9C91944-94E1-42AB-AF98-62F3BC651548}" destId="{23D475F0-6113-4C4E-A71D-9C7478D2E40E}" srcOrd="0" destOrd="0" presId="urn:microsoft.com/office/officeart/2005/8/layout/default"/>
    <dgm:cxn modelId="{02D180CE-5A20-479E-84F3-2A577A185281}" srcId="{BBF8D586-6294-40F9-9F0E-CD380D7776B0}" destId="{848A161D-5BB9-49EA-B1C9-71657003A092}" srcOrd="3" destOrd="0" parTransId="{772FD858-3042-43B4-B327-BBFCE96A1C45}" sibTransId="{284962E9-9256-4D46-996F-3A4C43BBDCB8}"/>
    <dgm:cxn modelId="{1235A726-B09C-4DDA-88D2-C0D6A676987D}" type="presOf" srcId="{BBF8D586-6294-40F9-9F0E-CD380D7776B0}" destId="{AF2BCCF3-6209-4B35-8D21-FDC472E0D8AF}" srcOrd="0" destOrd="0" presId="urn:microsoft.com/office/officeart/2005/8/layout/default"/>
    <dgm:cxn modelId="{5ACA155C-BF0C-4D50-B354-B930E6470ACE}" type="presOf" srcId="{848A161D-5BB9-49EA-B1C9-71657003A092}" destId="{EE43CF37-478C-4733-9B5F-55D49FD50791}" srcOrd="0" destOrd="0" presId="urn:microsoft.com/office/officeart/2005/8/layout/default"/>
    <dgm:cxn modelId="{A00BD42D-7AA0-4647-BB89-95579DE3D72E}" srcId="{BBF8D586-6294-40F9-9F0E-CD380D7776B0}" destId="{36AE5371-641F-43F9-99CA-212D761CC716}" srcOrd="0" destOrd="0" parTransId="{B78D7EF0-5BD0-4411-A442-CFC3C2F0F114}" sibTransId="{DE3CA8F3-DD0F-447E-A194-30FFEF0E91D9}"/>
    <dgm:cxn modelId="{D934EC4F-FF4E-4255-9A96-869F424F1B08}" type="presParOf" srcId="{AF2BCCF3-6209-4B35-8D21-FDC472E0D8AF}" destId="{F67CE3CE-2177-4E81-8C1E-57F8D5369936}" srcOrd="0" destOrd="0" presId="urn:microsoft.com/office/officeart/2005/8/layout/default"/>
    <dgm:cxn modelId="{BC12A49E-288C-412F-B956-91B41DA1C54A}" type="presParOf" srcId="{AF2BCCF3-6209-4B35-8D21-FDC472E0D8AF}" destId="{969590F3-0A25-46D2-9352-51C1DA3DBC78}" srcOrd="1" destOrd="0" presId="urn:microsoft.com/office/officeart/2005/8/layout/default"/>
    <dgm:cxn modelId="{FBB1A4EB-F003-43B0-A583-8EE397DCFF6D}" type="presParOf" srcId="{AF2BCCF3-6209-4B35-8D21-FDC472E0D8AF}" destId="{0FEB9F04-230E-497A-99D1-8E7FE3BB4B1D}" srcOrd="2" destOrd="0" presId="urn:microsoft.com/office/officeart/2005/8/layout/default"/>
    <dgm:cxn modelId="{8BBB9069-2BAB-4514-8EAB-610E5E22D71B}" type="presParOf" srcId="{AF2BCCF3-6209-4B35-8D21-FDC472E0D8AF}" destId="{22611473-5B56-4E9E-B1F1-C5CD34626297}" srcOrd="3" destOrd="0" presId="urn:microsoft.com/office/officeart/2005/8/layout/default"/>
    <dgm:cxn modelId="{213B40B2-FB54-4BDD-8E86-0C208C19A846}" type="presParOf" srcId="{AF2BCCF3-6209-4B35-8D21-FDC472E0D8AF}" destId="{23D475F0-6113-4C4E-A71D-9C7478D2E40E}" srcOrd="4" destOrd="0" presId="urn:microsoft.com/office/officeart/2005/8/layout/default"/>
    <dgm:cxn modelId="{711A4560-7F6F-49CE-B284-38C9AFEFA300}" type="presParOf" srcId="{AF2BCCF3-6209-4B35-8D21-FDC472E0D8AF}" destId="{BD11FC2E-40C1-442A-9F1B-78C97854E923}" srcOrd="5" destOrd="0" presId="urn:microsoft.com/office/officeart/2005/8/layout/default"/>
    <dgm:cxn modelId="{436E3D53-3C1C-4EFE-87B5-83C6C0CDC3E4}" type="presParOf" srcId="{AF2BCCF3-6209-4B35-8D21-FDC472E0D8AF}" destId="{EE43CF37-478C-4733-9B5F-55D49FD5079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CE3CE-2177-4E81-8C1E-57F8D5369936}">
      <dsp:nvSpPr>
        <dsp:cNvPr id="0" name=""/>
        <dsp:cNvSpPr/>
      </dsp:nvSpPr>
      <dsp:spPr>
        <a:xfrm>
          <a:off x="601365" y="1547"/>
          <a:ext cx="3608538" cy="1959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Единый «исторический континент»</a:t>
          </a:r>
          <a:endParaRPr lang="ru-RU" sz="3600" kern="1200" dirty="0"/>
        </a:p>
      </dsp:txBody>
      <dsp:txXfrm>
        <a:off x="601365" y="1547"/>
        <a:ext cx="3608538" cy="1959405"/>
      </dsp:txXfrm>
    </dsp:sp>
    <dsp:sp modelId="{0FEB9F04-230E-497A-99D1-8E7FE3BB4B1D}">
      <dsp:nvSpPr>
        <dsp:cNvPr id="0" name=""/>
        <dsp:cNvSpPr/>
      </dsp:nvSpPr>
      <dsp:spPr>
        <a:xfrm>
          <a:off x="4561780" y="0"/>
          <a:ext cx="3503122" cy="1959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i="0" kern="1200" dirty="0" smtClean="0"/>
            <a:t>Появились языки, народы и государства, которые и сегодня существуют в Европе</a:t>
          </a:r>
          <a:endParaRPr lang="ru-RU" sz="2500" kern="1200" dirty="0"/>
        </a:p>
      </dsp:txBody>
      <dsp:txXfrm>
        <a:off x="4561780" y="0"/>
        <a:ext cx="3503122" cy="1959405"/>
      </dsp:txXfrm>
    </dsp:sp>
    <dsp:sp modelId="{23D475F0-6113-4C4E-A71D-9C7478D2E40E}">
      <dsp:nvSpPr>
        <dsp:cNvPr id="0" name=""/>
        <dsp:cNvSpPr/>
      </dsp:nvSpPr>
      <dsp:spPr>
        <a:xfrm>
          <a:off x="529357" y="2287519"/>
          <a:ext cx="3647106" cy="1959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Единый христианский мир</a:t>
          </a:r>
          <a:endParaRPr lang="ru-RU" sz="3600" kern="1200" dirty="0"/>
        </a:p>
      </dsp:txBody>
      <dsp:txXfrm>
        <a:off x="529357" y="2287519"/>
        <a:ext cx="3647106" cy="1959405"/>
      </dsp:txXfrm>
    </dsp:sp>
    <dsp:sp modelId="{EE43CF37-478C-4733-9B5F-55D49FD50791}">
      <dsp:nvSpPr>
        <dsp:cNvPr id="0" name=""/>
        <dsp:cNvSpPr/>
      </dsp:nvSpPr>
      <dsp:spPr>
        <a:xfrm>
          <a:off x="4503031" y="2287519"/>
          <a:ext cx="3608571" cy="1959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i="0" kern="1200" dirty="0" smtClean="0"/>
            <a:t>Сходный образ жизни</a:t>
          </a:r>
          <a:endParaRPr lang="ru-RU" sz="3600" kern="1200" dirty="0"/>
        </a:p>
      </dsp:txBody>
      <dsp:txXfrm>
        <a:off x="4503031" y="2287519"/>
        <a:ext cx="3608571" cy="1959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305800" cy="19812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Тема урока: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Что такое Средние века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9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2352" y="188640"/>
            <a:ext cx="8579296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Средневековье как часть всемирной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072"/>
            <a:ext cx="9144000" cy="27809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282352" y="1787271"/>
            <a:ext cx="8579296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i="1" dirty="0"/>
              <a:t>Задание:</a:t>
            </a:r>
            <a:r>
              <a:rPr lang="ru-RU" sz="3200" dirty="0"/>
              <a:t> посмотрите </a:t>
            </a:r>
            <a:r>
              <a:rPr lang="ru-RU" sz="3200" dirty="0" smtClean="0"/>
              <a:t>«Ленту </a:t>
            </a:r>
            <a:r>
              <a:rPr lang="ru-RU" sz="3200" dirty="0"/>
              <a:t>времени» и назовите </a:t>
            </a:r>
            <a:r>
              <a:rPr lang="ru-RU" sz="3200" dirty="0" smtClean="0"/>
              <a:t>периоды </a:t>
            </a:r>
            <a:r>
              <a:rPr lang="ru-RU" sz="3200" dirty="0"/>
              <a:t>всемирной истории.</a:t>
            </a:r>
          </a:p>
          <a:p>
            <a:r>
              <a:rPr lang="ru-RU" sz="3200" dirty="0" smtClean="0"/>
              <a:t>Каковы </a:t>
            </a:r>
            <a:r>
              <a:rPr lang="ru-RU" sz="3200" dirty="0"/>
              <a:t>временные границы Средневековья?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4283968" y="3429000"/>
            <a:ext cx="504056" cy="57606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0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3384376" cy="48304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568952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Средневековье как часть всемирной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484784"/>
            <a:ext cx="5040560" cy="54476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000" b="1" i="1" dirty="0"/>
              <a:t>Средние века</a:t>
            </a:r>
            <a:r>
              <a:rPr lang="ru-RU" sz="3000" dirty="0"/>
              <a:t> — это эпоха в истории человечества, охватывающая период с падения Западной Римской империи (V в.) и до начала эпохи Великих географических открытий (конец XV в.), совпавшая в Западной Европе со складыванием и расцветом феодальных отношений.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2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57398"/>
            <a:ext cx="3870608" cy="46085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39804" y="188640"/>
            <a:ext cx="8435280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Средневековье как часть всемирной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6320" y="1556792"/>
            <a:ext cx="4320480" cy="50167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err="1"/>
              <a:t>Флавио</a:t>
            </a:r>
            <a:r>
              <a:rPr lang="ru-RU" sz="3200" b="1" dirty="0"/>
              <a:t> </a:t>
            </a:r>
            <a:r>
              <a:rPr lang="ru-RU" sz="3200" b="1" dirty="0" err="1"/>
              <a:t>Бьондо</a:t>
            </a:r>
            <a:r>
              <a:rPr lang="ru-RU" sz="3200" dirty="0"/>
              <a:t> </a:t>
            </a:r>
            <a:r>
              <a:rPr lang="ru-RU" sz="3200" dirty="0" smtClean="0"/>
              <a:t> -великий</a:t>
            </a:r>
            <a:r>
              <a:rPr lang="ru-RU" sz="3200" dirty="0"/>
              <a:t> итальянский гуманист</a:t>
            </a:r>
            <a:r>
              <a:rPr lang="ru-RU" sz="3200" dirty="0" smtClean="0"/>
              <a:t>, историк</a:t>
            </a:r>
            <a:r>
              <a:rPr lang="ru-RU" sz="3200" dirty="0"/>
              <a:t>. Впервые выделил Средние века как особый период истории, в 1453 году им был введён термин «Средние века» 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251520" y="188640"/>
            <a:ext cx="8435280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dk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Средневековье как часть всемирной истории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733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/>
              <a:t>	Для </a:t>
            </a:r>
            <a:r>
              <a:rPr lang="en-US" sz="3200" b="1" dirty="0" smtClean="0"/>
              <a:t>I</a:t>
            </a:r>
            <a:r>
              <a:rPr lang="ru-RU" sz="3200" b="1" dirty="0" smtClean="0"/>
              <a:t> группы: </a:t>
            </a:r>
            <a:r>
              <a:rPr lang="ru-RU" sz="3200" dirty="0" smtClean="0"/>
              <a:t>стр. 8 дайте представление об истории и особенностях Римской империи.</a:t>
            </a:r>
          </a:p>
          <a:p>
            <a:pPr marL="0" indent="0" algn="just">
              <a:buNone/>
            </a:pPr>
            <a:r>
              <a:rPr lang="ru-RU" sz="3200" b="1" dirty="0"/>
              <a:t>	</a:t>
            </a:r>
            <a:r>
              <a:rPr lang="ru-RU" sz="3200" b="1" dirty="0" smtClean="0"/>
              <a:t>Для </a:t>
            </a:r>
            <a:r>
              <a:rPr lang="en-US" sz="3200" b="1" dirty="0" smtClean="0"/>
              <a:t>II</a:t>
            </a:r>
            <a:r>
              <a:rPr lang="ru-RU" sz="3200" b="1" dirty="0" smtClean="0"/>
              <a:t> группы: </a:t>
            </a:r>
            <a:r>
              <a:rPr lang="ru-RU" sz="3200" dirty="0" smtClean="0"/>
              <a:t>стр. 8 дайте представление об истории и особенностях северных и восточных соседей Римской империи. </a:t>
            </a:r>
            <a:endParaRPr lang="ru-RU" sz="3200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84976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Средневековье как часть всемирной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79512" y="116632"/>
            <a:ext cx="8784976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dk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9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733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Что изменилось в Средние века?</a:t>
            </a:r>
            <a:endParaRPr lang="ru-RU" sz="3200" b="1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784976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Средневековье как часть всемирной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4508445"/>
              </p:ext>
            </p:extLst>
          </p:nvPr>
        </p:nvGraphicFramePr>
        <p:xfrm>
          <a:off x="323528" y="2204864"/>
          <a:ext cx="864096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>
          <a:xfrm>
            <a:off x="179512" y="116632"/>
            <a:ext cx="8784976" cy="121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dk1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Средневековье как часть всемирной истории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74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8712968" cy="5334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1" i="1" dirty="0"/>
              <a:t>Задание:</a:t>
            </a:r>
            <a:r>
              <a:rPr lang="ru-RU" sz="2800" dirty="0"/>
              <a:t> </a:t>
            </a:r>
            <a:r>
              <a:rPr lang="ru-RU" sz="2800" dirty="0" smtClean="0"/>
              <a:t>стр. </a:t>
            </a:r>
            <a:r>
              <a:rPr lang="ru-RU" sz="2800" dirty="0"/>
              <a:t>9, заполните таблицу «Основные этапы эпохи Средневековья».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Основные этапы эпохи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Средневековья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996590"/>
              </p:ext>
            </p:extLst>
          </p:nvPr>
        </p:nvGraphicFramePr>
        <p:xfrm>
          <a:off x="827584" y="2852936"/>
          <a:ext cx="7848872" cy="3905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7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1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472">
                <a:tc>
                  <a:txBody>
                    <a:bodyPr/>
                    <a:lstStyle/>
                    <a:p>
                      <a:pPr marL="284480" indent="-2844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Этап</a:t>
                      </a:r>
                      <a:endParaRPr lang="ru-RU" sz="3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4480" indent="-2844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Характеристика</a:t>
                      </a:r>
                      <a:endParaRPr lang="ru-RU" sz="3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2489">
                <a:tc>
                  <a:txBody>
                    <a:bodyPr/>
                    <a:lstStyle/>
                    <a:p>
                      <a:pPr marL="284480" indent="-2844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Первый этап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284480" indent="-2844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Ранее Средневековье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+mn-lt"/>
                          <a:ea typeface="Times New Roman"/>
                        </a:rPr>
                        <a:t>Хронологические рамки:</a:t>
                      </a:r>
                      <a:r>
                        <a:rPr lang="ru-RU" sz="2400" dirty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endParaRPr lang="ru-RU" sz="24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+mn-lt"/>
                          <a:ea typeface="Times New Roman"/>
                        </a:rPr>
                        <a:t>Содержание: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8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Второй этап.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Развитое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Средневековье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+mn-lt"/>
                          <a:ea typeface="Times New Roman"/>
                        </a:rPr>
                        <a:t>Хронологические рамки: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</a:p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+mn-lt"/>
                          <a:ea typeface="Times New Roman"/>
                        </a:rPr>
                        <a:t>Содержание:</a:t>
                      </a:r>
                      <a:endParaRPr lang="ru-RU" sz="2400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892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Третий этап. Позднее Средневековье</a:t>
                      </a:r>
                      <a:endParaRPr lang="ru-RU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+mn-lt"/>
                          <a:ea typeface="Times New Roman"/>
                        </a:rPr>
                        <a:t>Хронологические рамки: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 </a:t>
                      </a:r>
                    </a:p>
                    <a:p>
                      <a:pPr indent="-284480" algn="just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  <a:latin typeface="+mn-lt"/>
                          <a:ea typeface="Times New Roman"/>
                        </a:rPr>
                        <a:t>Содержание:</a:t>
                      </a:r>
                      <a:endParaRPr lang="ru-RU" sz="2400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29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/>
          </a:p>
          <a:p>
            <a:pPr marL="0" indent="0" algn="ctr">
              <a:buNone/>
            </a:pPr>
            <a:endParaRPr lang="ru-RU" sz="2800" b="1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Исторические источники, их типы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1494" y="2540538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Летописи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43" y="3429000"/>
            <a:ext cx="2612142" cy="2952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830" y="3429000"/>
            <a:ext cx="2592288" cy="2952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3300830" y="2526683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Хроники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38306"/>
            <a:ext cx="2813304" cy="30018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6184749" y="2524961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Надписи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8524" y="1628800"/>
            <a:ext cx="518457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Письменные источники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958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5" y="3140968"/>
            <a:ext cx="2428118" cy="341555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Исторические источники, их типы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613093"/>
            <a:ext cx="460851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Устные источники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31494" y="2420888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Былины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863" y="3140968"/>
            <a:ext cx="2755583" cy="33843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3328584" y="2444940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Баллады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140968"/>
            <a:ext cx="2668822" cy="33843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>
            <a:off x="6300192" y="2444940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Эпос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61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5" y="3385974"/>
            <a:ext cx="2728926" cy="306736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Исторические источники, их типы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1669450"/>
            <a:ext cx="439248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Вещественные источники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40799" y="2564904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Орудия труда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965" y="3385974"/>
            <a:ext cx="2376265" cy="30673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>
            <a:off x="3472026" y="2564904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Оружие</a:t>
            </a:r>
            <a:endParaRPr lang="ru-RU" sz="28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107" y="3429000"/>
            <a:ext cx="2690373" cy="2952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6310961" y="2564904"/>
            <a:ext cx="261214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Монеты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57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8712968" cy="5334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пословицы, храмы, монеты, саги, предметы быта, хозяйственные записи, притчи, письма, ювелирные изделия, договоры, мебель, сказания.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12192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и разложи»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25351"/>
              </p:ext>
            </p:extLst>
          </p:nvPr>
        </p:nvGraphicFramePr>
        <p:xfrm>
          <a:off x="323528" y="4005064"/>
          <a:ext cx="8568951" cy="238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243954876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165054158"/>
                    </a:ext>
                  </a:extLst>
                </a:gridCol>
                <a:gridCol w="2808311">
                  <a:extLst>
                    <a:ext uri="{9D8B030D-6E8A-4147-A177-3AD203B41FA5}">
                      <a16:colId xmlns:a16="http://schemas.microsoft.com/office/drawing/2014/main" val="1181005844"/>
                    </a:ext>
                  </a:extLst>
                </a:gridCol>
              </a:tblGrid>
              <a:tr h="119031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Вещественные источники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Письменные источники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Устные источники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95634"/>
                  </a:ext>
                </a:extLst>
              </a:tr>
              <a:tr h="11903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916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11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 века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время тотального упадка культуры, знаний, образования, это время беззакония, непрерывных междоусобных войн, уничтожения инакомыслящих в ходе Крестовых походов, инквизиция, преследование еретиков. </a:t>
            </a:r>
          </a:p>
          <a:p>
            <a:pPr marL="0" lv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Гуманисты, просветители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8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Важные рубрики учебника :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Подумайте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себя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 и проекты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Путешествие по учебнику «История Средних веков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Стр. 5-12 учебника.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какие средневековые памятники архитектуры сохранились в России.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«Известные события истории».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dirty="0"/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3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Средние века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период наивысшего прогресса человечества, совершенной нравственности, самодостаточного быта и благосостояния. Только в средневековом обществе народ Европы был носителем высшего суверенитета, и потому короли были ответственны перед народом. Только в Средние века человек был движим возвышенными мотивами и устремлениями</a:t>
            </a:r>
          </a:p>
          <a:p>
            <a:pPr marL="0" lv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1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Средневековье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неразвившееся настоящее, эмбриональное состояние современности</a:t>
            </a:r>
          </a:p>
          <a:p>
            <a:pPr marL="0" lv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Историки-материалисты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03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Мрачными, темными, провальными (с варварскими разрушениями, инквизицией и пр.) как считали гуманисты.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Светлыми, давшими миру современную политическую карту Европы, ряд научных открытий и изобретений, расцвет средневековой архитектуры, университеты, книгопечатание и пр.</a:t>
            </a:r>
          </a:p>
          <a:p>
            <a:pPr marL="0" lv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были Средние века в истории человечества?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9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история?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раздел истории вы изучали в прошлом году?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завершилась история Древнего мира?</a:t>
            </a:r>
          </a:p>
          <a:p>
            <a:pPr marL="0" lv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6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6768752" cy="5076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96551" y="476672"/>
            <a:ext cx="9540551" cy="922036"/>
          </a:xfrm>
        </p:spPr>
        <p:txBody>
          <a:bodyPr/>
          <a:lstStyle/>
          <a:p>
            <a:r>
              <a:rPr lang="ru-RU" sz="4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br>
              <a:rPr lang="ru-RU" sz="4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Средние века»</a:t>
            </a:r>
            <a:endParaRPr lang="ru-RU" sz="4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89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293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Средневековье как часть всемирной истории.</a:t>
            </a:r>
          </a:p>
          <a:p>
            <a:pPr marL="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эпохи Средневековья.</a:t>
            </a:r>
          </a:p>
          <a:p>
            <a:pPr marL="0" lv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Исторические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источники, их типы и виды.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Путешествие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учебнику «История Средних веков».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1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. Почему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изучать историю? 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Чему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научиться на уроках истории?</a:t>
            </a:r>
          </a:p>
          <a:p>
            <a:pPr marL="0" indent="0">
              <a:buNone/>
            </a:pPr>
            <a:endParaRPr lang="ru-RU" sz="36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вопросы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52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189</TotalTime>
  <Words>557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Constantia</vt:lpstr>
      <vt:lpstr>Times New Roman</vt:lpstr>
      <vt:lpstr>Wingdings</vt:lpstr>
      <vt:lpstr>Wingdings 2</vt:lpstr>
      <vt:lpstr>Бумажная</vt:lpstr>
      <vt:lpstr>Тема урока:  Что такое Средние века</vt:lpstr>
      <vt:lpstr>Гуманисты, просветители</vt:lpstr>
      <vt:lpstr> Романтики</vt:lpstr>
      <vt:lpstr>Историки-материалисты</vt:lpstr>
      <vt:lpstr>Какими были Средние века в истории человечества?</vt:lpstr>
      <vt:lpstr>Вспомним:</vt:lpstr>
      <vt:lpstr>Тема урока:  «Что такое Средние века»</vt:lpstr>
      <vt:lpstr>План</vt:lpstr>
      <vt:lpstr>Проблемные вопросы урока</vt:lpstr>
      <vt:lpstr>1. Средневековье как часть всемирной истории</vt:lpstr>
      <vt:lpstr>1. Средневековье как часть всемирной истории</vt:lpstr>
      <vt:lpstr>1. Средневековье как часть всемирной истории</vt:lpstr>
      <vt:lpstr>1. Средневековье как часть всемирной истории</vt:lpstr>
      <vt:lpstr>1. Средневековье как часть всемирной истории</vt:lpstr>
      <vt:lpstr>2. Основные этапы эпохи Средневековья</vt:lpstr>
      <vt:lpstr>3. Исторические источники, их типы и виды</vt:lpstr>
      <vt:lpstr>3. Исторические источники, их типы и виды</vt:lpstr>
      <vt:lpstr>3. Исторические источники, их типы и виды</vt:lpstr>
      <vt:lpstr>Игра «Угадай и разложи»</vt:lpstr>
      <vt:lpstr>4. Путешествие по учебнику «История Средних веков»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Средние века</dc:title>
  <dc:creator>User</dc:creator>
  <cp:lastModifiedBy>ПК-Диана</cp:lastModifiedBy>
  <cp:revision>20</cp:revision>
  <dcterms:created xsi:type="dcterms:W3CDTF">2016-08-31T10:07:32Z</dcterms:created>
  <dcterms:modified xsi:type="dcterms:W3CDTF">2021-06-04T19:46:05Z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557116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