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73" r:id="rId9"/>
    <p:sldId id="264" r:id="rId10"/>
    <p:sldId id="265" r:id="rId11"/>
    <p:sldId id="268" r:id="rId12"/>
    <p:sldId id="262" r:id="rId13"/>
    <p:sldId id="263" r:id="rId14"/>
    <p:sldId id="266" r:id="rId15"/>
    <p:sldId id="269" r:id="rId16"/>
    <p:sldId id="270" r:id="rId17"/>
    <p:sldId id="271" r:id="rId18"/>
    <p:sldId id="274" r:id="rId19"/>
    <p:sldId id="275" r:id="rId20"/>
    <p:sldId id="277" r:id="rId21"/>
    <p:sldId id="276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6984776" cy="1772816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Логика</a:t>
            </a:r>
            <a:endParaRPr lang="ru-RU" sz="96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23528" y="1556792"/>
            <a:ext cx="8686800" cy="4525963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(от греч.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logos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— слово, понятие, рассуждение, разум), или Формальная логика, — наука о законах и операциях правильного мышления.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Одна из главных задач логики — определить, как прийти к выводу из предпосылок (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правильное рассуждение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и получить истинное знание о предмете размышления, чтобы глубже разобраться в нюансах изучаемого предмета мысли и его соотношениях с другими аспектами рассматриваемого явления.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Фальшивая монетка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36512" y="1268760"/>
            <a:ext cx="6480720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     Берем по три монеты на каждую чашу весов.</a:t>
            </a:r>
            <a:br>
              <a:rPr lang="ru-RU" sz="2200" dirty="0" smtClean="0"/>
            </a:br>
            <a:r>
              <a:rPr lang="ru-RU" sz="2200" dirty="0" smtClean="0"/>
              <a:t>Если чаши равны, значит на весах все монеты настоящие. А фальшивая ещё не взвешивалась.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Тогда она на столе. Берём со стола две любые монеты и взвешиваем их. Если равны, фальшивая на столе. Если какая-то чаша поднялась вверх, фальшивка на ней.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Если при первом взвешивании какая-либо чаша с тремя монетами поднялась вверх, то на ней фальшивка. С той чаши берём две любые монеты и взвешиваем. Снова возможно, что чаши равны. Тогда фальшивая - третья монета с этой чаши с первого взвешивания. Если одна чаша снова легче стала - фальшивка на ней.</a:t>
            </a:r>
            <a:endParaRPr lang="ru-RU" sz="2200" dirty="0"/>
          </a:p>
        </p:txBody>
      </p:sp>
      <p:pic>
        <p:nvPicPr>
          <p:cNvPr id="2050" name="Picture 2" descr="http://m.gifmania.ru/Animated-Gifs-Prazdnik/Animations-St-Patrick-S-Day/Images-Leprechauns-Ireland/Leprechauns-Ireland-8174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060848"/>
            <a:ext cx="2462674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на </a:t>
            </a:r>
            <a:r>
              <a:rPr lang="ru-RU" dirty="0" err="1" smtClean="0"/>
              <a:t>ЛОгику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340768"/>
            <a:ext cx="7920880" cy="23762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6000" dirty="0" smtClean="0"/>
              <a:t>Есть бочонок Кваса и две кружки 3 и 5 пинт. Как налить в 5-пинтовую кружку ровно 4 пинте кваса.</a:t>
            </a:r>
          </a:p>
          <a:p>
            <a:pPr>
              <a:buNone/>
            </a:pPr>
            <a:r>
              <a:rPr lang="ru-RU" sz="6000" dirty="0" smtClean="0"/>
              <a:t>Отметки делать на кружках и наливать на глаз не разрешается</a:t>
            </a:r>
          </a:p>
          <a:p>
            <a:pPr>
              <a:buNone/>
            </a:pPr>
            <a:endParaRPr lang="ru-RU" sz="60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179512" y="3717032"/>
            <a:ext cx="5400600" cy="2450902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r>
              <a:rPr lang="ru-RU" sz="9600" b="1" dirty="0" smtClean="0"/>
              <a:t>Краткая справка</a:t>
            </a:r>
            <a:br>
              <a:rPr lang="ru-RU" sz="9600" b="1" dirty="0" smtClean="0"/>
            </a:br>
            <a:r>
              <a:rPr lang="ru-RU" sz="9600" b="1" dirty="0" smtClean="0"/>
              <a:t>Пинта</a:t>
            </a:r>
            <a:r>
              <a:rPr lang="ru-RU" sz="9600" dirty="0" smtClean="0"/>
              <a:t> (англ. </a:t>
            </a:r>
            <a:r>
              <a:rPr lang="ru-RU" sz="9600" i="1" dirty="0" err="1" smtClean="0"/>
              <a:t>pint</a:t>
            </a:r>
            <a:r>
              <a:rPr lang="ru-RU" sz="9600" dirty="0" smtClean="0"/>
              <a:t>)— единица объёма в английской системе мер. Используется, в основном, в США, Великобритании и Ирландии. </a:t>
            </a:r>
          </a:p>
          <a:p>
            <a:r>
              <a:rPr lang="ru-RU" sz="9600" dirty="0" smtClean="0"/>
              <a:t>1 английская пинта = 0,56826125 л.</a:t>
            </a:r>
          </a:p>
          <a:p>
            <a:r>
              <a:rPr lang="ru-RU" sz="9600" dirty="0" smtClean="0"/>
              <a:t>1 </a:t>
            </a:r>
            <a:r>
              <a:rPr lang="ru-RU" sz="9600" dirty="0" err="1" smtClean="0"/>
              <a:t>амер.</a:t>
            </a:r>
            <a:r>
              <a:rPr lang="ru-RU" sz="9600" i="1" dirty="0" err="1" smtClean="0"/>
              <a:t>жидкая</a:t>
            </a:r>
            <a:r>
              <a:rPr lang="ru-RU" sz="9600" dirty="0" smtClean="0"/>
              <a:t> пинта = 0,473176473 л.</a:t>
            </a:r>
          </a:p>
          <a:p>
            <a:r>
              <a:rPr lang="ru-RU" sz="9600" dirty="0" smtClean="0"/>
              <a:t>1 </a:t>
            </a:r>
            <a:r>
              <a:rPr lang="ru-RU" sz="9600" dirty="0" err="1" smtClean="0"/>
              <a:t>амер</a:t>
            </a:r>
            <a:r>
              <a:rPr lang="ru-RU" sz="9600" dirty="0" smtClean="0"/>
              <a:t>. </a:t>
            </a:r>
            <a:r>
              <a:rPr lang="ru-RU" sz="9600" i="1" dirty="0" smtClean="0"/>
              <a:t>сухая</a:t>
            </a:r>
            <a:r>
              <a:rPr lang="ru-RU" sz="9600" dirty="0" smtClean="0"/>
              <a:t> пинта = 0,55061047 л.</a:t>
            </a:r>
            <a:endParaRPr lang="ru-RU" sz="9600" dirty="0"/>
          </a:p>
        </p:txBody>
      </p:sp>
      <p:pic>
        <p:nvPicPr>
          <p:cNvPr id="5124" name="Picture 4" descr="http://sfw.so/uploads/posts/2011-06/1308410938_3525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717032"/>
            <a:ext cx="345696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на </a:t>
            </a:r>
            <a:r>
              <a:rPr lang="ru-RU" dirty="0" err="1" smtClean="0"/>
              <a:t>ЛОгику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340768"/>
            <a:ext cx="7920880" cy="23762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6000" dirty="0" smtClean="0"/>
              <a:t>Есть бочонок Кваса и две кружки 3 и 5 пинт. Как налить в кружки ровно по 1 пинте кваса.</a:t>
            </a:r>
          </a:p>
          <a:p>
            <a:pPr>
              <a:buNone/>
            </a:pPr>
            <a:r>
              <a:rPr lang="ru-RU" sz="6000" dirty="0" smtClean="0"/>
              <a:t>Отметки делать на кружках и наливать на глаз не разрешается</a:t>
            </a:r>
          </a:p>
          <a:p>
            <a:pPr>
              <a:buNone/>
            </a:pPr>
            <a:endParaRPr lang="ru-RU" sz="60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179512" y="3717032"/>
            <a:ext cx="5400600" cy="2450902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r>
              <a:rPr lang="ru-RU" sz="9600" b="1" dirty="0" smtClean="0"/>
              <a:t>Краткая справка</a:t>
            </a:r>
            <a:br>
              <a:rPr lang="ru-RU" sz="9600" b="1" dirty="0" smtClean="0"/>
            </a:br>
            <a:r>
              <a:rPr lang="ru-RU" sz="9600" b="1" dirty="0" smtClean="0"/>
              <a:t>Пинта</a:t>
            </a:r>
            <a:r>
              <a:rPr lang="ru-RU" sz="9600" dirty="0" smtClean="0"/>
              <a:t> (англ. </a:t>
            </a:r>
            <a:r>
              <a:rPr lang="ru-RU" sz="9600" i="1" dirty="0" err="1" smtClean="0"/>
              <a:t>pint</a:t>
            </a:r>
            <a:r>
              <a:rPr lang="ru-RU" sz="9600" dirty="0" smtClean="0"/>
              <a:t>)— единица объёма в английской системе мер. Используется, в основном, в США, Великобритании и Ирландии. </a:t>
            </a:r>
          </a:p>
          <a:p>
            <a:r>
              <a:rPr lang="ru-RU" sz="9600" dirty="0" smtClean="0"/>
              <a:t>1 английская пинта = 0,56826125 л.</a:t>
            </a:r>
          </a:p>
          <a:p>
            <a:r>
              <a:rPr lang="ru-RU" sz="9600" dirty="0" smtClean="0"/>
              <a:t>1 </a:t>
            </a:r>
            <a:r>
              <a:rPr lang="ru-RU" sz="9600" dirty="0" err="1" smtClean="0"/>
              <a:t>амер.</a:t>
            </a:r>
            <a:r>
              <a:rPr lang="ru-RU" sz="9600" i="1" dirty="0" err="1" smtClean="0"/>
              <a:t>жидкая</a:t>
            </a:r>
            <a:r>
              <a:rPr lang="ru-RU" sz="9600" dirty="0" smtClean="0"/>
              <a:t> пинта = 0,473176473 л.</a:t>
            </a:r>
          </a:p>
          <a:p>
            <a:r>
              <a:rPr lang="ru-RU" sz="9600" dirty="0" smtClean="0"/>
              <a:t>1 </a:t>
            </a:r>
            <a:r>
              <a:rPr lang="ru-RU" sz="9600" dirty="0" err="1" smtClean="0"/>
              <a:t>амер</a:t>
            </a:r>
            <a:r>
              <a:rPr lang="ru-RU" sz="9600" dirty="0" smtClean="0"/>
              <a:t>. </a:t>
            </a:r>
            <a:r>
              <a:rPr lang="ru-RU" sz="9600" i="1" dirty="0" smtClean="0"/>
              <a:t>сухая</a:t>
            </a:r>
            <a:r>
              <a:rPr lang="ru-RU" sz="9600" dirty="0" smtClean="0"/>
              <a:t> пинта = 0,55061047 л.</a:t>
            </a:r>
            <a:endParaRPr lang="ru-RU" sz="9600" dirty="0"/>
          </a:p>
        </p:txBody>
      </p:sp>
      <p:pic>
        <p:nvPicPr>
          <p:cNvPr id="5124" name="Picture 4" descr="http://sfw.so/uploads/posts/2011-06/1308410938_3525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717032"/>
            <a:ext cx="345696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на </a:t>
            </a:r>
            <a:r>
              <a:rPr lang="ru-RU" dirty="0" err="1" smtClean="0"/>
              <a:t>ЛОгику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1484784"/>
            <a:ext cx="8064896" cy="475252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dirty="0" smtClean="0"/>
              <a:t>Наполним кружку1 и кружку2, остатки выливаем из бочки </a:t>
            </a:r>
            <a:br>
              <a:rPr lang="ru-RU" sz="6000" dirty="0" smtClean="0"/>
            </a:br>
            <a:r>
              <a:rPr lang="ru-RU" sz="6000" dirty="0" smtClean="0"/>
              <a:t>Кружка1 объемом 3 пинты, кружка2 - 5 пинт. </a:t>
            </a:r>
          </a:p>
          <a:p>
            <a:pPr>
              <a:buNone/>
            </a:pPr>
            <a:r>
              <a:rPr lang="ru-RU" sz="6000" dirty="0" smtClean="0"/>
              <a:t>	Выливаем из кружек обратно в бочку.</a:t>
            </a:r>
            <a:br>
              <a:rPr lang="ru-RU" sz="6000" dirty="0" smtClean="0"/>
            </a:br>
            <a:r>
              <a:rPr lang="ru-RU" sz="6000" dirty="0" smtClean="0"/>
              <a:t>8 пинт в бочке; </a:t>
            </a:r>
            <a:br>
              <a:rPr lang="ru-RU" sz="6000" dirty="0" smtClean="0"/>
            </a:br>
            <a:r>
              <a:rPr lang="ru-RU" sz="6000" dirty="0" smtClean="0"/>
              <a:t>Бочка → кружка1 = 3 пинты; </a:t>
            </a:r>
            <a:br>
              <a:rPr lang="ru-RU" sz="6000" dirty="0" smtClean="0"/>
            </a:br>
            <a:r>
              <a:rPr lang="ru-RU" sz="6000" dirty="0" smtClean="0"/>
              <a:t>кружка1 → кружка2 = 3 пинты; </a:t>
            </a:r>
            <a:br>
              <a:rPr lang="ru-RU" sz="6000" dirty="0" smtClean="0"/>
            </a:br>
            <a:r>
              <a:rPr lang="ru-RU" sz="6000" dirty="0" smtClean="0"/>
              <a:t>Бочка → кружка1 = 3 пинты; </a:t>
            </a:r>
            <a:br>
              <a:rPr lang="ru-RU" sz="6000" dirty="0" smtClean="0"/>
            </a:br>
            <a:r>
              <a:rPr lang="ru-RU" sz="6000" dirty="0" smtClean="0"/>
              <a:t>кружка1 → кружка2 = 5 пинт; кружка1 = 1 пинта; </a:t>
            </a:r>
            <a:br>
              <a:rPr lang="ru-RU" sz="6000" dirty="0" smtClean="0"/>
            </a:br>
            <a:r>
              <a:rPr lang="ru-RU" sz="6000" dirty="0" smtClean="0"/>
              <a:t>кружка2 → Бочку = 7 пинт; </a:t>
            </a:r>
            <a:br>
              <a:rPr lang="ru-RU" sz="6000" dirty="0" smtClean="0"/>
            </a:br>
            <a:r>
              <a:rPr lang="ru-RU" sz="6000" dirty="0" smtClean="0"/>
              <a:t>кружка1 → кружка2 = 1 пинта; </a:t>
            </a:r>
            <a:br>
              <a:rPr lang="ru-RU" sz="6000" dirty="0" smtClean="0"/>
            </a:br>
            <a:r>
              <a:rPr lang="ru-RU" sz="6000" dirty="0" smtClean="0"/>
              <a:t>Бочка → кружка1 = 3 пинты; Бочка = 4 пинты; все из кружки1 выпиваем; </a:t>
            </a:r>
            <a:br>
              <a:rPr lang="ru-RU" sz="6000" dirty="0" smtClean="0"/>
            </a:br>
            <a:r>
              <a:rPr lang="ru-RU" sz="6000" dirty="0" smtClean="0"/>
              <a:t>Бочка → кружка1 = 3 пинты; Бочка = 1 пинта; все из кружки1 выпиваем; </a:t>
            </a:r>
            <a:br>
              <a:rPr lang="ru-RU" sz="6000" dirty="0" smtClean="0"/>
            </a:br>
            <a:r>
              <a:rPr lang="ru-RU" sz="6000" dirty="0" smtClean="0"/>
              <a:t>Бочка → кружка1 = 1 пинта; кружка2 = 1пинта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Загадка Эйнштейна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7504" y="1412776"/>
            <a:ext cx="5688632" cy="525658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Загадка Эйнштейна</a:t>
            </a:r>
            <a:r>
              <a:rPr lang="ru-RU" dirty="0" smtClean="0"/>
              <a:t> — известная логическая задача, по легенде созданная Альбертом </a:t>
            </a:r>
            <a:r>
              <a:rPr lang="ru-RU" dirty="0" err="1" smtClean="0"/>
              <a:t>Эйнштейномв</a:t>
            </a:r>
            <a:r>
              <a:rPr lang="ru-RU" dirty="0" smtClean="0"/>
              <a:t> годы его детства. Также бытует мнение, что она использовалась Эйнштейном для проверки кандидатов в ассистенты на способность к логическому мышлению. </a:t>
            </a:r>
          </a:p>
          <a:p>
            <a:r>
              <a:rPr lang="ru-RU" dirty="0" smtClean="0"/>
              <a:t>Некоторые приписывают Эйнштейну рассуждение, в котором тот утверждает, что лишь два процента населения земного шара способны оперировать в уме закономерностями, связанными сразу с пятью признаками</a:t>
            </a:r>
          </a:p>
          <a:p>
            <a:endParaRPr lang="ru-RU" dirty="0"/>
          </a:p>
        </p:txBody>
      </p:sp>
      <p:pic>
        <p:nvPicPr>
          <p:cNvPr id="1028" name="Picture 4" descr="https://upload.wikimedia.org/wikipedia/commons/thumb/d/d3/Albert_Einstein_Head.jpg/220px-Albert_Einstein_H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844824"/>
            <a:ext cx="3068714" cy="4086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4624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Загадка Эйнштейна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953344"/>
            <a:ext cx="8587680" cy="590465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500" b="1" dirty="0" smtClean="0"/>
              <a:t>Условия задачи</a:t>
            </a:r>
          </a:p>
          <a:p>
            <a:pPr>
              <a:buNone/>
            </a:pPr>
            <a:r>
              <a:rPr lang="ru-RU" sz="4500" dirty="0" smtClean="0"/>
              <a:t>5 разных человек в 5 разных домах разного цвета, курят 5 разных марок сигарет, выращивают 5 разных видов животных, пьют 5 разных видов напитков. Вопрос: кто выращивает рыбок?</a:t>
            </a:r>
          </a:p>
          <a:p>
            <a:pPr>
              <a:buNone/>
            </a:pPr>
            <a:r>
              <a:rPr lang="ru-RU" sz="4500" b="1" dirty="0" smtClean="0"/>
              <a:t>Подсказки:</a:t>
            </a:r>
          </a:p>
          <a:p>
            <a:pPr lvl="0">
              <a:buNone/>
            </a:pPr>
            <a:r>
              <a:rPr lang="ru-RU" sz="4500" dirty="0" smtClean="0"/>
              <a:t>- Норвежец живет в первом доме.</a:t>
            </a:r>
          </a:p>
          <a:p>
            <a:pPr lvl="0">
              <a:buNone/>
            </a:pPr>
            <a:r>
              <a:rPr lang="ru-RU" sz="4500" dirty="0" smtClean="0"/>
              <a:t>- Англичанин живет в красном доме.</a:t>
            </a:r>
          </a:p>
          <a:p>
            <a:pPr lvl="0">
              <a:buNone/>
            </a:pPr>
            <a:r>
              <a:rPr lang="ru-RU" sz="4500" dirty="0" smtClean="0"/>
              <a:t>- Зеленый дом находится левее белого.</a:t>
            </a:r>
          </a:p>
          <a:p>
            <a:pPr lvl="0">
              <a:buNone/>
            </a:pPr>
            <a:r>
              <a:rPr lang="ru-RU" sz="4500" dirty="0" smtClean="0"/>
              <a:t>- Датчанин пьет чай.</a:t>
            </a:r>
          </a:p>
          <a:p>
            <a:pPr lvl="0">
              <a:buNone/>
            </a:pPr>
            <a:r>
              <a:rPr lang="ru-RU" sz="4500" dirty="0" smtClean="0"/>
              <a:t>- Тот, кто курит </a:t>
            </a:r>
            <a:r>
              <a:rPr lang="ru-RU" sz="4500" dirty="0" err="1" smtClean="0"/>
              <a:t>Rothmans</a:t>
            </a:r>
            <a:r>
              <a:rPr lang="ru-RU" sz="4500" dirty="0" smtClean="0"/>
              <a:t>, живет рядом с тем, кто выращивает кошек.</a:t>
            </a:r>
          </a:p>
          <a:p>
            <a:pPr lvl="0">
              <a:buNone/>
            </a:pPr>
            <a:r>
              <a:rPr lang="ru-RU" sz="4500" dirty="0" smtClean="0"/>
              <a:t>- Тот, кто живет в желтом доме, курит </a:t>
            </a:r>
            <a:r>
              <a:rPr lang="ru-RU" sz="4500" dirty="0" err="1" smtClean="0"/>
              <a:t>Dunhill</a:t>
            </a:r>
            <a:r>
              <a:rPr lang="ru-RU" sz="4500" dirty="0" smtClean="0"/>
              <a:t>.</a:t>
            </a:r>
          </a:p>
          <a:p>
            <a:pPr lvl="0">
              <a:buNone/>
            </a:pPr>
            <a:r>
              <a:rPr lang="ru-RU" sz="4500" dirty="0" smtClean="0"/>
              <a:t>- Немец курит </a:t>
            </a:r>
            <a:r>
              <a:rPr lang="ru-RU" sz="4500" dirty="0" err="1" smtClean="0"/>
              <a:t>Marlboro</a:t>
            </a:r>
            <a:r>
              <a:rPr lang="ru-RU" sz="4500" dirty="0" smtClean="0"/>
              <a:t>.</a:t>
            </a:r>
          </a:p>
          <a:p>
            <a:pPr lvl="0">
              <a:buNone/>
            </a:pPr>
            <a:r>
              <a:rPr lang="ru-RU" sz="4500" dirty="0" smtClean="0"/>
              <a:t>- Тот, кто живет в центре, пьет молоко.</a:t>
            </a:r>
          </a:p>
          <a:p>
            <a:pPr lvl="0">
              <a:buNone/>
            </a:pPr>
            <a:r>
              <a:rPr lang="ru-RU" sz="4500" dirty="0" smtClean="0"/>
              <a:t>- Сосед того, кто курит </a:t>
            </a:r>
            <a:r>
              <a:rPr lang="ru-RU" sz="4500" dirty="0" err="1" smtClean="0"/>
              <a:t>Rothmans</a:t>
            </a:r>
            <a:r>
              <a:rPr lang="ru-RU" sz="4500" dirty="0" smtClean="0"/>
              <a:t>, пьет воду.</a:t>
            </a:r>
          </a:p>
          <a:p>
            <a:pPr lvl="0">
              <a:buNone/>
            </a:pPr>
            <a:r>
              <a:rPr lang="ru-RU" sz="4500" dirty="0" smtClean="0"/>
              <a:t>- Тот, кто курит </a:t>
            </a:r>
            <a:r>
              <a:rPr lang="ru-RU" sz="4500" dirty="0" err="1" smtClean="0"/>
              <a:t>Pall</a:t>
            </a:r>
            <a:r>
              <a:rPr lang="ru-RU" sz="4500" dirty="0" smtClean="0"/>
              <a:t> </a:t>
            </a:r>
            <a:r>
              <a:rPr lang="ru-RU" sz="4500" dirty="0" err="1" smtClean="0"/>
              <a:t>Mall</a:t>
            </a:r>
            <a:r>
              <a:rPr lang="ru-RU" sz="4500" dirty="0" smtClean="0"/>
              <a:t>, выращивает птиц.</a:t>
            </a:r>
          </a:p>
          <a:p>
            <a:pPr lvl="0">
              <a:buNone/>
            </a:pPr>
            <a:r>
              <a:rPr lang="ru-RU" sz="4500" dirty="0" smtClean="0"/>
              <a:t>- Швед выращивает собак.</a:t>
            </a:r>
          </a:p>
          <a:p>
            <a:pPr lvl="0">
              <a:buNone/>
            </a:pPr>
            <a:r>
              <a:rPr lang="ru-RU" sz="4500" dirty="0" smtClean="0"/>
              <a:t>- Норвежец живет рядом с синим домом.</a:t>
            </a:r>
          </a:p>
          <a:p>
            <a:pPr lvl="0">
              <a:buNone/>
            </a:pPr>
            <a:r>
              <a:rPr lang="ru-RU" sz="4500" dirty="0" smtClean="0"/>
              <a:t>- Тот, кто выращивает лошадей, живет в синем доме.</a:t>
            </a:r>
          </a:p>
          <a:p>
            <a:pPr lvl="0">
              <a:buNone/>
            </a:pPr>
            <a:r>
              <a:rPr lang="ru-RU" sz="4500" dirty="0" smtClean="0"/>
              <a:t>- Тот, кто курит </a:t>
            </a:r>
            <a:r>
              <a:rPr lang="ru-RU" sz="4500" dirty="0" err="1" smtClean="0"/>
              <a:t>Philip</a:t>
            </a:r>
            <a:r>
              <a:rPr lang="ru-RU" sz="4500" dirty="0" smtClean="0"/>
              <a:t> </a:t>
            </a:r>
            <a:r>
              <a:rPr lang="ru-RU" sz="4500" dirty="0" err="1" smtClean="0"/>
              <a:t>Morris</a:t>
            </a:r>
            <a:r>
              <a:rPr lang="ru-RU" sz="4500" dirty="0" smtClean="0"/>
              <a:t>, пьет пиво.</a:t>
            </a:r>
          </a:p>
          <a:p>
            <a:pPr lvl="0">
              <a:buNone/>
            </a:pPr>
            <a:r>
              <a:rPr lang="ru-RU" sz="4500" dirty="0" smtClean="0"/>
              <a:t>- В зеленом доме пьют кофе.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Загадка Эйнштейна</a:t>
            </a:r>
            <a:endParaRPr lang="ru-RU" dirty="0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302195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Загадка Эйнштейна</a:t>
            </a:r>
            <a:endParaRPr lang="ru-RU" dirty="0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32434"/>
            <a:ext cx="8307851" cy="322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Загадка Эйнштейна</a:t>
            </a:r>
            <a:endParaRPr lang="ru-RU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863857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686800" cy="53038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- На улице стоят пять домов.</a:t>
            </a:r>
          </a:p>
          <a:p>
            <a:pPr>
              <a:buNone/>
            </a:pPr>
            <a:r>
              <a:rPr lang="ru-RU" sz="1800" dirty="0" smtClean="0"/>
              <a:t>- Англичанин живёт в красном доме.</a:t>
            </a:r>
          </a:p>
          <a:p>
            <a:pPr>
              <a:buNone/>
            </a:pPr>
            <a:r>
              <a:rPr lang="ru-RU" sz="1800" dirty="0" smtClean="0"/>
              <a:t>- У испанца есть собака.</a:t>
            </a:r>
          </a:p>
          <a:p>
            <a:pPr>
              <a:buNone/>
            </a:pPr>
            <a:r>
              <a:rPr lang="ru-RU" sz="1800" dirty="0" smtClean="0"/>
              <a:t>- В зелёном доме пьют кофе.</a:t>
            </a:r>
          </a:p>
          <a:p>
            <a:pPr>
              <a:buNone/>
            </a:pPr>
            <a:r>
              <a:rPr lang="ru-RU" sz="1800" dirty="0" smtClean="0"/>
              <a:t>- Украинец пьёт чай.</a:t>
            </a:r>
          </a:p>
          <a:p>
            <a:pPr>
              <a:buNone/>
            </a:pPr>
            <a:r>
              <a:rPr lang="ru-RU" sz="1800" dirty="0" smtClean="0"/>
              <a:t>- Зелёный дом стоит сразу справа от белого дома.</a:t>
            </a:r>
          </a:p>
          <a:p>
            <a:pPr>
              <a:buNone/>
            </a:pPr>
            <a:r>
              <a:rPr lang="ru-RU" sz="1800" dirty="0" smtClean="0"/>
              <a:t>- Тот, кто курит </a:t>
            </a:r>
            <a:r>
              <a:rPr lang="ru-RU" sz="1800" dirty="0" err="1" smtClean="0"/>
              <a:t>Old</a:t>
            </a:r>
            <a:r>
              <a:rPr lang="ru-RU" sz="1800" dirty="0" smtClean="0"/>
              <a:t> </a:t>
            </a:r>
            <a:r>
              <a:rPr lang="ru-RU" sz="1800" dirty="0" err="1" smtClean="0"/>
              <a:t>Gold</a:t>
            </a:r>
            <a:r>
              <a:rPr lang="ru-RU" sz="1800" dirty="0" smtClean="0"/>
              <a:t>, разводит улиток.</a:t>
            </a:r>
          </a:p>
          <a:p>
            <a:pPr>
              <a:buNone/>
            </a:pPr>
            <a:r>
              <a:rPr lang="ru-RU" sz="1800" dirty="0" smtClean="0"/>
              <a:t>- В жёлтом доме курят </a:t>
            </a:r>
            <a:r>
              <a:rPr lang="ru-RU" sz="1800" dirty="0" err="1" smtClean="0"/>
              <a:t>Kool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- В центральном доме пьют молоко.</a:t>
            </a:r>
          </a:p>
          <a:p>
            <a:pPr>
              <a:buNone/>
            </a:pPr>
            <a:r>
              <a:rPr lang="ru-RU" sz="1800" dirty="0" smtClean="0"/>
              <a:t>- Норвежец живёт в первом доме.</a:t>
            </a:r>
          </a:p>
          <a:p>
            <a:pPr>
              <a:buNone/>
            </a:pPr>
            <a:r>
              <a:rPr lang="ru-RU" sz="1800" dirty="0" smtClean="0"/>
              <a:t>- Сосед того, кто курит </a:t>
            </a:r>
            <a:r>
              <a:rPr lang="ru-RU" sz="1800" dirty="0" err="1" smtClean="0"/>
              <a:t>Chesterfield</a:t>
            </a:r>
            <a:r>
              <a:rPr lang="ru-RU" sz="1800" dirty="0" smtClean="0"/>
              <a:t>, держит лису.</a:t>
            </a:r>
          </a:p>
          <a:p>
            <a:pPr>
              <a:buNone/>
            </a:pPr>
            <a:r>
              <a:rPr lang="ru-RU" sz="1800" dirty="0" smtClean="0"/>
              <a:t>- В доме по соседству с тем, в котором держат лошадь, курят </a:t>
            </a:r>
            <a:r>
              <a:rPr lang="ru-RU" sz="1800" dirty="0" err="1" smtClean="0"/>
              <a:t>Kool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- Тот, кто курит </a:t>
            </a:r>
            <a:r>
              <a:rPr lang="ru-RU" sz="1800" dirty="0" err="1" smtClean="0"/>
              <a:t>Lucky</a:t>
            </a:r>
            <a:r>
              <a:rPr lang="ru-RU" sz="1800" dirty="0" smtClean="0"/>
              <a:t> </a:t>
            </a:r>
            <a:r>
              <a:rPr lang="ru-RU" sz="1800" dirty="0" err="1" smtClean="0"/>
              <a:t>Strike</a:t>
            </a:r>
            <a:r>
              <a:rPr lang="ru-RU" sz="1800" dirty="0" smtClean="0"/>
              <a:t>, пьёт апельсиновый сок.</a:t>
            </a:r>
          </a:p>
          <a:p>
            <a:pPr>
              <a:buNone/>
            </a:pPr>
            <a:r>
              <a:rPr lang="ru-RU" sz="1800" dirty="0" smtClean="0"/>
              <a:t> - Японец курит </a:t>
            </a:r>
            <a:r>
              <a:rPr lang="ru-RU" sz="1800" dirty="0" err="1" smtClean="0"/>
              <a:t>Parliament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- Норвежец живёт рядом с синим домом.</a:t>
            </a:r>
          </a:p>
          <a:p>
            <a:pPr>
              <a:buNone/>
            </a:pPr>
            <a:r>
              <a:rPr lang="ru-RU" sz="1800" dirty="0" smtClean="0"/>
              <a:t>- Кто пьёт воду? Кто держит зебру?</a:t>
            </a:r>
          </a:p>
          <a:p>
            <a:pPr>
              <a:buNone/>
            </a:pPr>
            <a:r>
              <a:rPr lang="ru-RU" sz="1800" dirty="0" smtClean="0"/>
              <a:t> - В целях ясности следует добавить, что каждый из пяти домов окрашен в свой цвет, а их жители —разных национальностей, владеют разными животными, пьют разные напитки и курят разные марки американских сигарет. Ещё одно замечание: в утверждении 6 </a:t>
            </a:r>
            <a:r>
              <a:rPr lang="ru-RU" sz="1800" i="1" dirty="0" smtClean="0"/>
              <a:t>справа</a:t>
            </a:r>
            <a:r>
              <a:rPr lang="ru-RU" sz="1800" dirty="0" smtClean="0"/>
              <a:t> означает справа относительно </a:t>
            </a:r>
            <a:r>
              <a:rPr lang="ru-RU" sz="1800" i="1" dirty="0" smtClean="0"/>
              <a:t>вас</a:t>
            </a:r>
            <a:r>
              <a:rPr lang="ru-RU" sz="1800" dirty="0" smtClean="0"/>
              <a:t>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на </a:t>
            </a:r>
            <a:r>
              <a:rPr lang="ru-RU" dirty="0" err="1" smtClean="0"/>
              <a:t>ЛОгику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2276872"/>
            <a:ext cx="7848872" cy="19468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Чем оканчивается день и ночь?</a:t>
            </a:r>
            <a:endParaRPr lang="ru-RU" sz="60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6012160" y="4437112"/>
            <a:ext cx="2088232" cy="19468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«Ь»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Загадка Эйнштейна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686800" cy="2954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  <a:gridCol w="1447800"/>
              </a:tblGrid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дом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5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цвет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</a:tr>
              <a:tr h="758299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национальность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напиток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сигареты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животное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 ?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Загадка Эйнштейна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686800" cy="2954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  <a:gridCol w="1447800"/>
              </a:tblGrid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дом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5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цвет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жёлтый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синий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</a:tr>
              <a:tr h="758299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национальность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норвежец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напиток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/>
                        <a:t>вода</a:t>
                      </a:r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молоко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сигареты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Kool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животное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лошадь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 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 ?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Загадка Эйнштейна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686800" cy="2954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  <a:gridCol w="1447800"/>
              </a:tblGrid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дом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цвет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белый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зелёный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красный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синий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жёлтый</a:t>
                      </a:r>
                    </a:p>
                  </a:txBody>
                  <a:tcPr anchor="ctr"/>
                </a:tc>
              </a:tr>
              <a:tr h="758299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национальность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испанец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японец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англичанин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украинец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норвежец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напиток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кофе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молоко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чай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u="sng" dirty="0"/>
                        <a:t>вода</a:t>
                      </a:r>
                      <a:endParaRPr lang="ru-RU" b="1" u="sng" dirty="0"/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сигареты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Lucky Strike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Parliament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Old Gold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Chesterfield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Kool</a:t>
                      </a:r>
                    </a:p>
                  </a:txBody>
                  <a:tcPr anchor="ctr"/>
                </a:tc>
              </a:tr>
              <a:tr h="439332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животное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собака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u="sng" strike="noStrike" dirty="0"/>
                        <a:t>зебра</a:t>
                      </a:r>
                      <a:endParaRPr lang="ru-RU" b="1" u="sng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улитки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лошадь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лиса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на </a:t>
            </a:r>
            <a:r>
              <a:rPr lang="ru-RU" dirty="0" err="1" smtClean="0"/>
              <a:t>ЛОгику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2276872"/>
            <a:ext cx="7848872" cy="19468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6000" dirty="0" smtClean="0"/>
              <a:t>В каком месяце болтливая Светочка говорит меньше всего?</a:t>
            </a:r>
            <a:endParaRPr lang="ru-RU" sz="60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1115616" y="4437112"/>
            <a:ext cx="7632848" cy="1946846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«в феврале» </a:t>
            </a:r>
            <a:b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(самый короткий месяц)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на Логику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2276872"/>
            <a:ext cx="7848872" cy="19468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6000" dirty="0" smtClean="0"/>
              <a:t>Что принадлежит Вам, однако другие им пользуются чаще, чем Вы?</a:t>
            </a:r>
            <a:endParaRPr lang="ru-RU" sz="60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1403648" y="4437112"/>
            <a:ext cx="6696744" cy="19468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«Ваше имя»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как зовут пятого?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1556792"/>
            <a:ext cx="7920880" cy="266692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6000" dirty="0" smtClean="0"/>
              <a:t>Один получил свое имя за свои габариты, другой – за способность давать информацию, третий за свою дислокацию, а четвертый и вовсе предпочитает оставаться инкогнито. А как зову пятого?</a:t>
            </a:r>
            <a:endParaRPr lang="ru-RU" sz="60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5724128" y="4597745"/>
            <a:ext cx="3240360" cy="1296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«мизинец»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Picture 2" descr="http://www.metronews.ru/_internal/gxml%210/r0dc21o2f3vste5s7ezej9x3a10rp3w$gwy6wzc0mlc60j28slo7dkwhka1su8t/doctor-evil-pinkie-pose-58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93689"/>
            <a:ext cx="4752528" cy="2431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Король и </a:t>
            </a:r>
            <a:r>
              <a:rPr lang="ru-RU" dirty="0" err="1" smtClean="0"/>
              <a:t>примьер-министр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352839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dirty="0" smtClean="0"/>
              <a:t>Король и премьер-министр. Один король хотел сместить своего премьер министра, но при этом не хотел его слишком обидеть. Он позвал премьера к себе, положил при нем два листка бумаги в портфель и сказал: «На одном листе я написал «Уходите», а на втором «Останетесь». Листок, который вы вытащите, решит вашу судьбу». Премьер догадался, что на обоих листках было написано «Уходите». Как же, однако,  умудрился он при этих условиях сохранить своё место?</a:t>
            </a:r>
            <a:endParaRPr lang="ru-RU" sz="6000" dirty="0"/>
          </a:p>
        </p:txBody>
      </p:sp>
      <p:pic>
        <p:nvPicPr>
          <p:cNvPr id="6148" name="Picture 4" descr="http://kron-dm.ru/images/uploads/2013/01/bogatiri_5-1024x5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67860"/>
            <a:ext cx="4968552" cy="2673508"/>
          </a:xfrm>
          <a:prstGeom prst="rect">
            <a:avLst/>
          </a:prstGeom>
          <a:noFill/>
        </p:spPr>
      </p:pic>
      <p:pic>
        <p:nvPicPr>
          <p:cNvPr id="6150" name="Picture 6" descr="http://s1.hostingkartinok.com/uploads/images/2013/12/0639f4305a6372b0d7826c0a9569ae2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509120"/>
            <a:ext cx="3323845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волка, коза и капуста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5419328" cy="52565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Однажды крестьянину понадобилось перевезти через реку волка, козу и капусту. У крестьянина есть лодка, в которой может поместиться, кроме самого крестьянина, только одно существо или предмет — или волк, или коза, или капуста. Если крестьянин оставит без присмотра волка с козой, то волк съест козу; если крестьянин оставит без присмотра козу с капустой, коза съест капусту. Как крестьянину перевезти на другой берег всё своё имущество в целости и сохранности?</a:t>
            </a:r>
            <a:endParaRPr lang="ru-RU" dirty="0"/>
          </a:p>
        </p:txBody>
      </p:sp>
      <p:pic>
        <p:nvPicPr>
          <p:cNvPr id="26626" name="Picture 2" descr="https://i.ytimg.com/vi/p3B6qyOSRFo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8632" y="2898321"/>
            <a:ext cx="3203848" cy="240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волка, коза и капуста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587680" cy="302696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 Первым шагом решения должна быть перевозка козы, так как любой другой вариант приведёт к потере части имущества. Вернувшись, крестьянин перевозит капусту (или волка) на другой берег, а козу увозит обратно. Оставляя козу на первом берегу, крестьянин перевозит волка (или капусту) на другой берег, после чего возвращается, чтобы забрать козу</a:t>
            </a:r>
            <a:endParaRPr lang="ru-RU" dirty="0"/>
          </a:p>
        </p:txBody>
      </p:sp>
      <p:pic>
        <p:nvPicPr>
          <p:cNvPr id="25602" name="Picture 2" descr="http://cdn.9appsdownloading.com/group1/M00/9D/D3/poYBAFZiHe2ADpW5AAA5FZzg51I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228818"/>
            <a:ext cx="3816424" cy="2371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на </a:t>
            </a:r>
            <a:r>
              <a:rPr lang="ru-RU" dirty="0" err="1" smtClean="0"/>
              <a:t>ЛОгику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844824"/>
            <a:ext cx="4968552" cy="44644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6000" b="1" dirty="0" smtClean="0"/>
              <a:t>Фальшивая монетка</a:t>
            </a:r>
          </a:p>
          <a:p>
            <a:pPr>
              <a:buNone/>
            </a:pPr>
            <a:r>
              <a:rPr lang="ru-RU" sz="6000" dirty="0" smtClean="0"/>
              <a:t>На столе лежат 9 монет. Одна из них – фальшивая. Как при помощи </a:t>
            </a:r>
            <a:r>
              <a:rPr lang="ru-RU" sz="6000" u="sng" dirty="0" smtClean="0"/>
              <a:t>двух</a:t>
            </a:r>
            <a:r>
              <a:rPr lang="ru-RU" sz="6000" dirty="0" smtClean="0"/>
              <a:t> взвешиваний можно  найти фальшивую монету при условии, что фальшивая монета легче настоящих?</a:t>
            </a:r>
            <a:endParaRPr lang="ru-RU" sz="6000" dirty="0"/>
          </a:p>
        </p:txBody>
      </p:sp>
      <p:pic>
        <p:nvPicPr>
          <p:cNvPr id="3074" name="Picture 2" descr="http://dukanpro.ru/wp-content/uploads/2015/03/Vekt-resize-COLOURBOX22248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204864"/>
            <a:ext cx="3257997" cy="2975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153</TotalTime>
  <Words>608</Words>
  <Application>Microsoft Office PowerPoint</Application>
  <PresentationFormat>Экран (4:3)</PresentationFormat>
  <Paragraphs>197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Логика</vt:lpstr>
      <vt:lpstr>Задачи на ЛОгику</vt:lpstr>
      <vt:lpstr>Задачи на ЛОгику</vt:lpstr>
      <vt:lpstr>Задачи на Логику</vt:lpstr>
      <vt:lpstr>А как зовут пятого?</vt:lpstr>
      <vt:lpstr>Король и примьер-министр</vt:lpstr>
      <vt:lpstr>волка, коза и капуста</vt:lpstr>
      <vt:lpstr>волка, коза и капуста</vt:lpstr>
      <vt:lpstr>Задачи на ЛОгику</vt:lpstr>
      <vt:lpstr>Фальшивая монетка</vt:lpstr>
      <vt:lpstr>Задачи на ЛОгику</vt:lpstr>
      <vt:lpstr>Задачи на ЛОгику</vt:lpstr>
      <vt:lpstr>Задачи на ЛОгику</vt:lpstr>
      <vt:lpstr>Загадка Эйнштейна</vt:lpstr>
      <vt:lpstr>Загадка Эйнштейна</vt:lpstr>
      <vt:lpstr>Загадка Эйнштейна</vt:lpstr>
      <vt:lpstr>Загадка Эйнштейна</vt:lpstr>
      <vt:lpstr>Загадка Эйнштейна</vt:lpstr>
      <vt:lpstr>Презентация PowerPoint</vt:lpstr>
      <vt:lpstr>Загадка Эйнштейна</vt:lpstr>
      <vt:lpstr>Загадка Эйнштейна</vt:lpstr>
      <vt:lpstr>Загадка Эйнштейна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Логика</dc:title>
  <dc:creator>Teacher</dc:creator>
  <cp:lastModifiedBy>Пользователь Windows</cp:lastModifiedBy>
  <cp:revision>19</cp:revision>
  <dcterms:created xsi:type="dcterms:W3CDTF">2016-11-11T06:06:52Z</dcterms:created>
  <dcterms:modified xsi:type="dcterms:W3CDTF">2018-10-25T10:20:57Z</dcterms:modified>
</cp:coreProperties>
</file>