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739" r:id="rId1"/>
  </p:sldMasterIdLst>
  <p:notesMasterIdLst>
    <p:notesMasterId r:id="rId18"/>
  </p:notesMasterIdLst>
  <p:handoutMasterIdLst>
    <p:handoutMasterId r:id="rId19"/>
  </p:handoutMasterIdLst>
  <p:sldIdLst>
    <p:sldId id="273" r:id="rId2"/>
    <p:sldId id="274" r:id="rId3"/>
    <p:sldId id="276" r:id="rId4"/>
    <p:sldId id="275" r:id="rId5"/>
    <p:sldId id="288" r:id="rId6"/>
    <p:sldId id="277" r:id="rId7"/>
    <p:sldId id="278" r:id="rId8"/>
    <p:sldId id="279" r:id="rId9"/>
    <p:sldId id="281" r:id="rId10"/>
    <p:sldId id="282" r:id="rId11"/>
    <p:sldId id="283" r:id="rId12"/>
    <p:sldId id="285" r:id="rId13"/>
    <p:sldId id="286" r:id="rId14"/>
    <p:sldId id="287" r:id="rId15"/>
    <p:sldId id="289" r:id="rId16"/>
    <p:sldId id="262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764" autoAdjust="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FA8F990B-24E5-4499-8C79-4ED219295FD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F85E1768-BE9B-4942-A8CB-EFAD2A74CC1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4A4CC439-2BB0-49EE-AF50-FEB093D896BE}" type="datetime1">
              <a:rPr lang="ru-RU" smtClean="0"/>
              <a:t>28.04.2020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AAD7F43-CABD-4887-B9A6-4547FDC501D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 4">
            <a:extLst>
              <a:ext uri="{FF2B5EF4-FFF2-40B4-BE49-F238E27FC236}">
                <a16:creationId xmlns:a16="http://schemas.microsoft.com/office/drawing/2014/main" id="{1ED62B5D-88F2-4AEE-AFD3-46FC212370B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94D33B2F-C487-4AD4-A204-7F6ECAAF758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0776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2762AE-02FD-42BB-8976-1D4E95283E4E}" type="datetime1">
              <a:rPr lang="ru-RU" smtClean="0"/>
              <a:pPr/>
              <a:t>28.04.2020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 dirty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4E78AD7B-6C45-4427-8F54-14247E29ED01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1506961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4E78AD7B-6C45-4427-8F54-14247E29ED01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69966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4E78AD7B-6C45-4427-8F54-14247E29ED01}" type="slidenum">
              <a:rPr lang="ru-RU" smtClean="0"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59535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4E78AD7B-6C45-4427-8F54-14247E29ED01}" type="slidenum">
              <a:rPr lang="ru-RU" smtClean="0"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25581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4E78AD7B-6C45-4427-8F54-14247E29ED01}" type="slidenum">
              <a:rPr lang="ru-RU" smtClean="0"/>
              <a:t>12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19608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4E78AD7B-6C45-4427-8F54-14247E29ED01}" type="slidenum">
              <a:rPr lang="ru-RU" smtClean="0"/>
              <a:t>13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446768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4E78AD7B-6C45-4427-8F54-14247E29ED01}" type="slidenum">
              <a:rPr lang="ru-RU" smtClean="0"/>
              <a:t>14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07777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4E78AD7B-6C45-4427-8F54-14247E29ED01}" type="slidenum">
              <a:rPr lang="ru-RU" smtClean="0"/>
              <a:t>15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342111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4E78AD7B-6C45-4427-8F54-14247E29ED01}" type="slidenum">
              <a:rPr lang="ru-RU" smtClean="0"/>
              <a:t>16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44780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4E78AD7B-6C45-4427-8F54-14247E29ED01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05650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4E78AD7B-6C45-4427-8F54-14247E29ED01}" type="slidenum">
              <a:rPr lang="ru-RU" smtClean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98596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4E78AD7B-6C45-4427-8F54-14247E29ED01}" type="slidenum">
              <a:rPr lang="ru-RU" smtClean="0"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76033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4E78AD7B-6C45-4427-8F54-14247E29ED01}" type="slidenum">
              <a:rPr lang="ru-RU" smtClean="0"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23424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4E78AD7B-6C45-4427-8F54-14247E29ED01}" type="slidenum">
              <a:rPr lang="ru-RU" smtClean="0"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46096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4E78AD7B-6C45-4427-8F54-14247E29ED01}" type="slidenum">
              <a:rPr lang="ru-RU" smtClean="0"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17630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4E78AD7B-6C45-4427-8F54-14247E29ED01}" type="slidenum">
              <a:rPr lang="ru-RU" smtClean="0"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27871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4E78AD7B-6C45-4427-8F54-14247E29ED01}" type="slidenum">
              <a:rPr lang="ru-RU" smtClean="0"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0901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E0D8C8-1D51-4957-9679-2A75F3E3B5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73002E0-21A4-4418-A94E-38F32D57E7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2D7EB31-D912-4495-B3D9-FF1CD3A860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D3262-B4A8-4AE8-A78E-691C16C35672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6466835-44BC-4109-9E1D-F3A365DF4F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CB975F2-B2B2-44C6-B031-D4572EB7B9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F90CC-7803-4D04-A188-7FE28A026DB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9F98261A-DE17-4095-B2EC-93632E44B24E}"/>
              </a:ext>
            </a:extLst>
          </p:cNvPr>
          <p:cNvSpPr/>
          <p:nvPr userDrawn="1"/>
        </p:nvSpPr>
        <p:spPr>
          <a:xfrm>
            <a:off x="864000" y="6372000"/>
            <a:ext cx="5400000" cy="10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593187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26DEA1-8B11-469A-A0BD-8B49F6AFB8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042EB64-56A3-4649-A6D7-1A66AB10EF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E20A6DC-835B-4183-91F7-6D4FB4B4C5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D3262-B4A8-4AE8-A78E-691C16C35672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95D3BB4-9E68-4B73-A012-47F4013B55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0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E291DE8-FF5F-4A8F-9610-D4830F1BD4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EF03C2C8-8B5F-45CA-B03C-86A7238BBCAC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5652496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C118B32C-4FF2-4890-A9D7-E4E19FC486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C5DE960-4B04-4784-83A1-5002D5E1A2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17FAC93-281E-4AD7-9053-2EB0E5C3B7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D3262-B4A8-4AE8-A78E-691C16C35672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AE03963-7963-4C04-AAA8-B2F5416B88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0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23E30D2-0951-4BBF-B50D-6661AE7995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EF03C2C8-8B5F-45CA-B03C-86A7238BBCAC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2675053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Титульный слайд с изображением"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>
            <a:extLst>
              <a:ext uri="{FF2B5EF4-FFF2-40B4-BE49-F238E27FC236}">
                <a16:creationId xmlns:a16="http://schemas.microsoft.com/office/drawing/2014/main" id="{E9E615AB-0D5C-403A-BF73-26590545F74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1058639 w 12192000"/>
              <a:gd name="connsiteY0" fmla="*/ 344907 h 6858000"/>
              <a:gd name="connsiteX1" fmla="*/ 6069362 w 12192000"/>
              <a:gd name="connsiteY1" fmla="*/ 344907 h 6858000"/>
              <a:gd name="connsiteX2" fmla="*/ 6069362 w 12192000"/>
              <a:gd name="connsiteY2" fmla="*/ 1115999 h 6858000"/>
              <a:gd name="connsiteX3" fmla="*/ 1058639 w 12192000"/>
              <a:gd name="connsiteY3" fmla="*/ 1115999 h 6858000"/>
              <a:gd name="connsiteX4" fmla="*/ 1033586 w 12192000"/>
              <a:gd name="connsiteY4" fmla="*/ 318051 h 6858000"/>
              <a:gd name="connsiteX5" fmla="*/ 1033586 w 12192000"/>
              <a:gd name="connsiteY5" fmla="*/ 1115999 h 6858000"/>
              <a:gd name="connsiteX6" fmla="*/ 864000 w 12192000"/>
              <a:gd name="connsiteY6" fmla="*/ 1115999 h 6858000"/>
              <a:gd name="connsiteX7" fmla="*/ 864000 w 12192000"/>
              <a:gd name="connsiteY7" fmla="*/ 6371999 h 6858000"/>
              <a:gd name="connsiteX8" fmla="*/ 864000 w 12192000"/>
              <a:gd name="connsiteY8" fmla="*/ 6479999 h 6858000"/>
              <a:gd name="connsiteX9" fmla="*/ 6264000 w 12192000"/>
              <a:gd name="connsiteY9" fmla="*/ 6479999 h 6858000"/>
              <a:gd name="connsiteX10" fmla="*/ 6264000 w 12192000"/>
              <a:gd name="connsiteY10" fmla="*/ 6371999 h 6858000"/>
              <a:gd name="connsiteX11" fmla="*/ 6264000 w 12192000"/>
              <a:gd name="connsiteY11" fmla="*/ 1115999 h 6858000"/>
              <a:gd name="connsiteX12" fmla="*/ 6094416 w 12192000"/>
              <a:gd name="connsiteY12" fmla="*/ 1115999 h 6858000"/>
              <a:gd name="connsiteX13" fmla="*/ 6094416 w 12192000"/>
              <a:gd name="connsiteY13" fmla="*/ 318051 h 6858000"/>
              <a:gd name="connsiteX14" fmla="*/ 0 w 12192000"/>
              <a:gd name="connsiteY14" fmla="*/ 0 h 6858000"/>
              <a:gd name="connsiteX15" fmla="*/ 12192000 w 12192000"/>
              <a:gd name="connsiteY15" fmla="*/ 0 h 6858000"/>
              <a:gd name="connsiteX16" fmla="*/ 12192000 w 12192000"/>
              <a:gd name="connsiteY16" fmla="*/ 6858000 h 6858000"/>
              <a:gd name="connsiteX17" fmla="*/ 0 w 12192000"/>
              <a:gd name="connsiteY1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192000" h="6858000">
                <a:moveTo>
                  <a:pt x="1058639" y="344907"/>
                </a:moveTo>
                <a:lnTo>
                  <a:pt x="6069362" y="344907"/>
                </a:lnTo>
                <a:lnTo>
                  <a:pt x="6069362" y="1115999"/>
                </a:lnTo>
                <a:lnTo>
                  <a:pt x="1058639" y="1115999"/>
                </a:lnTo>
                <a:close/>
                <a:moveTo>
                  <a:pt x="1033586" y="318051"/>
                </a:moveTo>
                <a:lnTo>
                  <a:pt x="1033586" y="1115999"/>
                </a:lnTo>
                <a:lnTo>
                  <a:pt x="864000" y="1115999"/>
                </a:lnTo>
                <a:lnTo>
                  <a:pt x="864000" y="6371999"/>
                </a:lnTo>
                <a:lnTo>
                  <a:pt x="864000" y="6479999"/>
                </a:lnTo>
                <a:lnTo>
                  <a:pt x="6264000" y="6479999"/>
                </a:lnTo>
                <a:lnTo>
                  <a:pt x="6264000" y="6371999"/>
                </a:lnTo>
                <a:lnTo>
                  <a:pt x="6264000" y="1115999"/>
                </a:lnTo>
                <a:lnTo>
                  <a:pt x="6094416" y="1115999"/>
                </a:lnTo>
                <a:lnTo>
                  <a:pt x="6094416" y="318051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</p:spPr>
        <p:txBody>
          <a:bodyPr wrap="square" rIns="792000" rtlCol="0" anchor="ctr">
            <a:noAutofit/>
          </a:bodyPr>
          <a:lstStyle>
            <a:lvl1pPr marL="0" indent="0" algn="r">
              <a:buNone/>
              <a:defRPr i="1"/>
            </a:lvl1pPr>
          </a:lstStyle>
          <a:p>
            <a:pPr rtl="0"/>
            <a:r>
              <a:rPr lang="ru-RU" noProof="0" dirty="0"/>
              <a:t>Перетащите или вставьте свой рисунок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F030DE9-1B5A-4A39-ADDF-7688D81CDE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64000" y="1116000"/>
            <a:ext cx="5400000" cy="5256000"/>
          </a:xfrm>
          <a:noFill/>
        </p:spPr>
        <p:txBody>
          <a:bodyPr tIns="252000" rtlCol="0" anchor="ctr">
            <a:normAutofit/>
          </a:bodyPr>
          <a:lstStyle>
            <a:lvl1pPr algn="ctr">
              <a:defRPr sz="4400"/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D9F4F5C-1F9D-4AAE-815B-747B521A52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49244" y="5879308"/>
            <a:ext cx="5029512" cy="392245"/>
          </a:xfrm>
        </p:spPr>
        <p:txBody>
          <a:bodyPr rtlCol="0">
            <a:normAutofit/>
          </a:bodyPr>
          <a:lstStyle>
            <a:lvl1pPr marL="0" indent="0" algn="ctr">
              <a:buNone/>
              <a:defRPr sz="1800" i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Образец подзаголовка</a:t>
            </a:r>
            <a:endParaRPr lang="ru-RU" noProof="0" dirty="0"/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B07BC130-4A17-4F0C-9A10-476CFDF603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64000" y="6372000"/>
            <a:ext cx="5400000" cy="10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16" name="Полилиния: Фигура 15">
            <a:extLst>
              <a:ext uri="{FF2B5EF4-FFF2-40B4-BE49-F238E27FC236}">
                <a16:creationId xmlns:a16="http://schemas.microsoft.com/office/drawing/2014/main" id="{9E2F4497-ABB8-41B2-93D0-ECD1832AAADF}"/>
              </a:ext>
            </a:extLst>
          </p:cNvPr>
          <p:cNvSpPr>
            <a:spLocks noChangeAspect="1" noChangeArrowheads="1" noTextEdit="1"/>
          </p:cNvSpPr>
          <p:nvPr userDrawn="1"/>
        </p:nvSpPr>
        <p:spPr bwMode="auto">
          <a:xfrm>
            <a:off x="1033586" y="318052"/>
            <a:ext cx="5060830" cy="5424867"/>
          </a:xfrm>
          <a:custGeom>
            <a:avLst/>
            <a:gdLst>
              <a:gd name="connsiteX0" fmla="*/ 29714 w 6002337"/>
              <a:gd name="connsiteY0" fmla="*/ 31852 h 6434099"/>
              <a:gd name="connsiteX1" fmla="*/ 29714 w 6002337"/>
              <a:gd name="connsiteY1" fmla="*/ 6402247 h 6434099"/>
              <a:gd name="connsiteX2" fmla="*/ 5972622 w 6002337"/>
              <a:gd name="connsiteY2" fmla="*/ 6402247 h 6434099"/>
              <a:gd name="connsiteX3" fmla="*/ 5972622 w 6002337"/>
              <a:gd name="connsiteY3" fmla="*/ 31852 h 6434099"/>
              <a:gd name="connsiteX4" fmla="*/ 0 w 6002337"/>
              <a:gd name="connsiteY4" fmla="*/ 0 h 6434099"/>
              <a:gd name="connsiteX5" fmla="*/ 6002337 w 6002337"/>
              <a:gd name="connsiteY5" fmla="*/ 0 h 6434099"/>
              <a:gd name="connsiteX6" fmla="*/ 6002337 w 6002337"/>
              <a:gd name="connsiteY6" fmla="*/ 6434099 h 6434099"/>
              <a:gd name="connsiteX7" fmla="*/ 0 w 6002337"/>
              <a:gd name="connsiteY7" fmla="*/ 6434099 h 6434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002337" h="6434099">
                <a:moveTo>
                  <a:pt x="29714" y="31852"/>
                </a:moveTo>
                <a:lnTo>
                  <a:pt x="29714" y="6402247"/>
                </a:lnTo>
                <a:lnTo>
                  <a:pt x="5972622" y="6402247"/>
                </a:lnTo>
                <a:lnTo>
                  <a:pt x="5972622" y="31852"/>
                </a:lnTo>
                <a:close/>
                <a:moveTo>
                  <a:pt x="0" y="0"/>
                </a:moveTo>
                <a:lnTo>
                  <a:pt x="6002337" y="0"/>
                </a:lnTo>
                <a:lnTo>
                  <a:pt x="6002337" y="6434099"/>
                </a:lnTo>
                <a:lnTo>
                  <a:pt x="0" y="6434099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rtl="0"/>
            <a:endParaRPr lang="ru-RU" noProof="0" dirty="0"/>
          </a:p>
        </p:txBody>
      </p:sp>
      <p:grpSp>
        <p:nvGrpSpPr>
          <p:cNvPr id="17" name="Группа 16">
            <a:extLst>
              <a:ext uri="{FF2B5EF4-FFF2-40B4-BE49-F238E27FC236}">
                <a16:creationId xmlns:a16="http://schemas.microsoft.com/office/drawing/2014/main" id="{DDB1BC04-99B8-4293-A596-337F37F17B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2977308" y="1571348"/>
            <a:ext cx="1143665" cy="881149"/>
            <a:chOff x="2977308" y="1366554"/>
            <a:chExt cx="1143665" cy="881149"/>
          </a:xfrm>
        </p:grpSpPr>
        <p:grpSp>
          <p:nvGrpSpPr>
            <p:cNvPr id="18" name="Группа 17">
              <a:extLst>
                <a:ext uri="{FF2B5EF4-FFF2-40B4-BE49-F238E27FC236}">
                  <a16:creationId xmlns:a16="http://schemas.microsoft.com/office/drawing/2014/main" id="{398B0B3A-3298-4A20-B81B-EEB3B81B6FBC}"/>
                </a:ext>
              </a:extLst>
            </p:cNvPr>
            <p:cNvGrpSpPr/>
            <p:nvPr/>
          </p:nvGrpSpPr>
          <p:grpSpPr>
            <a:xfrm>
              <a:off x="2977308" y="1366554"/>
              <a:ext cx="1143665" cy="701149"/>
              <a:chOff x="3255455" y="1367454"/>
              <a:chExt cx="681160" cy="417600"/>
            </a:xfrm>
          </p:grpSpPr>
          <p:sp>
            <p:nvSpPr>
              <p:cNvPr id="22" name="Полилиния: Фигура 21">
                <a:extLst>
                  <a:ext uri="{FF2B5EF4-FFF2-40B4-BE49-F238E27FC236}">
                    <a16:creationId xmlns:a16="http://schemas.microsoft.com/office/drawing/2014/main" id="{B312435D-F0FE-415F-BE90-B91941F4FDC1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5400000">
                <a:off x="3387235" y="1235674"/>
                <a:ext cx="417600" cy="681160"/>
              </a:xfrm>
              <a:custGeom>
                <a:avLst/>
                <a:gdLst>
                  <a:gd name="connsiteX0" fmla="*/ 226139 w 417600"/>
                  <a:gd name="connsiteY0" fmla="*/ 0 h 681160"/>
                  <a:gd name="connsiteX1" fmla="*/ 417600 w 417600"/>
                  <a:gd name="connsiteY1" fmla="*/ 191461 h 681160"/>
                  <a:gd name="connsiteX2" fmla="*/ 417600 w 417600"/>
                  <a:gd name="connsiteY2" fmla="*/ 489699 h 681160"/>
                  <a:gd name="connsiteX3" fmla="*/ 226139 w 417600"/>
                  <a:gd name="connsiteY3" fmla="*/ 681160 h 681160"/>
                  <a:gd name="connsiteX4" fmla="*/ 0 w 417600"/>
                  <a:gd name="connsiteY4" fmla="*/ 340580 h 681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7600" h="681160">
                    <a:moveTo>
                      <a:pt x="226139" y="0"/>
                    </a:moveTo>
                    <a:lnTo>
                      <a:pt x="417600" y="191461"/>
                    </a:lnTo>
                    <a:lnTo>
                      <a:pt x="417600" y="489699"/>
                    </a:lnTo>
                    <a:lnTo>
                      <a:pt x="226139" y="681160"/>
                    </a:lnTo>
                    <a:lnTo>
                      <a:pt x="0" y="340580"/>
                    </a:lnTo>
                    <a:close/>
                  </a:path>
                </a:pathLst>
              </a:custGeom>
              <a:noFill/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rtl="0"/>
                <a:endParaRPr lang="ru-RU" noProof="0" dirty="0"/>
              </a:p>
            </p:txBody>
          </p:sp>
          <p:sp>
            <p:nvSpPr>
              <p:cNvPr id="23" name="Пятиугольник 22">
                <a:extLst>
                  <a:ext uri="{FF2B5EF4-FFF2-40B4-BE49-F238E27FC236}">
                    <a16:creationId xmlns:a16="http://schemas.microsoft.com/office/drawing/2014/main" id="{C4B24F98-5089-43E0-B83E-C75A400D8C23}"/>
                  </a:ext>
                </a:extLst>
              </p:cNvPr>
              <p:cNvSpPr/>
              <p:nvPr/>
            </p:nvSpPr>
            <p:spPr>
              <a:xfrm>
                <a:off x="3354871" y="1367454"/>
                <a:ext cx="482329" cy="417600"/>
              </a:xfrm>
              <a:prstGeom prst="pentagon">
                <a:avLst/>
              </a:prstGeom>
              <a:noFill/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ru-RU" noProof="0" dirty="0"/>
              </a:p>
            </p:txBody>
          </p:sp>
        </p:grpSp>
        <p:grpSp>
          <p:nvGrpSpPr>
            <p:cNvPr id="19" name="Группа 18">
              <a:extLst>
                <a:ext uri="{FF2B5EF4-FFF2-40B4-BE49-F238E27FC236}">
                  <a16:creationId xmlns:a16="http://schemas.microsoft.com/office/drawing/2014/main" id="{9C24F3AB-57F5-41DC-8E65-2EBF42D7B729}"/>
                </a:ext>
              </a:extLst>
            </p:cNvPr>
            <p:cNvGrpSpPr/>
            <p:nvPr/>
          </p:nvGrpSpPr>
          <p:grpSpPr>
            <a:xfrm rot="10800000">
              <a:off x="2977308" y="1546554"/>
              <a:ext cx="1143665" cy="701149"/>
              <a:chOff x="3255455" y="1367454"/>
              <a:chExt cx="681160" cy="417600"/>
            </a:xfrm>
          </p:grpSpPr>
          <p:sp>
            <p:nvSpPr>
              <p:cNvPr id="20" name="Полилиния: Фигура 19">
                <a:extLst>
                  <a:ext uri="{FF2B5EF4-FFF2-40B4-BE49-F238E27FC236}">
                    <a16:creationId xmlns:a16="http://schemas.microsoft.com/office/drawing/2014/main" id="{99DD331A-1BA6-4E0B-A15B-8474C9E779D2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5400000">
                <a:off x="3387235" y="1235674"/>
                <a:ext cx="417600" cy="681160"/>
              </a:xfrm>
              <a:custGeom>
                <a:avLst/>
                <a:gdLst>
                  <a:gd name="connsiteX0" fmla="*/ 226139 w 417600"/>
                  <a:gd name="connsiteY0" fmla="*/ 0 h 681160"/>
                  <a:gd name="connsiteX1" fmla="*/ 417600 w 417600"/>
                  <a:gd name="connsiteY1" fmla="*/ 191461 h 681160"/>
                  <a:gd name="connsiteX2" fmla="*/ 417600 w 417600"/>
                  <a:gd name="connsiteY2" fmla="*/ 489699 h 681160"/>
                  <a:gd name="connsiteX3" fmla="*/ 226139 w 417600"/>
                  <a:gd name="connsiteY3" fmla="*/ 681160 h 681160"/>
                  <a:gd name="connsiteX4" fmla="*/ 0 w 417600"/>
                  <a:gd name="connsiteY4" fmla="*/ 340580 h 681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7600" h="681160">
                    <a:moveTo>
                      <a:pt x="226139" y="0"/>
                    </a:moveTo>
                    <a:lnTo>
                      <a:pt x="417600" y="191461"/>
                    </a:lnTo>
                    <a:lnTo>
                      <a:pt x="417600" y="489699"/>
                    </a:lnTo>
                    <a:lnTo>
                      <a:pt x="226139" y="681160"/>
                    </a:lnTo>
                    <a:lnTo>
                      <a:pt x="0" y="340580"/>
                    </a:lnTo>
                    <a:close/>
                  </a:path>
                </a:pathLst>
              </a:custGeom>
              <a:noFill/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 rtl="0"/>
                <a:endParaRPr lang="ru-RU" noProof="0" dirty="0"/>
              </a:p>
            </p:txBody>
          </p:sp>
          <p:sp>
            <p:nvSpPr>
              <p:cNvPr id="21" name="Пятиугольник 20">
                <a:extLst>
                  <a:ext uri="{FF2B5EF4-FFF2-40B4-BE49-F238E27FC236}">
                    <a16:creationId xmlns:a16="http://schemas.microsoft.com/office/drawing/2014/main" id="{50CA7A46-A1C2-4E14-964D-FAC5F14EFFE4}"/>
                  </a:ext>
                </a:extLst>
              </p:cNvPr>
              <p:cNvSpPr/>
              <p:nvPr/>
            </p:nvSpPr>
            <p:spPr>
              <a:xfrm>
                <a:off x="3354871" y="1367454"/>
                <a:ext cx="482329" cy="417600"/>
              </a:xfrm>
              <a:prstGeom prst="pentagon">
                <a:avLst/>
              </a:prstGeom>
              <a:noFill/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ru-RU" noProof="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104030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Заголовок, рисунок и содержимо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Рисунок 9">
            <a:extLst>
              <a:ext uri="{FF2B5EF4-FFF2-40B4-BE49-F238E27FC236}">
                <a16:creationId xmlns:a16="http://schemas.microsoft.com/office/drawing/2014/main" id="{645125BB-6786-4FBA-908D-90C8A8258207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-1" y="0"/>
            <a:ext cx="12182427" cy="6858000"/>
          </a:xfrm>
          <a:custGeom>
            <a:avLst/>
            <a:gdLst>
              <a:gd name="connsiteX0" fmla="*/ 5575106 w 12182427"/>
              <a:gd name="connsiteY0" fmla="*/ 344908 h 6858000"/>
              <a:gd name="connsiteX1" fmla="*/ 8088376 w 12182427"/>
              <a:gd name="connsiteY1" fmla="*/ 344908 h 6858000"/>
              <a:gd name="connsiteX2" fmla="*/ 9107057 w 12182427"/>
              <a:gd name="connsiteY2" fmla="*/ 344908 h 6858000"/>
              <a:gd name="connsiteX3" fmla="*/ 11620328 w 12182427"/>
              <a:gd name="connsiteY3" fmla="*/ 344908 h 6858000"/>
              <a:gd name="connsiteX4" fmla="*/ 11620328 w 12182427"/>
              <a:gd name="connsiteY4" fmla="*/ 1116000 h 6858000"/>
              <a:gd name="connsiteX5" fmla="*/ 5575106 w 12182427"/>
              <a:gd name="connsiteY5" fmla="*/ 1116000 h 6858000"/>
              <a:gd name="connsiteX6" fmla="*/ 5550052 w 12182427"/>
              <a:gd name="connsiteY6" fmla="*/ 318052 h 6858000"/>
              <a:gd name="connsiteX7" fmla="*/ 5550052 w 12182427"/>
              <a:gd name="connsiteY7" fmla="*/ 1116000 h 6858000"/>
              <a:gd name="connsiteX8" fmla="*/ 5359401 w 12182427"/>
              <a:gd name="connsiteY8" fmla="*/ 1116000 h 6858000"/>
              <a:gd name="connsiteX9" fmla="*/ 5359401 w 12182427"/>
              <a:gd name="connsiteY9" fmla="*/ 6372000 h 6858000"/>
              <a:gd name="connsiteX10" fmla="*/ 5359401 w 12182427"/>
              <a:gd name="connsiteY10" fmla="*/ 6480000 h 6858000"/>
              <a:gd name="connsiteX11" fmla="*/ 11839401 w 12182427"/>
              <a:gd name="connsiteY11" fmla="*/ 6480000 h 6858000"/>
              <a:gd name="connsiteX12" fmla="*/ 11839401 w 12182427"/>
              <a:gd name="connsiteY12" fmla="*/ 6372000 h 6858000"/>
              <a:gd name="connsiteX13" fmla="*/ 11839301 w 12182427"/>
              <a:gd name="connsiteY13" fmla="*/ 6372000 h 6858000"/>
              <a:gd name="connsiteX14" fmla="*/ 11839301 w 12182427"/>
              <a:gd name="connsiteY14" fmla="*/ 1116000 h 6858000"/>
              <a:gd name="connsiteX15" fmla="*/ 11645381 w 12182427"/>
              <a:gd name="connsiteY15" fmla="*/ 1116000 h 6858000"/>
              <a:gd name="connsiteX16" fmla="*/ 11645381 w 12182427"/>
              <a:gd name="connsiteY16" fmla="*/ 318052 h 6858000"/>
              <a:gd name="connsiteX17" fmla="*/ 11620328 w 12182427"/>
              <a:gd name="connsiteY17" fmla="*/ 318052 h 6858000"/>
              <a:gd name="connsiteX18" fmla="*/ 9107057 w 12182427"/>
              <a:gd name="connsiteY18" fmla="*/ 318052 h 6858000"/>
              <a:gd name="connsiteX19" fmla="*/ 8088376 w 12182427"/>
              <a:gd name="connsiteY19" fmla="*/ 318052 h 6858000"/>
              <a:gd name="connsiteX20" fmla="*/ 5575106 w 12182427"/>
              <a:gd name="connsiteY20" fmla="*/ 318052 h 6858000"/>
              <a:gd name="connsiteX21" fmla="*/ 0 w 12182427"/>
              <a:gd name="connsiteY21" fmla="*/ 0 h 6858000"/>
              <a:gd name="connsiteX22" fmla="*/ 12182427 w 12182427"/>
              <a:gd name="connsiteY22" fmla="*/ 0 h 6858000"/>
              <a:gd name="connsiteX23" fmla="*/ 12182427 w 12182427"/>
              <a:gd name="connsiteY23" fmla="*/ 6858000 h 6858000"/>
              <a:gd name="connsiteX24" fmla="*/ 0 w 12182427"/>
              <a:gd name="connsiteY2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2182427" h="6858000">
                <a:moveTo>
                  <a:pt x="5575106" y="344908"/>
                </a:moveTo>
                <a:lnTo>
                  <a:pt x="8088376" y="344908"/>
                </a:lnTo>
                <a:lnTo>
                  <a:pt x="9107057" y="344908"/>
                </a:lnTo>
                <a:lnTo>
                  <a:pt x="11620328" y="344908"/>
                </a:lnTo>
                <a:lnTo>
                  <a:pt x="11620328" y="1116000"/>
                </a:lnTo>
                <a:lnTo>
                  <a:pt x="5575106" y="1116000"/>
                </a:lnTo>
                <a:close/>
                <a:moveTo>
                  <a:pt x="5550052" y="318052"/>
                </a:moveTo>
                <a:lnTo>
                  <a:pt x="5550052" y="1116000"/>
                </a:lnTo>
                <a:lnTo>
                  <a:pt x="5359401" y="1116000"/>
                </a:lnTo>
                <a:lnTo>
                  <a:pt x="5359401" y="6372000"/>
                </a:lnTo>
                <a:lnTo>
                  <a:pt x="5359401" y="6480000"/>
                </a:lnTo>
                <a:lnTo>
                  <a:pt x="11839401" y="6480000"/>
                </a:lnTo>
                <a:lnTo>
                  <a:pt x="11839401" y="6372000"/>
                </a:lnTo>
                <a:lnTo>
                  <a:pt x="11839301" y="6372000"/>
                </a:lnTo>
                <a:lnTo>
                  <a:pt x="11839301" y="1116000"/>
                </a:lnTo>
                <a:lnTo>
                  <a:pt x="11645381" y="1116000"/>
                </a:lnTo>
                <a:lnTo>
                  <a:pt x="11645381" y="318052"/>
                </a:lnTo>
                <a:lnTo>
                  <a:pt x="11620328" y="318052"/>
                </a:lnTo>
                <a:lnTo>
                  <a:pt x="9107057" y="318052"/>
                </a:lnTo>
                <a:lnTo>
                  <a:pt x="8088376" y="318052"/>
                </a:lnTo>
                <a:lnTo>
                  <a:pt x="5575106" y="318052"/>
                </a:lnTo>
                <a:close/>
                <a:moveTo>
                  <a:pt x="0" y="0"/>
                </a:moveTo>
                <a:lnTo>
                  <a:pt x="12182427" y="0"/>
                </a:lnTo>
                <a:lnTo>
                  <a:pt x="12182427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</p:spPr>
        <p:txBody>
          <a:bodyPr wrap="square" lIns="1368000" rtlCol="0" anchor="ctr">
            <a:noAutofit/>
          </a:bodyPr>
          <a:lstStyle>
            <a:lvl1pPr marL="0" indent="0" algn="l">
              <a:buNone/>
              <a:defRPr sz="1800" i="1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 dirty="0"/>
              <a:t>Перетащите или вставьте свой рисунок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4A89928A-6D79-464E-B588-1951C7BCCD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59400" y="1116000"/>
            <a:ext cx="6479900" cy="5256000"/>
          </a:xfrm>
          <a:noFill/>
        </p:spPr>
        <p:txBody>
          <a:bodyPr tIns="252000" bIns="3888000" rtlCol="0" anchor="t">
            <a:normAutofit/>
          </a:bodyPr>
          <a:lstStyle>
            <a:lvl1pPr algn="ctr">
              <a:defRPr sz="4400"/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ED9F56D8-8E24-456A-8539-351E2054E8BB}"/>
              </a:ext>
            </a:extLst>
          </p:cNvPr>
          <p:cNvSpPr/>
          <p:nvPr userDrawn="1"/>
        </p:nvSpPr>
        <p:spPr>
          <a:xfrm>
            <a:off x="5359400" y="6372000"/>
            <a:ext cx="6479900" cy="10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14" name="Объект 13">
            <a:extLst>
              <a:ext uri="{FF2B5EF4-FFF2-40B4-BE49-F238E27FC236}">
                <a16:creationId xmlns:a16="http://schemas.microsoft.com/office/drawing/2014/main" id="{F8A4A981-D13E-4CBF-B1B9-9BD7D545B84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597525" y="2794552"/>
            <a:ext cx="6072188" cy="3072848"/>
          </a:xfrm>
        </p:spPr>
        <p:txBody>
          <a:bodyPr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46CD12B0-2D62-45AC-AE84-26428B62CF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359400" y="6372000"/>
            <a:ext cx="6480000" cy="10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12" name="Полилиния: Фигура 11">
            <a:extLst>
              <a:ext uri="{FF2B5EF4-FFF2-40B4-BE49-F238E27FC236}">
                <a16:creationId xmlns:a16="http://schemas.microsoft.com/office/drawing/2014/main" id="{3D2A3941-2D95-4A84-B382-159E988C09D4}"/>
              </a:ext>
            </a:extLst>
          </p:cNvPr>
          <p:cNvSpPr>
            <a:spLocks noChangeAspect="1" noChangeArrowheads="1" noTextEdit="1"/>
          </p:cNvSpPr>
          <p:nvPr userDrawn="1"/>
        </p:nvSpPr>
        <p:spPr bwMode="auto">
          <a:xfrm flipH="1" flipV="1">
            <a:off x="5550051" y="318052"/>
            <a:ext cx="6095329" cy="2149666"/>
          </a:xfrm>
          <a:custGeom>
            <a:avLst/>
            <a:gdLst>
              <a:gd name="connsiteX0" fmla="*/ 6070276 w 6095329"/>
              <a:gd name="connsiteY0" fmla="*/ 2122810 h 2149666"/>
              <a:gd name="connsiteX1" fmla="*/ 6070276 w 6095329"/>
              <a:gd name="connsiteY1" fmla="*/ 26856 h 2149666"/>
              <a:gd name="connsiteX2" fmla="*/ 3557005 w 6095329"/>
              <a:gd name="connsiteY2" fmla="*/ 26856 h 2149666"/>
              <a:gd name="connsiteX3" fmla="*/ 2538324 w 6095329"/>
              <a:gd name="connsiteY3" fmla="*/ 26856 h 2149666"/>
              <a:gd name="connsiteX4" fmla="*/ 25053 w 6095329"/>
              <a:gd name="connsiteY4" fmla="*/ 26856 h 2149666"/>
              <a:gd name="connsiteX5" fmla="*/ 25053 w 6095329"/>
              <a:gd name="connsiteY5" fmla="*/ 2122810 h 2149666"/>
              <a:gd name="connsiteX6" fmla="*/ 2538324 w 6095329"/>
              <a:gd name="connsiteY6" fmla="*/ 2122810 h 2149666"/>
              <a:gd name="connsiteX7" fmla="*/ 3557005 w 6095329"/>
              <a:gd name="connsiteY7" fmla="*/ 2122810 h 2149666"/>
              <a:gd name="connsiteX8" fmla="*/ 6095329 w 6095329"/>
              <a:gd name="connsiteY8" fmla="*/ 2149666 h 2149666"/>
              <a:gd name="connsiteX9" fmla="*/ 6070276 w 6095329"/>
              <a:gd name="connsiteY9" fmla="*/ 2149666 h 2149666"/>
              <a:gd name="connsiteX10" fmla="*/ 3557005 w 6095329"/>
              <a:gd name="connsiteY10" fmla="*/ 2149666 h 2149666"/>
              <a:gd name="connsiteX11" fmla="*/ 2538324 w 6095329"/>
              <a:gd name="connsiteY11" fmla="*/ 2149666 h 2149666"/>
              <a:gd name="connsiteX12" fmla="*/ 25053 w 6095329"/>
              <a:gd name="connsiteY12" fmla="*/ 2149666 h 2149666"/>
              <a:gd name="connsiteX13" fmla="*/ 0 w 6095329"/>
              <a:gd name="connsiteY13" fmla="*/ 2149666 h 2149666"/>
              <a:gd name="connsiteX14" fmla="*/ 0 w 6095329"/>
              <a:gd name="connsiteY14" fmla="*/ 0 h 2149666"/>
              <a:gd name="connsiteX15" fmla="*/ 25053 w 6095329"/>
              <a:gd name="connsiteY15" fmla="*/ 0 h 2149666"/>
              <a:gd name="connsiteX16" fmla="*/ 2538324 w 6095329"/>
              <a:gd name="connsiteY16" fmla="*/ 0 h 2149666"/>
              <a:gd name="connsiteX17" fmla="*/ 3557005 w 6095329"/>
              <a:gd name="connsiteY17" fmla="*/ 0 h 2149666"/>
              <a:gd name="connsiteX18" fmla="*/ 6070276 w 6095329"/>
              <a:gd name="connsiteY18" fmla="*/ 0 h 2149666"/>
              <a:gd name="connsiteX19" fmla="*/ 6095329 w 6095329"/>
              <a:gd name="connsiteY19" fmla="*/ 0 h 2149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6095329" h="2149666">
                <a:moveTo>
                  <a:pt x="6070276" y="2122810"/>
                </a:moveTo>
                <a:lnTo>
                  <a:pt x="6070276" y="26856"/>
                </a:lnTo>
                <a:lnTo>
                  <a:pt x="3557005" y="26856"/>
                </a:lnTo>
                <a:lnTo>
                  <a:pt x="2538324" y="26856"/>
                </a:lnTo>
                <a:lnTo>
                  <a:pt x="25053" y="26856"/>
                </a:lnTo>
                <a:lnTo>
                  <a:pt x="25053" y="2122810"/>
                </a:lnTo>
                <a:lnTo>
                  <a:pt x="2538324" y="2122810"/>
                </a:lnTo>
                <a:lnTo>
                  <a:pt x="3557005" y="2122810"/>
                </a:lnTo>
                <a:close/>
                <a:moveTo>
                  <a:pt x="6095329" y="2149666"/>
                </a:moveTo>
                <a:lnTo>
                  <a:pt x="6070276" y="2149666"/>
                </a:lnTo>
                <a:lnTo>
                  <a:pt x="3557005" y="2149666"/>
                </a:lnTo>
                <a:lnTo>
                  <a:pt x="2538324" y="2149666"/>
                </a:lnTo>
                <a:lnTo>
                  <a:pt x="25053" y="2149666"/>
                </a:lnTo>
                <a:lnTo>
                  <a:pt x="0" y="2149666"/>
                </a:lnTo>
                <a:lnTo>
                  <a:pt x="0" y="0"/>
                </a:lnTo>
                <a:lnTo>
                  <a:pt x="25053" y="0"/>
                </a:lnTo>
                <a:lnTo>
                  <a:pt x="2538324" y="0"/>
                </a:lnTo>
                <a:lnTo>
                  <a:pt x="3557005" y="0"/>
                </a:lnTo>
                <a:lnTo>
                  <a:pt x="6070276" y="0"/>
                </a:lnTo>
                <a:lnTo>
                  <a:pt x="6095329" y="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rtl="0"/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5690130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>
            <a:extLst>
              <a:ext uri="{FF2B5EF4-FFF2-40B4-BE49-F238E27FC236}">
                <a16:creationId xmlns:a16="http://schemas.microsoft.com/office/drawing/2014/main" id="{AF030DE9-1B5A-4A39-ADDF-7688D81CDE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64000" y="1116000"/>
            <a:ext cx="5400000" cy="5256000"/>
          </a:xfrm>
          <a:solidFill>
            <a:schemeClr val="accent5">
              <a:lumMod val="50000"/>
            </a:schemeClr>
          </a:solidFill>
        </p:spPr>
        <p:txBody>
          <a:bodyPr tIns="252000" rtlCol="0" anchor="ctr">
            <a:normAutofit/>
          </a:bodyPr>
          <a:lstStyle>
            <a:lvl1pPr algn="ctr">
              <a:defRPr sz="4400"/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 2">
            <a:extLst>
              <a:ext uri="{FF2B5EF4-FFF2-40B4-BE49-F238E27FC236}">
                <a16:creationId xmlns:a16="http://schemas.microsoft.com/office/drawing/2014/main" id="{4D9F4F5C-1F9D-4AAE-815B-747B521A52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49244" y="5879308"/>
            <a:ext cx="5029512" cy="392245"/>
          </a:xfrm>
        </p:spPr>
        <p:txBody>
          <a:bodyPr rtlCol="0">
            <a:normAutofit/>
          </a:bodyPr>
          <a:lstStyle>
            <a:lvl1pPr marL="0" indent="0" algn="ctr">
              <a:buNone/>
              <a:defRPr sz="1800" i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Образец подзаголовка</a:t>
            </a:r>
            <a:endParaRPr lang="ru-RU" noProof="0" dirty="0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F791D6E6-C85E-4B8A-B36A-C2C790D8DF4D}"/>
              </a:ext>
            </a:extLst>
          </p:cNvPr>
          <p:cNvSpPr/>
          <p:nvPr userDrawn="1"/>
        </p:nvSpPr>
        <p:spPr>
          <a:xfrm>
            <a:off x="864000" y="6372000"/>
            <a:ext cx="5400000" cy="10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1932688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>
            <a:extLst>
              <a:ext uri="{FF2B5EF4-FFF2-40B4-BE49-F238E27FC236}">
                <a16:creationId xmlns:a16="http://schemas.microsoft.com/office/drawing/2014/main" id="{10FE8E7E-A870-4B74-A94F-C1783C13E236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-1" y="0"/>
            <a:ext cx="12182427" cy="6858000"/>
          </a:xfrm>
          <a:solidFill>
            <a:schemeClr val="tx1">
              <a:lumMod val="85000"/>
              <a:lumOff val="15000"/>
            </a:schemeClr>
          </a:solidFill>
        </p:spPr>
        <p:txBody>
          <a:bodyPr rtlCol="0" anchor="ctr">
            <a:normAutofit/>
          </a:bodyPr>
          <a:lstStyle>
            <a:lvl1pPr marL="0" indent="0" algn="ctr">
              <a:buNone/>
              <a:defRPr sz="1800" i="1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 dirty="0"/>
              <a:t>Перетащите или вставьте свой рисунок</a:t>
            </a:r>
          </a:p>
        </p:txBody>
      </p:sp>
      <p:sp>
        <p:nvSpPr>
          <p:cNvPr id="12" name="Заголовок 11">
            <a:extLst>
              <a:ext uri="{FF2B5EF4-FFF2-40B4-BE49-F238E27FC236}">
                <a16:creationId xmlns:a16="http://schemas.microsoft.com/office/drawing/2014/main" id="{90F1DA79-07F8-4E44-BA4E-4006191F15E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689652" y="4983093"/>
            <a:ext cx="9664148" cy="1325563"/>
          </a:xfrm>
          <a:solidFill>
            <a:schemeClr val="accent5">
              <a:lumMod val="50000"/>
            </a:schemeClr>
          </a:solidFill>
        </p:spPr>
        <p:txBody>
          <a:bodyPr lIns="360000" rIns="90000" rtlCol="0">
            <a:normAutofit/>
          </a:bodyPr>
          <a:lstStyle>
            <a:lvl1pPr>
              <a:defRPr sz="4000"/>
            </a:lvl1pPr>
          </a:lstStyle>
          <a:p>
            <a:pPr rtl="0"/>
            <a:r>
              <a:rPr lang="ru-RU" noProof="0" dirty="0"/>
              <a:t>ВАША </a:t>
            </a:r>
            <a:br>
              <a:rPr lang="ru-RU" noProof="0" dirty="0"/>
            </a:br>
            <a:r>
              <a:rPr lang="ru-RU" noProof="0" dirty="0"/>
              <a:t>ДОЛЖНОСТЬ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38F45F1-1F6E-4470-8663-FE748A026B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302196" y="5135035"/>
            <a:ext cx="3932237" cy="1021679"/>
          </a:xfrm>
        </p:spPr>
        <p:txBody>
          <a:bodyPr rtlCol="0" anchor="ctr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731303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36ABC0-229D-490D-9898-7C9FFECAF5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47193FE-D7E9-46BB-B915-360A5C8C2E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353202D-65FC-492C-BE36-66A2C7947A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D3262-B4A8-4AE8-A78E-691C16C35672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54903CB-AFDA-4E73-A3D4-CC026F6555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0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8840D15-1B14-4FAE-8CAB-B8A203653E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EF03C2C8-8B5F-45CA-B03C-86A7238BBCAC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967398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2F0798E-86FA-414A-BB99-D5D52233EC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BBB35F6-A675-437D-B545-AA888791DD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1209F95-398A-4622-9A83-C91C7B93CB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D3262-B4A8-4AE8-A78E-691C16C35672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2718F89-E292-4660-8ABC-08CA545B70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0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252A783-E98A-402C-8E4C-57E2FC0DFA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EF03C2C8-8B5F-45CA-B03C-86A7238BBCAC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0882232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F3E3668-6BF1-4867-8496-543C31823C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4C03CF4-B516-454D-8D12-B77CC93FAD0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AA887B8-77B8-4AEC-9458-C93AA9EDFF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EA3BB45-1452-460D-8570-3A12CC7877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D3262-B4A8-4AE8-A78E-691C16C35672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006AD0B-355F-4D5B-86ED-1596A41E04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0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5BE42EC-1F54-4709-8E00-16729F3668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EF03C2C8-8B5F-45CA-B03C-86A7238BBCAC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7966338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62F7D1-2869-43C7-907B-282738F9C6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B54F4DC-E802-4A68-857B-DF0095E3AF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4478D3D-7957-436C-8751-6F905E6C79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F96D2895-E63B-4459-B917-5DBBA09998B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E478A6C6-C985-41D3-85C4-04D90C0A7F7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9E7EA9B1-5F62-4ABC-A4D0-CEFF5701AA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D3262-B4A8-4AE8-A78E-691C16C35672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DF4FC9E0-00A8-4F1C-AE58-9B8B5D2A2C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0" dirty="0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3ED6B656-0881-48EB-BAF3-112CC7D848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EF03C2C8-8B5F-45CA-B03C-86A7238BBCAC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330542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B856B7-3235-4911-9E00-9C730ED716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8F778FDC-4F9D-4B3F-ABFB-930C578589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D3262-B4A8-4AE8-A78E-691C16C35672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0FF4F1BD-4262-4D26-8D0F-424F521E26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0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1EB76877-A018-4351-B53B-30A065F90D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EF03C2C8-8B5F-45CA-B03C-86A7238BBCAC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827319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7963FED7-EC45-48C4-BD93-7A03E2A663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D3262-B4A8-4AE8-A78E-691C16C35672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9033CFBE-3E7F-45B7-B2D1-53F7E6D995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0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F6C9C98F-778E-4473-8141-E94D2EE78B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EF03C2C8-8B5F-45CA-B03C-86A7238BBCAC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3264532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B76276-0043-4F5E-8BBB-695FEB87F4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A79EB0B-E2E5-42D7-A793-DAF8D9A7CD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F5929E6-7E8F-4F73-A555-58E079D3FE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A8BCE93-A5EC-4FFB-BDE3-6A09C456FE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D3262-B4A8-4AE8-A78E-691C16C35672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00ED16B-FDD2-4C1A-BDBD-75F14CCA29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0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39700AE-DA92-46E7-98B8-A3CD7C9C0A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EF03C2C8-8B5F-45CA-B03C-86A7238BBCAC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406622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25D717-A53C-4F41-AF9F-54A1831E47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A830F2D7-23A7-4CE8-A6A0-B0B9B983D42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469FF70-075D-4365-8F69-7571A83FD0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1E02429-7CC0-4289-A59B-1FD938D718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D3262-B4A8-4AE8-A78E-691C16C35672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62FD387-F3BF-4BA0-839D-E7CBB46F9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059B34C-CC17-4E7E-8421-71B68EBA2C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F90CC-7803-4D04-A188-7FE28A026D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1414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FAAB54-F717-4F01-8BCC-433721859B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053EC76-E09D-4426-904B-01B6E82AB1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1065F78-FBB0-4ACD-8349-0ED78FCA9D9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7D3262-B4A8-4AE8-A78E-691C16C35672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391732C-8F2E-4E5D-93C5-152FCF9A45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ru-RU" noProof="0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4E56F1B-3EE9-46B3-AA5B-E1B2C371A8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EF03C2C8-8B5F-45CA-B03C-86A7238BBCAC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979789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  <p:sldLayoutId id="2147483753" r:id="rId13"/>
    <p:sldLayoutId id="2147483649" r:id="rId14"/>
    <p:sldLayoutId id="2147483657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Relationship Id="rId5" Type="http://schemas.openxmlformats.org/officeDocument/2006/relationships/hyperlink" Target="https://sites.google.com/site/509pelikan/pps-509/pedagog-psiholog-starsej-skoly/informacia-dla-roditelej" TargetMode="External"/><Relationship Id="rId4" Type="http://schemas.openxmlformats.org/officeDocument/2006/relationships/hyperlink" Target="https://docs.google.com/forms/d/e/1FAIpQLSf9JDJ4jqql4H0EyipGFASt8WXq6adEi6Y9RqD2pXB-dYvZeg/viewform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moluch.ru/archive/259/59552/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garant.ru/products/ipo/prime/doc/70447852/" TargetMode="External"/><Relationship Id="rId5" Type="http://schemas.openxmlformats.org/officeDocument/2006/relationships/hyperlink" Target="http://medialead.by/o-kompanii/kak-prohodit-mediaciya.html" TargetMode="External"/><Relationship Id="rId4" Type="http://schemas.openxmlformats.org/officeDocument/2006/relationships/hyperlink" Target="https://doclvs.ru/medzakon/mediac.php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5" name="Rectangle 24">
            <a:extLst>
              <a:ext uri="{FF2B5EF4-FFF2-40B4-BE49-F238E27FC236}">
                <a16:creationId xmlns:a16="http://schemas.microsoft.com/office/drawing/2014/main" id="{ECD0BF72-0C4D-44AB-AA6C-FD2587C5D7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7E188C1D-8AE5-4C46-904E-F9527647AEF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286" r="18380" b="-2"/>
          <a:stretch/>
        </p:blipFill>
        <p:spPr>
          <a:xfrm>
            <a:off x="6096000" y="10"/>
            <a:ext cx="6096000" cy="6857990"/>
          </a:xfrm>
          <a:prstGeom prst="rect">
            <a:avLst/>
          </a:prstGeom>
        </p:spPr>
      </p:pic>
      <p:sp>
        <p:nvSpPr>
          <p:cNvPr id="36" name="Freeform 5">
            <a:extLst>
              <a:ext uri="{FF2B5EF4-FFF2-40B4-BE49-F238E27FC236}">
                <a16:creationId xmlns:a16="http://schemas.microsoft.com/office/drawing/2014/main" id="{5523C670-74D7-4ED8-BA51-B6FB655702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096000" y="1756600"/>
            <a:ext cx="1080325" cy="4736395"/>
          </a:xfrm>
          <a:custGeom>
            <a:avLst/>
            <a:gdLst>
              <a:gd name="T0" fmla="*/ 491 w 491"/>
              <a:gd name="T1" fmla="*/ 2247 h 2732"/>
              <a:gd name="T2" fmla="*/ 0 w 491"/>
              <a:gd name="T3" fmla="*/ 2732 h 2732"/>
              <a:gd name="T4" fmla="*/ 0 w 491"/>
              <a:gd name="T5" fmla="*/ 486 h 2732"/>
              <a:gd name="T6" fmla="*/ 491 w 491"/>
              <a:gd name="T7" fmla="*/ 0 h 2732"/>
              <a:gd name="T8" fmla="*/ 491 w 491"/>
              <a:gd name="T9" fmla="*/ 2247 h 2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1" h="2732">
                <a:moveTo>
                  <a:pt x="491" y="2247"/>
                </a:moveTo>
                <a:lnTo>
                  <a:pt x="0" y="2732"/>
                </a:lnTo>
                <a:lnTo>
                  <a:pt x="0" y="486"/>
                </a:lnTo>
                <a:lnTo>
                  <a:pt x="491" y="0"/>
                </a:lnTo>
                <a:lnTo>
                  <a:pt x="491" y="2247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6">
            <a:extLst>
              <a:ext uri="{FF2B5EF4-FFF2-40B4-BE49-F238E27FC236}">
                <a16:creationId xmlns:a16="http://schemas.microsoft.com/office/drawing/2014/main" id="{BAEEE533-7CA5-4134-A14A-8575F66C61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88570" y="1357766"/>
            <a:ext cx="687754" cy="4303125"/>
          </a:xfrm>
          <a:custGeom>
            <a:avLst/>
            <a:gdLst>
              <a:gd name="T0" fmla="*/ 414 w 414"/>
              <a:gd name="T1" fmla="*/ 2447 h 2447"/>
              <a:gd name="T2" fmla="*/ 0 w 414"/>
              <a:gd name="T3" fmla="*/ 2247 h 2447"/>
              <a:gd name="T4" fmla="*/ 0 w 414"/>
              <a:gd name="T5" fmla="*/ 0 h 2447"/>
              <a:gd name="T6" fmla="*/ 414 w 414"/>
              <a:gd name="T7" fmla="*/ 200 h 2447"/>
              <a:gd name="T8" fmla="*/ 414 w 414"/>
              <a:gd name="T9" fmla="*/ 2447 h 2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4" h="2447">
                <a:moveTo>
                  <a:pt x="414" y="2447"/>
                </a:moveTo>
                <a:lnTo>
                  <a:pt x="0" y="2247"/>
                </a:lnTo>
                <a:lnTo>
                  <a:pt x="0" y="0"/>
                </a:lnTo>
                <a:lnTo>
                  <a:pt x="414" y="200"/>
                </a:lnTo>
                <a:lnTo>
                  <a:pt x="414" y="244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7">
            <a:extLst>
              <a:ext uri="{FF2B5EF4-FFF2-40B4-BE49-F238E27FC236}">
                <a16:creationId xmlns:a16="http://schemas.microsoft.com/office/drawing/2014/main" id="{E64B7817-E956-406B-A85B-5AEF36B1F5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90581" y="1135060"/>
            <a:ext cx="409371" cy="4169215"/>
          </a:xfrm>
          <a:custGeom>
            <a:avLst/>
            <a:gdLst>
              <a:gd name="T0" fmla="*/ 209 w 209"/>
              <a:gd name="T1" fmla="*/ 2246 h 2358"/>
              <a:gd name="T2" fmla="*/ 0 w 209"/>
              <a:gd name="T3" fmla="*/ 2358 h 2358"/>
              <a:gd name="T4" fmla="*/ 0 w 209"/>
              <a:gd name="T5" fmla="*/ 111 h 2358"/>
              <a:gd name="T6" fmla="*/ 209 w 209"/>
              <a:gd name="T7" fmla="*/ 0 h 2358"/>
              <a:gd name="T8" fmla="*/ 209 w 209"/>
              <a:gd name="T9" fmla="*/ 2246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358">
                <a:moveTo>
                  <a:pt x="209" y="2246"/>
                </a:moveTo>
                <a:lnTo>
                  <a:pt x="0" y="2358"/>
                </a:lnTo>
                <a:lnTo>
                  <a:pt x="0" y="111"/>
                </a:lnTo>
                <a:lnTo>
                  <a:pt x="209" y="0"/>
                </a:lnTo>
                <a:lnTo>
                  <a:pt x="209" y="224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Rectangle 8">
            <a:extLst>
              <a:ext uri="{FF2B5EF4-FFF2-40B4-BE49-F238E27FC236}">
                <a16:creationId xmlns:a16="http://schemas.microsoft.com/office/drawing/2014/main" id="{92FC9C1F-8CBA-4083-8724-3735C556D8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795528" y="1124043"/>
            <a:ext cx="6105065" cy="397812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Заголовок 19">
            <a:extLst>
              <a:ext uri="{FF2B5EF4-FFF2-40B4-BE49-F238E27FC236}">
                <a16:creationId xmlns:a16="http://schemas.microsoft.com/office/drawing/2014/main" id="{C09D77CA-5613-448F-9689-5FED30129A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19917" y="1445775"/>
            <a:ext cx="5437074" cy="3342435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l"/>
            <a:r>
              <a:rPr lang="en-US" sz="5400" b="1">
                <a:solidFill>
                  <a:srgbClr val="FFFFFF"/>
                </a:solidFill>
              </a:rPr>
              <a:t>Медиация</a:t>
            </a:r>
            <a:br>
              <a:rPr lang="en-US" sz="5400" b="1">
                <a:solidFill>
                  <a:srgbClr val="FFFFFF"/>
                </a:solidFill>
              </a:rPr>
            </a:br>
            <a:r>
              <a:rPr lang="en-US" sz="5400" b="1">
                <a:solidFill>
                  <a:srgbClr val="FFFFFF"/>
                </a:solidFill>
              </a:rPr>
              <a:t>Информация для родителей и детей</a:t>
            </a:r>
          </a:p>
        </p:txBody>
      </p:sp>
      <p:sp>
        <p:nvSpPr>
          <p:cNvPr id="5" name="Подзаголовок 4">
            <a:extLst>
              <a:ext uri="{FF2B5EF4-FFF2-40B4-BE49-F238E27FC236}">
                <a16:creationId xmlns:a16="http://schemas.microsoft.com/office/drawing/2014/main" id="{B4C81634-C384-4B8E-8072-4602ED8DDE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5529" y="5226525"/>
            <a:ext cx="5024099" cy="1155987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r"/>
            <a:r>
              <a:rPr lang="en-US" sz="2800"/>
              <a:t>Медиация в семье: возможности и перспективы</a:t>
            </a:r>
          </a:p>
        </p:txBody>
      </p:sp>
    </p:spTree>
    <p:extLst>
      <p:ext uri="{BB962C8B-B14F-4D97-AF65-F5344CB8AC3E}">
        <p14:creationId xmlns:p14="http://schemas.microsoft.com/office/powerpoint/2010/main" val="2371940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6" name="Rectangle 75">
            <a:extLst>
              <a:ext uri="{FF2B5EF4-FFF2-40B4-BE49-F238E27FC236}">
                <a16:creationId xmlns:a16="http://schemas.microsoft.com/office/drawing/2014/main" id="{E45B1D5C-0827-4AF0-8186-11FC5A8B8B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99413ED5-9ED4-4772-BCE4-2BCAE6B12E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3433973" y="-827233"/>
            <a:ext cx="1715478" cy="858342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04357C93-F0CB-4A1C-8F77-4E90637898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2085" y="664308"/>
            <a:ext cx="8082632" cy="560034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90F533E9-6690-41A8-A372-4C6C622D02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950447" y="3392097"/>
            <a:ext cx="1719072" cy="1523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Заголовок 13">
            <a:extLst>
              <a:ext uri="{FF2B5EF4-FFF2-40B4-BE49-F238E27FC236}">
                <a16:creationId xmlns:a16="http://schemas.microsoft.com/office/drawing/2014/main" id="{8EA15979-D3F1-45E3-8C01-7AEF51183E4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52899" y="1201106"/>
            <a:ext cx="2469624" cy="4642666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ru-RU" sz="2200" dirty="0"/>
              <a:t>Сторонам поочередно предоставляется возможность изложить свое понимание причин возникновения спора, пути его разрешения и желаемый результат переговоров. </a:t>
            </a:r>
            <a:endParaRPr lang="en-US" sz="2200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402326A-220A-4727-B1C6-33C2A7F7AC4B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 rotWithShape="1">
          <a:blip r:embed="rId3"/>
          <a:srcRect b="18164"/>
          <a:stretch/>
        </p:blipFill>
        <p:spPr>
          <a:xfrm>
            <a:off x="917040" y="1256399"/>
            <a:ext cx="6974936" cy="4345201"/>
          </a:xfrm>
        </p:spPr>
      </p:pic>
    </p:spTree>
    <p:extLst>
      <p:ext uri="{BB962C8B-B14F-4D97-AF65-F5344CB8AC3E}">
        <p14:creationId xmlns:p14="http://schemas.microsoft.com/office/powerpoint/2010/main" val="4489146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6" name="Rectangle 75">
            <a:extLst>
              <a:ext uri="{FF2B5EF4-FFF2-40B4-BE49-F238E27FC236}">
                <a16:creationId xmlns:a16="http://schemas.microsoft.com/office/drawing/2014/main" id="{E45B1D5C-0827-4AF0-8186-11FC5A8B8B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99413ED5-9ED4-4772-BCE4-2BCAE6B12E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3433973" y="-827233"/>
            <a:ext cx="1715478" cy="858342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04357C93-F0CB-4A1C-8F77-4E90637898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2085" y="664308"/>
            <a:ext cx="8082632" cy="560034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90F533E9-6690-41A8-A372-4C6C622D02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950447" y="3392097"/>
            <a:ext cx="1719072" cy="1523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Заголовок 13">
            <a:extLst>
              <a:ext uri="{FF2B5EF4-FFF2-40B4-BE49-F238E27FC236}">
                <a16:creationId xmlns:a16="http://schemas.microsoft.com/office/drawing/2014/main" id="{8EA15979-D3F1-45E3-8C01-7AEF51183E4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52899" y="1201106"/>
            <a:ext cx="2469624" cy="4642666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ru-RU" sz="2200" dirty="0"/>
              <a:t>После того, как каждая сторона рассказала свое видение ситуации следует этап дискуссии, на которой стороны и медиатор могут задать возникшие в ходе презентации сторон вопросы.</a:t>
            </a:r>
            <a:endParaRPr lang="en-US" sz="2200" dirty="0"/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93A7B206-4EFD-41C1-8A47-11EC616C6412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 rotWithShape="1">
          <a:blip r:embed="rId3"/>
          <a:srcRect b="16231"/>
          <a:stretch/>
        </p:blipFill>
        <p:spPr>
          <a:xfrm>
            <a:off x="737494" y="1413779"/>
            <a:ext cx="7108435" cy="4458566"/>
          </a:xfrm>
        </p:spPr>
      </p:pic>
    </p:spTree>
    <p:extLst>
      <p:ext uri="{BB962C8B-B14F-4D97-AF65-F5344CB8AC3E}">
        <p14:creationId xmlns:p14="http://schemas.microsoft.com/office/powerpoint/2010/main" val="9814165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6" name="Rectangle 75">
            <a:extLst>
              <a:ext uri="{FF2B5EF4-FFF2-40B4-BE49-F238E27FC236}">
                <a16:creationId xmlns:a16="http://schemas.microsoft.com/office/drawing/2014/main" id="{E45B1D5C-0827-4AF0-8186-11FC5A8B8B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99413ED5-9ED4-4772-BCE4-2BCAE6B12E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3433973" y="-827233"/>
            <a:ext cx="1715478" cy="858342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04357C93-F0CB-4A1C-8F77-4E90637898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2085" y="664308"/>
            <a:ext cx="8082632" cy="560034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90F533E9-6690-41A8-A372-4C6C622D02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950447" y="3392097"/>
            <a:ext cx="1719072" cy="1523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Заголовок 13">
            <a:extLst>
              <a:ext uri="{FF2B5EF4-FFF2-40B4-BE49-F238E27FC236}">
                <a16:creationId xmlns:a16="http://schemas.microsoft.com/office/drawing/2014/main" id="{8EA15979-D3F1-45E3-8C01-7AEF51183E4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932498" y="1041009"/>
            <a:ext cx="2690025" cy="4802763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ru-RU" sz="2200" dirty="0"/>
              <a:t>Стороны определяют и формулируют круг спорных вопросов, требующих рассмотрения и обсуждения, выражают свое мнение и позицию по поводу возникшей спорной ситуации, выделяют основные вопросы, решение которых является наиболее важным для них. </a:t>
            </a:r>
            <a:endParaRPr lang="en-US" sz="2200" dirty="0"/>
          </a:p>
        </p:txBody>
      </p:sp>
      <p:pic>
        <p:nvPicPr>
          <p:cNvPr id="6" name="Объект 5" descr="Изображение выглядит как часы&#10;&#10;Автоматически созданное описание">
            <a:extLst>
              <a:ext uri="{FF2B5EF4-FFF2-40B4-BE49-F238E27FC236}">
                <a16:creationId xmlns:a16="http://schemas.microsoft.com/office/drawing/2014/main" id="{8F7A6D37-17A0-47D0-B519-B84C26E9B58A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 rotWithShape="1">
          <a:blip r:embed="rId3"/>
          <a:srcRect b="13378"/>
          <a:stretch/>
        </p:blipFill>
        <p:spPr>
          <a:xfrm>
            <a:off x="804781" y="1222777"/>
            <a:ext cx="7077240" cy="4634247"/>
          </a:xfrm>
        </p:spPr>
      </p:pic>
    </p:spTree>
    <p:extLst>
      <p:ext uri="{BB962C8B-B14F-4D97-AF65-F5344CB8AC3E}">
        <p14:creationId xmlns:p14="http://schemas.microsoft.com/office/powerpoint/2010/main" val="6617123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6" name="Rectangle 75">
            <a:extLst>
              <a:ext uri="{FF2B5EF4-FFF2-40B4-BE49-F238E27FC236}">
                <a16:creationId xmlns:a16="http://schemas.microsoft.com/office/drawing/2014/main" id="{E45B1D5C-0827-4AF0-8186-11FC5A8B8B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99413ED5-9ED4-4772-BCE4-2BCAE6B12E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3433973" y="-827233"/>
            <a:ext cx="1715478" cy="858342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04357C93-F0CB-4A1C-8F77-4E90637898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2085" y="664308"/>
            <a:ext cx="8082632" cy="560034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90F533E9-6690-41A8-A372-4C6C622D02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950447" y="3392097"/>
            <a:ext cx="1719072" cy="1523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Заголовок 13">
            <a:extLst>
              <a:ext uri="{FF2B5EF4-FFF2-40B4-BE49-F238E27FC236}">
                <a16:creationId xmlns:a16="http://schemas.microsoft.com/office/drawing/2014/main" id="{8EA15979-D3F1-45E3-8C01-7AEF51183E4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932498" y="1041009"/>
            <a:ext cx="2690025" cy="4802763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ru-RU" sz="2200" dirty="0"/>
              <a:t>Стороны вырабатывают и обсуждают варианты предложений по урегулированию спора, анализируют и оценивают предложенные варианты и способы урегулирования спора с точки зрения конструктивности, приемлемости и реалистичности. </a:t>
            </a:r>
            <a:endParaRPr lang="en-US" sz="2200" dirty="0"/>
          </a:p>
        </p:txBody>
      </p:sp>
      <p:pic>
        <p:nvPicPr>
          <p:cNvPr id="5" name="Объект 4" descr="Изображение выглядит как часы, компьютер&#10;&#10;Автоматически созданное описание">
            <a:extLst>
              <a:ext uri="{FF2B5EF4-FFF2-40B4-BE49-F238E27FC236}">
                <a16:creationId xmlns:a16="http://schemas.microsoft.com/office/drawing/2014/main" id="{772F5159-7583-4073-8622-CAD6A9E611B2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 rotWithShape="1">
          <a:blip r:embed="rId3"/>
          <a:srcRect t="14656" b="16007"/>
          <a:stretch/>
        </p:blipFill>
        <p:spPr>
          <a:xfrm>
            <a:off x="1229178" y="2178248"/>
            <a:ext cx="6100090" cy="3193366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4ECED69-1821-4D84-85BF-290643CEA5E4}"/>
              </a:ext>
            </a:extLst>
          </p:cNvPr>
          <p:cNvSpPr txBox="1"/>
          <p:nvPr/>
        </p:nvSpPr>
        <p:spPr>
          <a:xfrm>
            <a:off x="1665441" y="1173529"/>
            <a:ext cx="58671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Выработка предложений</a:t>
            </a:r>
          </a:p>
        </p:txBody>
      </p:sp>
    </p:spTree>
    <p:extLst>
      <p:ext uri="{BB962C8B-B14F-4D97-AF65-F5344CB8AC3E}">
        <p14:creationId xmlns:p14="http://schemas.microsoft.com/office/powerpoint/2010/main" val="10528657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6" name="Rectangle 75">
            <a:extLst>
              <a:ext uri="{FF2B5EF4-FFF2-40B4-BE49-F238E27FC236}">
                <a16:creationId xmlns:a16="http://schemas.microsoft.com/office/drawing/2014/main" id="{E45B1D5C-0827-4AF0-8186-11FC5A8B8B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99413ED5-9ED4-4772-BCE4-2BCAE6B12E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3433973" y="-827233"/>
            <a:ext cx="1715478" cy="858342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04357C93-F0CB-4A1C-8F77-4E90637898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2085" y="664308"/>
            <a:ext cx="8082632" cy="560034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90F533E9-6690-41A8-A372-4C6C622D02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950447" y="3392097"/>
            <a:ext cx="1719072" cy="1523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Заголовок 13">
            <a:extLst>
              <a:ext uri="{FF2B5EF4-FFF2-40B4-BE49-F238E27FC236}">
                <a16:creationId xmlns:a16="http://schemas.microsoft.com/office/drawing/2014/main" id="{8EA15979-D3F1-45E3-8C01-7AEF51183E4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932498" y="1041009"/>
            <a:ext cx="2690025" cy="4802763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ru-RU" sz="2000" dirty="0"/>
              <a:t>Варианты решения спора, которые взаимовыгодны для обеих сторон, ложатся в основу медиативного соглашения. Задача медиатора выяснить реалистичность и единообразное понимание условий медиативного соглашения каждой из сторон.</a:t>
            </a:r>
            <a:br>
              <a:rPr lang="ru-RU" sz="2000" dirty="0"/>
            </a:br>
            <a:r>
              <a:rPr lang="ru-RU" sz="2000" dirty="0"/>
              <a:t>Процесс медиации завершается заключением медиативного соглашения.</a:t>
            </a:r>
            <a:endParaRPr lang="en-US" sz="2000" dirty="0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974C1D59-83A7-46E1-B162-72894FA1048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3655"/>
          <a:stretch/>
        </p:blipFill>
        <p:spPr>
          <a:xfrm>
            <a:off x="4063999" y="3182315"/>
            <a:ext cx="4064000" cy="2661458"/>
          </a:xfrm>
          <a:prstGeom prst="rect">
            <a:avLst/>
          </a:prstGeo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0024DF3B-8B95-45EC-8460-0F77119EEA7F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 rotWithShape="1">
          <a:blip r:embed="rId4"/>
          <a:srcRect b="11103"/>
          <a:stretch/>
        </p:blipFill>
        <p:spPr>
          <a:xfrm>
            <a:off x="677897" y="593352"/>
            <a:ext cx="3851056" cy="2588963"/>
          </a:xfrm>
        </p:spPr>
      </p:pic>
    </p:spTree>
    <p:extLst>
      <p:ext uri="{BB962C8B-B14F-4D97-AF65-F5344CB8AC3E}">
        <p14:creationId xmlns:p14="http://schemas.microsoft.com/office/powerpoint/2010/main" val="37486476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Изображение выглядит как человек, внутренний, держит, мужчина&#10;&#10;Автоматически созданное описание">
            <a:extLst>
              <a:ext uri="{FF2B5EF4-FFF2-40B4-BE49-F238E27FC236}">
                <a16:creationId xmlns:a16="http://schemas.microsoft.com/office/drawing/2014/main" id="{CD19744D-F5B1-478B-85DC-902E60037A2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5730"/>
          <a:stretch/>
        </p:blipFill>
        <p:spPr>
          <a:xfrm>
            <a:off x="-1" y="10"/>
            <a:ext cx="12192000" cy="6857990"/>
          </a:xfrm>
          <a:prstGeom prst="rect">
            <a:avLst/>
          </a:prstGeom>
        </p:spPr>
      </p:pic>
      <p:sp>
        <p:nvSpPr>
          <p:cNvPr id="43" name="Freeform 5">
            <a:extLst>
              <a:ext uri="{FF2B5EF4-FFF2-40B4-BE49-F238E27FC236}">
                <a16:creationId xmlns:a16="http://schemas.microsoft.com/office/drawing/2014/main" id="{3CD9DF72-87A3-404E-A828-84CBF11A83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 flipH="1">
            <a:off x="0" y="998175"/>
            <a:ext cx="6017172" cy="5859825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5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sp>
        <p:nvSpPr>
          <p:cNvPr id="14" name="Заголовок 13">
            <a:extLst>
              <a:ext uri="{FF2B5EF4-FFF2-40B4-BE49-F238E27FC236}">
                <a16:creationId xmlns:a16="http://schemas.microsoft.com/office/drawing/2014/main" id="{E1B9BBD9-CD15-4808-B5E0-85F1C84FED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9448" y="1913950"/>
            <a:ext cx="4204137" cy="1342754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600" dirty="0" err="1"/>
              <a:t>Если</a:t>
            </a:r>
            <a:r>
              <a:rPr lang="en-US" sz="3600" dirty="0"/>
              <a:t> </a:t>
            </a:r>
            <a:r>
              <a:rPr lang="en-US" sz="3600" dirty="0" err="1"/>
              <a:t>есть</a:t>
            </a:r>
            <a:r>
              <a:rPr lang="en-US" sz="3600" dirty="0"/>
              <a:t> </a:t>
            </a:r>
            <a:r>
              <a:rPr lang="en-US" sz="3600" dirty="0" err="1"/>
              <a:t>конфликт</a:t>
            </a:r>
            <a:r>
              <a:rPr lang="en-US" sz="3600" dirty="0"/>
              <a:t>, с </a:t>
            </a:r>
            <a:r>
              <a:rPr lang="en-US" sz="3600" dirty="0" err="1"/>
              <a:t>чего</a:t>
            </a:r>
            <a:r>
              <a:rPr lang="en-US" sz="3600" dirty="0"/>
              <a:t> </a:t>
            </a:r>
            <a:r>
              <a:rPr lang="en-US" sz="3600" dirty="0" err="1"/>
              <a:t>начать</a:t>
            </a:r>
            <a:r>
              <a:rPr lang="en-US" sz="3600" dirty="0"/>
              <a:t>?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20E3A342-4D61-4E3F-AF90-1AB42AEB96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87051" y="3337139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Объект 6">
            <a:extLst>
              <a:ext uri="{FF2B5EF4-FFF2-40B4-BE49-F238E27FC236}">
                <a16:creationId xmlns:a16="http://schemas.microsoft.com/office/drawing/2014/main" id="{9409D35D-F295-429A-8A97-1E93E919DED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45144" y="3010486"/>
            <a:ext cx="5157832" cy="3657599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0"/>
            <a:r>
              <a:rPr lang="en-US" sz="1800" dirty="0" err="1"/>
              <a:t>Обратиться</a:t>
            </a:r>
            <a:r>
              <a:rPr lang="en-US" sz="1800" dirty="0"/>
              <a:t> в </a:t>
            </a:r>
            <a:r>
              <a:rPr lang="en-US" sz="1800" dirty="0" err="1"/>
              <a:t>школьную</a:t>
            </a:r>
            <a:r>
              <a:rPr lang="en-US" sz="1800" dirty="0"/>
              <a:t> </a:t>
            </a:r>
            <a:r>
              <a:rPr lang="en-US" sz="1800" dirty="0" err="1"/>
              <a:t>службу</a:t>
            </a:r>
            <a:r>
              <a:rPr lang="en-US" sz="1800" dirty="0"/>
              <a:t> </a:t>
            </a:r>
            <a:r>
              <a:rPr lang="en-US" sz="1800" dirty="0" err="1"/>
              <a:t>медиации</a:t>
            </a:r>
            <a:r>
              <a:rPr lang="en-US" sz="1800" dirty="0"/>
              <a:t> </a:t>
            </a:r>
            <a:r>
              <a:rPr lang="en-US" sz="1800" dirty="0" err="1"/>
              <a:t>по</a:t>
            </a:r>
            <a:r>
              <a:rPr lang="en-US" sz="1800" dirty="0"/>
              <a:t> </a:t>
            </a:r>
            <a:r>
              <a:rPr lang="en-US" sz="1800" dirty="0" err="1"/>
              <a:t>форме</a:t>
            </a:r>
            <a:r>
              <a:rPr lang="en-US" sz="1800" dirty="0"/>
              <a:t> </a:t>
            </a:r>
            <a:r>
              <a:rPr lang="en-US" sz="1800" dirty="0" err="1">
                <a:hlinkClick r:id="rId4"/>
              </a:rPr>
              <a:t>обратной</a:t>
            </a:r>
            <a:r>
              <a:rPr lang="en-US" sz="1800" dirty="0">
                <a:hlinkClick r:id="rId4"/>
              </a:rPr>
              <a:t> </a:t>
            </a:r>
            <a:r>
              <a:rPr lang="en-US" sz="1800" dirty="0" err="1">
                <a:hlinkClick r:id="rId4"/>
              </a:rPr>
              <a:t>связи</a:t>
            </a:r>
            <a:r>
              <a:rPr lang="en-US" sz="1800" dirty="0"/>
              <a:t>,</a:t>
            </a:r>
          </a:p>
          <a:p>
            <a:pPr marL="0"/>
            <a:r>
              <a:rPr lang="en-US" sz="1800" dirty="0"/>
              <a:t>В </a:t>
            </a:r>
            <a:r>
              <a:rPr lang="en-US" sz="1800" dirty="0" err="1"/>
              <a:t>условиях</a:t>
            </a:r>
            <a:r>
              <a:rPr lang="en-US" sz="1800" dirty="0"/>
              <a:t> </a:t>
            </a:r>
            <a:r>
              <a:rPr lang="en-US" sz="1800" dirty="0" err="1"/>
              <a:t>обучения</a:t>
            </a:r>
            <a:r>
              <a:rPr lang="en-US" sz="1800" dirty="0"/>
              <a:t> с </a:t>
            </a:r>
            <a:r>
              <a:rPr lang="en-US" sz="1800" dirty="0" err="1"/>
              <a:t>применением</a:t>
            </a:r>
            <a:r>
              <a:rPr lang="en-US" sz="1800" dirty="0"/>
              <a:t> </a:t>
            </a:r>
            <a:r>
              <a:rPr lang="en-US" sz="1800" dirty="0" err="1"/>
              <a:t>дистанционных</a:t>
            </a:r>
            <a:r>
              <a:rPr lang="en-US" sz="1800" dirty="0"/>
              <a:t> </a:t>
            </a:r>
            <a:r>
              <a:rPr lang="en-US" sz="1800" dirty="0" err="1"/>
              <a:t>технологий</a:t>
            </a:r>
            <a:r>
              <a:rPr lang="en-US" sz="1800" dirty="0"/>
              <a:t> </a:t>
            </a:r>
            <a:r>
              <a:rPr lang="en-US" sz="1800" dirty="0" err="1"/>
              <a:t>воспользоваться</a:t>
            </a:r>
            <a:r>
              <a:rPr lang="en-US" sz="1800" dirty="0"/>
              <a:t> </a:t>
            </a:r>
            <a:r>
              <a:rPr lang="en-US" sz="1800" dirty="0" err="1">
                <a:hlinkClick r:id="rId5"/>
              </a:rPr>
              <a:t>техн</a:t>
            </a:r>
            <a:r>
              <a:rPr lang="ru-RU" sz="1800" dirty="0" err="1">
                <a:hlinkClick r:id="rId5"/>
              </a:rPr>
              <a:t>иками</a:t>
            </a:r>
            <a:r>
              <a:rPr lang="ru-RU" sz="1800" dirty="0">
                <a:hlinkClick r:id="rId5"/>
              </a:rPr>
              <a:t> </a:t>
            </a:r>
            <a:r>
              <a:rPr lang="en-US" sz="1800" dirty="0" err="1">
                <a:hlinkClick r:id="rId5"/>
              </a:rPr>
              <a:t>не</a:t>
            </a:r>
            <a:r>
              <a:rPr lang="ru-RU" sz="1800" dirty="0">
                <a:hlinkClick r:id="rId5"/>
              </a:rPr>
              <a:t>насильственного</a:t>
            </a:r>
            <a:r>
              <a:rPr lang="en-US" sz="1800" dirty="0">
                <a:hlinkClick r:id="rId5"/>
              </a:rPr>
              <a:t> </a:t>
            </a:r>
            <a:r>
              <a:rPr lang="en-US" sz="1800" dirty="0" err="1">
                <a:hlinkClick r:id="rId5"/>
              </a:rPr>
              <a:t>общения</a:t>
            </a:r>
            <a:r>
              <a:rPr lang="en-US" sz="1800" dirty="0">
                <a:hlinkClick r:id="rId5"/>
              </a:rPr>
              <a:t>,</a:t>
            </a:r>
            <a:endParaRPr lang="en-US" sz="1800" dirty="0"/>
          </a:p>
          <a:p>
            <a:pPr marL="0"/>
            <a:r>
              <a:rPr lang="en-US" sz="1800" dirty="0" err="1"/>
              <a:t>Прежде</a:t>
            </a:r>
            <a:r>
              <a:rPr lang="en-US" sz="1800" dirty="0"/>
              <a:t> </a:t>
            </a:r>
            <a:r>
              <a:rPr lang="en-US" sz="1800" dirty="0" err="1"/>
              <a:t>чем</a:t>
            </a:r>
            <a:r>
              <a:rPr lang="en-US" sz="1800" dirty="0"/>
              <a:t> </a:t>
            </a:r>
            <a:r>
              <a:rPr lang="ru-RU" sz="1800" dirty="0"/>
              <a:t>продолжать ссориться</a:t>
            </a:r>
            <a:r>
              <a:rPr lang="en-US" sz="1800" dirty="0"/>
              <a:t>, </a:t>
            </a:r>
            <a:r>
              <a:rPr lang="en-US" sz="1800" dirty="0" err="1"/>
              <a:t>обдумать</a:t>
            </a:r>
            <a:r>
              <a:rPr lang="en-US" sz="1800" dirty="0"/>
              <a:t>, </a:t>
            </a:r>
            <a:r>
              <a:rPr lang="en-US" sz="1800" dirty="0" err="1"/>
              <a:t>что</a:t>
            </a:r>
            <a:r>
              <a:rPr lang="en-US" sz="1800" dirty="0"/>
              <a:t> </a:t>
            </a:r>
            <a:r>
              <a:rPr lang="en-US" sz="1800" dirty="0" err="1"/>
              <a:t>является</a:t>
            </a:r>
            <a:r>
              <a:rPr lang="ru-RU" sz="1800" dirty="0"/>
              <a:t> </a:t>
            </a:r>
            <a:r>
              <a:rPr lang="en-US" sz="1800" dirty="0" err="1"/>
              <a:t>истинной</a:t>
            </a:r>
            <a:r>
              <a:rPr lang="en-US" sz="1800" dirty="0"/>
              <a:t> </a:t>
            </a:r>
            <a:r>
              <a:rPr lang="en-US" sz="1800" dirty="0" err="1"/>
              <a:t>причиной</a:t>
            </a:r>
            <a:r>
              <a:rPr lang="ru-RU" sz="1800" dirty="0"/>
              <a:t> разногласий</a:t>
            </a:r>
            <a:r>
              <a:rPr lang="en-US" sz="1800" dirty="0"/>
              <a:t>, </a:t>
            </a:r>
            <a:r>
              <a:rPr lang="en-US" sz="1800" dirty="0" err="1"/>
              <a:t>конфликт</a:t>
            </a:r>
            <a:r>
              <a:rPr lang="en-US" sz="1800" dirty="0"/>
              <a:t> </a:t>
            </a:r>
            <a:r>
              <a:rPr lang="en-US" sz="1800" dirty="0" err="1"/>
              <a:t>каких</a:t>
            </a:r>
            <a:r>
              <a:rPr lang="en-US" sz="1800" dirty="0"/>
              <a:t> </a:t>
            </a:r>
            <a:r>
              <a:rPr lang="en-US" sz="1800" dirty="0" err="1"/>
              <a:t>потребностей</a:t>
            </a:r>
            <a:r>
              <a:rPr lang="en-US" sz="1800" dirty="0"/>
              <a:t> </a:t>
            </a:r>
            <a:r>
              <a:rPr lang="en-US" sz="1800" dirty="0" err="1"/>
              <a:t>произошел</a:t>
            </a:r>
            <a:r>
              <a:rPr lang="en-US" sz="1800" dirty="0"/>
              <a:t>. </a:t>
            </a:r>
            <a:r>
              <a:rPr lang="en-US" sz="1800" dirty="0" err="1"/>
              <a:t>Иногда</a:t>
            </a:r>
            <a:r>
              <a:rPr lang="en-US" sz="1800" dirty="0"/>
              <a:t> </a:t>
            </a:r>
            <a:r>
              <a:rPr lang="ru-RU" sz="1800" dirty="0"/>
              <a:t>конфликты</a:t>
            </a:r>
            <a:r>
              <a:rPr lang="en-US" sz="1800" dirty="0"/>
              <a:t> </a:t>
            </a:r>
            <a:r>
              <a:rPr lang="en-US" sz="1800" dirty="0" err="1"/>
              <a:t>возникают</a:t>
            </a:r>
            <a:r>
              <a:rPr lang="en-US" sz="1800" dirty="0"/>
              <a:t> </a:t>
            </a:r>
            <a:r>
              <a:rPr lang="en-US" sz="1800" dirty="0" err="1"/>
              <a:t>из-за</a:t>
            </a:r>
            <a:r>
              <a:rPr lang="en-US" sz="1800" dirty="0"/>
              <a:t> </a:t>
            </a:r>
            <a:r>
              <a:rPr lang="en-US" sz="1800" dirty="0" err="1"/>
              <a:t>усталости</a:t>
            </a:r>
            <a:r>
              <a:rPr lang="en-US" sz="1800" dirty="0"/>
              <a:t> </a:t>
            </a:r>
            <a:r>
              <a:rPr lang="en-US" sz="1800" dirty="0" err="1"/>
              <a:t>участников</a:t>
            </a:r>
            <a:r>
              <a:rPr lang="en-US" sz="1800" dirty="0"/>
              <a:t> </a:t>
            </a:r>
            <a:r>
              <a:rPr lang="en-US" sz="1800" dirty="0" err="1"/>
              <a:t>конфликта</a:t>
            </a:r>
            <a:r>
              <a:rPr lang="en-US" sz="1800" dirty="0"/>
              <a:t>, а </a:t>
            </a:r>
            <a:r>
              <a:rPr lang="en-US" sz="1800" dirty="0" err="1"/>
              <a:t>также</a:t>
            </a:r>
            <a:r>
              <a:rPr lang="en-US" sz="1800" dirty="0"/>
              <a:t> </a:t>
            </a:r>
            <a:r>
              <a:rPr lang="en-US" sz="1800" dirty="0" err="1"/>
              <a:t>физиологического</a:t>
            </a:r>
            <a:r>
              <a:rPr lang="en-US" sz="1800" dirty="0"/>
              <a:t> </a:t>
            </a:r>
            <a:r>
              <a:rPr lang="en-US" sz="1800" dirty="0" err="1"/>
              <a:t>или</a:t>
            </a:r>
            <a:r>
              <a:rPr lang="en-US" sz="1800" dirty="0"/>
              <a:t> </a:t>
            </a:r>
            <a:r>
              <a:rPr lang="en-US" sz="1800" dirty="0" err="1"/>
              <a:t>психологического</a:t>
            </a:r>
            <a:r>
              <a:rPr lang="en-US" sz="1800" dirty="0"/>
              <a:t> </a:t>
            </a:r>
            <a:r>
              <a:rPr lang="ru-RU" sz="1800" dirty="0"/>
              <a:t>временного </a:t>
            </a:r>
            <a:r>
              <a:rPr lang="en-US" sz="1800" dirty="0" err="1"/>
              <a:t>дискомфорта</a:t>
            </a:r>
            <a:r>
              <a:rPr lang="en-US" sz="1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739345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81EA652-8C6A-4E69-BEB9-1708094745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A4026A73-1F7F-49F2-B319-8CA3B3D532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1732" y="321733"/>
            <a:ext cx="11546828" cy="6214534"/>
          </a:xfrm>
          <a:custGeom>
            <a:avLst/>
            <a:gdLst>
              <a:gd name="connsiteX0" fmla="*/ 0 w 11546828"/>
              <a:gd name="connsiteY0" fmla="*/ 0 h 6214534"/>
              <a:gd name="connsiteX1" fmla="*/ 7965430 w 11546828"/>
              <a:gd name="connsiteY1" fmla="*/ 0 h 6214534"/>
              <a:gd name="connsiteX2" fmla="*/ 7965430 w 11546828"/>
              <a:gd name="connsiteY2" fmla="*/ 1786 h 6214534"/>
              <a:gd name="connsiteX3" fmla="*/ 11546828 w 11546828"/>
              <a:gd name="connsiteY3" fmla="*/ 1786 h 6214534"/>
              <a:gd name="connsiteX4" fmla="*/ 11546828 w 11546828"/>
              <a:gd name="connsiteY4" fmla="*/ 2866740 h 6214534"/>
              <a:gd name="connsiteX5" fmla="*/ 11225095 w 11546828"/>
              <a:gd name="connsiteY5" fmla="*/ 3179536 h 6214534"/>
              <a:gd name="connsiteX6" fmla="*/ 11225095 w 11546828"/>
              <a:gd name="connsiteY6" fmla="*/ 301542 h 6214534"/>
              <a:gd name="connsiteX7" fmla="*/ 320042 w 11546828"/>
              <a:gd name="connsiteY7" fmla="*/ 301542 h 6214534"/>
              <a:gd name="connsiteX8" fmla="*/ 320042 w 11546828"/>
              <a:gd name="connsiteY8" fmla="*/ 5909424 h 6214534"/>
              <a:gd name="connsiteX9" fmla="*/ 8417210 w 11546828"/>
              <a:gd name="connsiteY9" fmla="*/ 5909424 h 6214534"/>
              <a:gd name="connsiteX10" fmla="*/ 8103383 w 11546828"/>
              <a:gd name="connsiteY10" fmla="*/ 6214534 h 6214534"/>
              <a:gd name="connsiteX11" fmla="*/ 7222929 w 11546828"/>
              <a:gd name="connsiteY11" fmla="*/ 6214534 h 6214534"/>
              <a:gd name="connsiteX12" fmla="*/ 7222929 w 11546828"/>
              <a:gd name="connsiteY12" fmla="*/ 6212748 h 6214534"/>
              <a:gd name="connsiteX13" fmla="*/ 0 w 11546828"/>
              <a:gd name="connsiteY13" fmla="*/ 6212748 h 6214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1546828" h="6214534">
                <a:moveTo>
                  <a:pt x="0" y="0"/>
                </a:moveTo>
                <a:lnTo>
                  <a:pt x="7965430" y="0"/>
                </a:lnTo>
                <a:lnTo>
                  <a:pt x="7965430" y="1786"/>
                </a:lnTo>
                <a:lnTo>
                  <a:pt x="11546828" y="1786"/>
                </a:lnTo>
                <a:lnTo>
                  <a:pt x="11546828" y="2866740"/>
                </a:lnTo>
                <a:lnTo>
                  <a:pt x="11225095" y="3179536"/>
                </a:lnTo>
                <a:lnTo>
                  <a:pt x="11225095" y="301542"/>
                </a:lnTo>
                <a:lnTo>
                  <a:pt x="320042" y="301542"/>
                </a:lnTo>
                <a:lnTo>
                  <a:pt x="320042" y="5909424"/>
                </a:lnTo>
                <a:lnTo>
                  <a:pt x="8417210" y="5909424"/>
                </a:lnTo>
                <a:lnTo>
                  <a:pt x="8103383" y="6214534"/>
                </a:lnTo>
                <a:lnTo>
                  <a:pt x="7222929" y="6214534"/>
                </a:lnTo>
                <a:lnTo>
                  <a:pt x="7222929" y="6212748"/>
                </a:lnTo>
                <a:lnTo>
                  <a:pt x="0" y="6212748"/>
                </a:lnTo>
                <a:close/>
              </a:path>
            </a:pathLst>
          </a:custGeom>
          <a:solidFill>
            <a:schemeClr val="tx1">
              <a:lumMod val="50000"/>
              <a:lumOff val="5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Right Triangle 11">
            <a:extLst>
              <a:ext uri="{FF2B5EF4-FFF2-40B4-BE49-F238E27FC236}">
                <a16:creationId xmlns:a16="http://schemas.microsoft.com/office/drawing/2014/main" id="{5298780A-33B9-4EA2-8F67-DE68AD6284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F488E8B-4E1E-4402-8935-D4E6C02615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7AB378-F5D9-471C-8AE6-06F92B166E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6900" y="1188637"/>
            <a:ext cx="3141430" cy="4480726"/>
          </a:xfrm>
        </p:spPr>
        <p:txBody>
          <a:bodyPr rtlCol="0">
            <a:normAutofit/>
          </a:bodyPr>
          <a:lstStyle/>
          <a:p>
            <a:pPr algn="r" rtl="0"/>
            <a:r>
              <a:rPr lang="ru-RU" sz="4600" dirty="0"/>
              <a:t>Список литературы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3AAC9B5-8015-485C-ACF9-A750390E9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1852863"/>
            <a:ext cx="0" cy="3236495"/>
          </a:xfrm>
          <a:prstGeom prst="line">
            <a:avLst/>
          </a:prstGeom>
          <a:ln w="19050" cap="sq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Объект 2">
            <a:extLst>
              <a:ext uri="{FF2B5EF4-FFF2-40B4-BE49-F238E27FC236}">
                <a16:creationId xmlns:a16="http://schemas.microsoft.com/office/drawing/2014/main" id="{0B77007E-048A-4508-AD7E-18C1E33DC7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40452" y="1423137"/>
            <a:ext cx="4795584" cy="4180542"/>
          </a:xfrm>
        </p:spPr>
        <p:txBody>
          <a:bodyPr anchor="ctr">
            <a:normAutofit/>
          </a:bodyPr>
          <a:lstStyle/>
          <a:p>
            <a:r>
              <a:rPr lang="ru-RU" sz="1500" dirty="0"/>
              <a:t>Есауленко, Ю. А. Медиация как альтернативный способ разрешения семейных конфликтов с участием детей / Ю. А. Есауленко. — Текст : непосредственный, электронный // Молодой ученый. — 2019. — № 21 (259). — С. 302-303. — URL: </a:t>
            </a:r>
            <a:r>
              <a:rPr lang="ru-RU" sz="1500" dirty="0">
                <a:hlinkClick r:id="rId3"/>
              </a:rPr>
              <a:t>https://moluch.ru/archive/259/59552/</a:t>
            </a:r>
            <a:endParaRPr lang="ru-RU" sz="1500" dirty="0"/>
          </a:p>
          <a:p>
            <a:r>
              <a:rPr lang="ru-RU" sz="1500" dirty="0"/>
              <a:t>Медиация - что это такое? </a:t>
            </a:r>
            <a:r>
              <a:rPr lang="en-US" sz="1500" dirty="0">
                <a:hlinkClick r:id="rId4"/>
              </a:rPr>
              <a:t>https://doclvs.ru/medzakon/mediac.php</a:t>
            </a:r>
            <a:endParaRPr lang="ru-RU" sz="1500" dirty="0"/>
          </a:p>
          <a:p>
            <a:r>
              <a:rPr lang="ru-RU" sz="1500" dirty="0"/>
              <a:t>Как проходит медиация </a:t>
            </a:r>
            <a:r>
              <a:rPr lang="en-US" sz="1500" dirty="0">
                <a:hlinkClick r:id="rId5"/>
              </a:rPr>
              <a:t>http://medialead.by/o-kompanii/kak-prohodit-mediaciya.html</a:t>
            </a:r>
            <a:endParaRPr lang="ru-RU" sz="1500" dirty="0"/>
          </a:p>
          <a:p>
            <a:r>
              <a:rPr lang="ru-RU" sz="1500" dirty="0"/>
              <a:t>Рекомендации по организации служб школьной медиации в образовательных организациях (утв. Министерством образования и науки РФ от 18 ноября 2013 г. № ВК-54/07вн) </a:t>
            </a:r>
            <a:r>
              <a:rPr lang="en-US" sz="1500" dirty="0">
                <a:hlinkClick r:id="rId6"/>
              </a:rPr>
              <a:t>https://www.garant.ru/products/ipo/prime/doc/70447852/</a:t>
            </a:r>
            <a:endParaRPr lang="ru-RU" sz="1500" dirty="0"/>
          </a:p>
          <a:p>
            <a:pPr marL="0" indent="0">
              <a:buNone/>
            </a:pPr>
            <a:endParaRPr lang="ru-RU" sz="1500" dirty="0"/>
          </a:p>
        </p:txBody>
      </p:sp>
    </p:spTree>
    <p:extLst>
      <p:ext uri="{BB962C8B-B14F-4D97-AF65-F5344CB8AC3E}">
        <p14:creationId xmlns:p14="http://schemas.microsoft.com/office/powerpoint/2010/main" val="19430534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F4C0B10B-D2C4-4A54-AFAD-3D27DF88BB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B6BADB90-C74B-40D6-86DC-503F65FCE8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09710" y="635715"/>
            <a:ext cx="11142208" cy="2482136"/>
            <a:chOff x="409710" y="635715"/>
            <a:chExt cx="11142208" cy="2482136"/>
          </a:xfrm>
        </p:grpSpPr>
        <p:sp>
          <p:nvSpPr>
            <p:cNvPr id="22" name="Freeform 44">
              <a:extLst>
                <a:ext uri="{FF2B5EF4-FFF2-40B4-BE49-F238E27FC236}">
                  <a16:creationId xmlns:a16="http://schemas.microsoft.com/office/drawing/2014/main" id="{6559431D-1886-4AE0-9B87-9AD2ECAB84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23203" y="635716"/>
              <a:ext cx="328612" cy="1742360"/>
            </a:xfrm>
            <a:custGeom>
              <a:avLst/>
              <a:gdLst>
                <a:gd name="T0" fmla="*/ 207 w 207"/>
                <a:gd name="T1" fmla="*/ 987 h 1114"/>
                <a:gd name="T2" fmla="*/ 0 w 207"/>
                <a:gd name="T3" fmla="*/ 1114 h 1114"/>
                <a:gd name="T4" fmla="*/ 0 w 207"/>
                <a:gd name="T5" fmla="*/ 127 h 1114"/>
                <a:gd name="T6" fmla="*/ 207 w 207"/>
                <a:gd name="T7" fmla="*/ 0 h 1114"/>
                <a:gd name="T8" fmla="*/ 207 w 207"/>
                <a:gd name="T9" fmla="*/ 987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1114">
                  <a:moveTo>
                    <a:pt x="207" y="987"/>
                  </a:moveTo>
                  <a:lnTo>
                    <a:pt x="0" y="1114"/>
                  </a:lnTo>
                  <a:lnTo>
                    <a:pt x="0" y="127"/>
                  </a:lnTo>
                  <a:lnTo>
                    <a:pt x="207" y="0"/>
                  </a:lnTo>
                  <a:lnTo>
                    <a:pt x="207" y="987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45">
              <a:extLst>
                <a:ext uri="{FF2B5EF4-FFF2-40B4-BE49-F238E27FC236}">
                  <a16:creationId xmlns:a16="http://schemas.microsoft.com/office/drawing/2014/main" id="{373850A5-B04A-4FCD-9E73-EE322167FB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09710" y="1022350"/>
              <a:ext cx="709612" cy="2095501"/>
            </a:xfrm>
            <a:custGeom>
              <a:avLst/>
              <a:gdLst>
                <a:gd name="T0" fmla="*/ 447 w 447"/>
                <a:gd name="T1" fmla="*/ 1363 h 1363"/>
                <a:gd name="T2" fmla="*/ 0 w 447"/>
                <a:gd name="T3" fmla="*/ 987 h 1363"/>
                <a:gd name="T4" fmla="*/ 0 w 447"/>
                <a:gd name="T5" fmla="*/ 0 h 1363"/>
                <a:gd name="T6" fmla="*/ 447 w 447"/>
                <a:gd name="T7" fmla="*/ 376 h 1363"/>
                <a:gd name="T8" fmla="*/ 447 w 447"/>
                <a:gd name="T9" fmla="*/ 1363 h 1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1363">
                  <a:moveTo>
                    <a:pt x="447" y="1363"/>
                  </a:moveTo>
                  <a:lnTo>
                    <a:pt x="0" y="987"/>
                  </a:lnTo>
                  <a:lnTo>
                    <a:pt x="0" y="0"/>
                  </a:lnTo>
                  <a:lnTo>
                    <a:pt x="447" y="376"/>
                  </a:lnTo>
                  <a:lnTo>
                    <a:pt x="447" y="136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46">
              <a:extLst>
                <a:ext uri="{FF2B5EF4-FFF2-40B4-BE49-F238E27FC236}">
                  <a16:creationId xmlns:a16="http://schemas.microsoft.com/office/drawing/2014/main" id="{82C18C67-80FA-4738-AA53-0AF2419F98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09710" y="837744"/>
              <a:ext cx="403225" cy="1705431"/>
            </a:xfrm>
            <a:custGeom>
              <a:avLst/>
              <a:gdLst>
                <a:gd name="T0" fmla="*/ 254 w 254"/>
                <a:gd name="T1" fmla="*/ 987 h 1109"/>
                <a:gd name="T2" fmla="*/ 0 w 254"/>
                <a:gd name="T3" fmla="*/ 1109 h 1109"/>
                <a:gd name="T4" fmla="*/ 0 w 254"/>
                <a:gd name="T5" fmla="*/ 119 h 1109"/>
                <a:gd name="T6" fmla="*/ 254 w 254"/>
                <a:gd name="T7" fmla="*/ 0 h 1109"/>
                <a:gd name="T8" fmla="*/ 254 w 254"/>
                <a:gd name="T9" fmla="*/ 987 h 1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1109">
                  <a:moveTo>
                    <a:pt x="254" y="987"/>
                  </a:moveTo>
                  <a:lnTo>
                    <a:pt x="0" y="1109"/>
                  </a:lnTo>
                  <a:lnTo>
                    <a:pt x="0" y="119"/>
                  </a:lnTo>
                  <a:lnTo>
                    <a:pt x="254" y="0"/>
                  </a:lnTo>
                  <a:lnTo>
                    <a:pt x="254" y="98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47">
              <a:extLst>
                <a:ext uri="{FF2B5EF4-FFF2-40B4-BE49-F238E27FC236}">
                  <a16:creationId xmlns:a16="http://schemas.microsoft.com/office/drawing/2014/main" id="{48543B1A-8BF5-4C63-8404-41B2EA70B3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4660" y="640894"/>
              <a:ext cx="168275" cy="1713195"/>
            </a:xfrm>
            <a:custGeom>
              <a:avLst/>
              <a:gdLst>
                <a:gd name="T0" fmla="*/ 106 w 106"/>
                <a:gd name="T1" fmla="*/ 1114 h 1114"/>
                <a:gd name="T2" fmla="*/ 0 w 106"/>
                <a:gd name="T3" fmla="*/ 1005 h 1114"/>
                <a:gd name="T4" fmla="*/ 0 w 106"/>
                <a:gd name="T5" fmla="*/ 0 h 1114"/>
                <a:gd name="T6" fmla="*/ 106 w 106"/>
                <a:gd name="T7" fmla="*/ 110 h 1114"/>
                <a:gd name="T8" fmla="*/ 106 w 106"/>
                <a:gd name="T9" fmla="*/ 1114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114">
                  <a:moveTo>
                    <a:pt x="106" y="1114"/>
                  </a:moveTo>
                  <a:lnTo>
                    <a:pt x="0" y="1005"/>
                  </a:lnTo>
                  <a:lnTo>
                    <a:pt x="0" y="0"/>
                  </a:lnTo>
                  <a:lnTo>
                    <a:pt x="106" y="110"/>
                  </a:lnTo>
                  <a:lnTo>
                    <a:pt x="106" y="111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92DF5096-E051-498C-A3ED-CBA77A813A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4055" y="635715"/>
              <a:ext cx="10907863" cy="154145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" name="Заголовок 13">
            <a:extLst>
              <a:ext uri="{FF2B5EF4-FFF2-40B4-BE49-F238E27FC236}">
                <a16:creationId xmlns:a16="http://schemas.microsoft.com/office/drawing/2014/main" id="{E1B9BBD9-CD15-4808-B5E0-85F1C84FED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47280" y="759805"/>
            <a:ext cx="1030652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sz="4000" dirty="0" err="1">
                <a:solidFill>
                  <a:srgbClr val="FFFFFF"/>
                </a:solidFill>
              </a:rPr>
              <a:t>Медиация</a:t>
            </a:r>
            <a:r>
              <a:rPr lang="en-US" sz="4000" dirty="0">
                <a:solidFill>
                  <a:srgbClr val="FFFFFF"/>
                </a:solidFill>
              </a:rPr>
              <a:t> - </a:t>
            </a:r>
            <a:r>
              <a:rPr lang="en-US" sz="4000" dirty="0" err="1">
                <a:solidFill>
                  <a:srgbClr val="FFFFFF"/>
                </a:solidFill>
              </a:rPr>
              <a:t>это</a:t>
            </a:r>
            <a:endParaRPr lang="en-US" sz="4000" dirty="0">
              <a:solidFill>
                <a:srgbClr val="FFFFFF"/>
              </a:solidFill>
            </a:endParaRPr>
          </a:p>
        </p:txBody>
      </p:sp>
      <p:sp>
        <p:nvSpPr>
          <p:cNvPr id="7" name="Объект 6">
            <a:extLst>
              <a:ext uri="{FF2B5EF4-FFF2-40B4-BE49-F238E27FC236}">
                <a16:creationId xmlns:a16="http://schemas.microsoft.com/office/drawing/2014/main" id="{9409D35D-F295-429A-8A97-1E93E919DED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396512" y="2312784"/>
            <a:ext cx="5382795" cy="4273548"/>
          </a:xfrm>
        </p:spPr>
        <p:txBody>
          <a:bodyPr vert="horz" lIns="91440" tIns="45720" rIns="91440" bIns="45720" rtlCol="0">
            <a:noAutofit/>
          </a:bodyPr>
          <a:lstStyle/>
          <a:p>
            <a:r>
              <a:rPr lang="en-US" sz="1800" dirty="0"/>
              <a:t> </a:t>
            </a:r>
            <a:r>
              <a:rPr lang="en-US" sz="1800" dirty="0" err="1"/>
              <a:t>Одна</a:t>
            </a:r>
            <a:r>
              <a:rPr lang="en-US" sz="1800" dirty="0"/>
              <a:t> </a:t>
            </a:r>
            <a:r>
              <a:rPr lang="en-US" sz="1800" dirty="0" err="1"/>
              <a:t>из</a:t>
            </a:r>
            <a:r>
              <a:rPr lang="en-US" sz="1800" dirty="0"/>
              <a:t> </a:t>
            </a:r>
            <a:r>
              <a:rPr lang="en-US" sz="1800" dirty="0" err="1"/>
              <a:t>технологий</a:t>
            </a:r>
            <a:r>
              <a:rPr lang="en-US" sz="1800" dirty="0"/>
              <a:t> </a:t>
            </a:r>
            <a:r>
              <a:rPr lang="en-US" sz="1800" dirty="0" err="1"/>
              <a:t>альтернативного</a:t>
            </a:r>
            <a:r>
              <a:rPr lang="en-US" sz="1800" dirty="0"/>
              <a:t> </a:t>
            </a:r>
            <a:r>
              <a:rPr lang="en-US" sz="1800" dirty="0" err="1"/>
              <a:t>урегулирования</a:t>
            </a:r>
            <a:r>
              <a:rPr lang="en-US" sz="1800" dirty="0"/>
              <a:t> </a:t>
            </a:r>
            <a:r>
              <a:rPr lang="en-US" sz="1800" dirty="0" err="1"/>
              <a:t>споров</a:t>
            </a:r>
            <a:r>
              <a:rPr lang="en-US" sz="1800" dirty="0"/>
              <a:t> с </a:t>
            </a:r>
            <a:r>
              <a:rPr lang="en-US" sz="1800" dirty="0" err="1"/>
              <a:t>участием</a:t>
            </a:r>
            <a:r>
              <a:rPr lang="en-US" sz="1800" dirty="0"/>
              <a:t> </a:t>
            </a:r>
            <a:r>
              <a:rPr lang="en-US" sz="1800" dirty="0" err="1"/>
              <a:t>третьей</a:t>
            </a:r>
            <a:r>
              <a:rPr lang="en-US" sz="1800" dirty="0"/>
              <a:t> </a:t>
            </a:r>
            <a:r>
              <a:rPr lang="en-US" sz="1800" dirty="0" err="1"/>
              <a:t>нейтральной</a:t>
            </a:r>
            <a:r>
              <a:rPr lang="en-US" sz="1800" dirty="0"/>
              <a:t>, </a:t>
            </a:r>
            <a:r>
              <a:rPr lang="en-US" sz="1800" dirty="0" err="1"/>
              <a:t>беспристрастной</a:t>
            </a:r>
            <a:r>
              <a:rPr lang="en-US" sz="1800" dirty="0"/>
              <a:t>, </a:t>
            </a:r>
            <a:r>
              <a:rPr lang="en-US" sz="1800" dirty="0" err="1"/>
              <a:t>не</a:t>
            </a:r>
            <a:r>
              <a:rPr lang="en-US" sz="1800" dirty="0"/>
              <a:t> </a:t>
            </a:r>
            <a:r>
              <a:rPr lang="en-US" sz="1800" dirty="0" err="1"/>
              <a:t>заинтересованной</a:t>
            </a:r>
            <a:r>
              <a:rPr lang="en-US" sz="1800" dirty="0"/>
              <a:t> в </a:t>
            </a:r>
            <a:r>
              <a:rPr lang="en-US" sz="1800" dirty="0" err="1"/>
              <a:t>данном</a:t>
            </a:r>
            <a:r>
              <a:rPr lang="en-US" sz="1800" dirty="0"/>
              <a:t> </a:t>
            </a:r>
            <a:r>
              <a:rPr lang="en-US" sz="1800" dirty="0" err="1"/>
              <a:t>конфликте</a:t>
            </a:r>
            <a:r>
              <a:rPr lang="en-US" sz="1800" dirty="0"/>
              <a:t> </a:t>
            </a:r>
            <a:r>
              <a:rPr lang="en-US" sz="1800" dirty="0" err="1"/>
              <a:t>стороны</a:t>
            </a:r>
            <a:r>
              <a:rPr lang="en-US" sz="1800" dirty="0"/>
              <a:t> — </a:t>
            </a:r>
            <a:r>
              <a:rPr lang="en-US" sz="1800" dirty="0" err="1"/>
              <a:t>медиатора</a:t>
            </a:r>
            <a:r>
              <a:rPr lang="en-US" sz="1800" dirty="0"/>
              <a:t>, </a:t>
            </a:r>
            <a:r>
              <a:rPr lang="en-US" sz="1800" dirty="0" err="1"/>
              <a:t>который</a:t>
            </a:r>
            <a:r>
              <a:rPr lang="en-US" sz="1800" dirty="0"/>
              <a:t> </a:t>
            </a:r>
            <a:r>
              <a:rPr lang="en-US" sz="1800" dirty="0" err="1"/>
              <a:t>помогает</a:t>
            </a:r>
            <a:r>
              <a:rPr lang="en-US" sz="1800" dirty="0"/>
              <a:t> </a:t>
            </a:r>
            <a:r>
              <a:rPr lang="en-US" sz="1800" dirty="0" err="1"/>
              <a:t>сторонам</a:t>
            </a:r>
            <a:r>
              <a:rPr lang="en-US" sz="1800" dirty="0"/>
              <a:t> </a:t>
            </a:r>
            <a:r>
              <a:rPr lang="en-US" sz="1800" dirty="0" err="1"/>
              <a:t>выработать</a:t>
            </a:r>
            <a:r>
              <a:rPr lang="en-US" sz="1800" dirty="0"/>
              <a:t> </a:t>
            </a:r>
            <a:r>
              <a:rPr lang="en-US" sz="1800" dirty="0" err="1"/>
              <a:t>определённое</a:t>
            </a:r>
            <a:r>
              <a:rPr lang="en-US" sz="1800" dirty="0"/>
              <a:t> </a:t>
            </a:r>
            <a:r>
              <a:rPr lang="en-US" sz="1800" dirty="0" err="1"/>
              <a:t>соглашение</a:t>
            </a:r>
            <a:r>
              <a:rPr lang="en-US" sz="1800" dirty="0"/>
              <a:t> </a:t>
            </a:r>
            <a:r>
              <a:rPr lang="en-US" sz="1800" dirty="0" err="1"/>
              <a:t>по</a:t>
            </a:r>
            <a:r>
              <a:rPr lang="en-US" sz="1800" dirty="0"/>
              <a:t> </a:t>
            </a:r>
            <a:r>
              <a:rPr lang="en-US" sz="1800" dirty="0" err="1"/>
              <a:t>спору</a:t>
            </a:r>
            <a:r>
              <a:rPr lang="ru-RU" sz="1800" dirty="0"/>
              <a:t>.</a:t>
            </a:r>
            <a:r>
              <a:rPr lang="en-US" sz="1800" dirty="0"/>
              <a:t> </a:t>
            </a:r>
            <a:r>
              <a:rPr lang="ru-RU" sz="1800" dirty="0"/>
              <a:t>С</a:t>
            </a:r>
            <a:r>
              <a:rPr lang="en-US" sz="1800" dirty="0" err="1"/>
              <a:t>тороны</a:t>
            </a:r>
            <a:r>
              <a:rPr lang="en-US" sz="1800" dirty="0"/>
              <a:t> </a:t>
            </a:r>
            <a:r>
              <a:rPr lang="en-US" sz="1800" dirty="0" err="1"/>
              <a:t>полностью</a:t>
            </a:r>
            <a:r>
              <a:rPr lang="en-US" sz="1800" dirty="0"/>
              <a:t> </a:t>
            </a:r>
            <a:r>
              <a:rPr lang="en-US" sz="1800" dirty="0" err="1"/>
              <a:t>контролируют</a:t>
            </a:r>
            <a:r>
              <a:rPr lang="en-US" sz="1800" dirty="0"/>
              <a:t> </a:t>
            </a:r>
            <a:r>
              <a:rPr lang="en-US" sz="1800" dirty="0" err="1"/>
              <a:t>процесс</a:t>
            </a:r>
            <a:r>
              <a:rPr lang="en-US" sz="1800" dirty="0"/>
              <a:t> </a:t>
            </a:r>
            <a:r>
              <a:rPr lang="en-US" sz="1800" dirty="0" err="1"/>
              <a:t>принятия</a:t>
            </a:r>
            <a:r>
              <a:rPr lang="en-US" sz="1800" dirty="0"/>
              <a:t> </a:t>
            </a:r>
            <a:r>
              <a:rPr lang="en-US" sz="1800" dirty="0" err="1"/>
              <a:t>решения</a:t>
            </a:r>
            <a:r>
              <a:rPr lang="en-US" sz="1800" dirty="0"/>
              <a:t> </a:t>
            </a:r>
            <a:r>
              <a:rPr lang="en-US" sz="1800" dirty="0" err="1"/>
              <a:t>по</a:t>
            </a:r>
            <a:r>
              <a:rPr lang="en-US" sz="1800" dirty="0"/>
              <a:t> </a:t>
            </a:r>
            <a:r>
              <a:rPr lang="en-US" sz="1800" dirty="0" err="1"/>
              <a:t>урегулированию</a:t>
            </a:r>
            <a:r>
              <a:rPr lang="en-US" sz="1800" dirty="0"/>
              <a:t> </a:t>
            </a:r>
            <a:r>
              <a:rPr lang="en-US" sz="1800" dirty="0" err="1"/>
              <a:t>спора</a:t>
            </a:r>
            <a:r>
              <a:rPr lang="en-US" sz="1800" dirty="0"/>
              <a:t> и </a:t>
            </a:r>
            <a:r>
              <a:rPr lang="en-US" sz="1800" dirty="0" err="1"/>
              <a:t>условия</a:t>
            </a:r>
            <a:r>
              <a:rPr lang="en-US" sz="1800" dirty="0"/>
              <a:t> </a:t>
            </a:r>
            <a:r>
              <a:rPr lang="en-US" sz="1800" dirty="0" err="1"/>
              <a:t>его</a:t>
            </a:r>
            <a:r>
              <a:rPr lang="en-US" sz="1800" dirty="0"/>
              <a:t> </a:t>
            </a:r>
            <a:r>
              <a:rPr lang="en-US" sz="1800" dirty="0" err="1"/>
              <a:t>разрешения</a:t>
            </a:r>
            <a:r>
              <a:rPr lang="en-US" sz="1800" dirty="0"/>
              <a:t>.</a:t>
            </a:r>
          </a:p>
          <a:p>
            <a:r>
              <a:rPr lang="ru-RU" sz="1800" dirty="0"/>
              <a:t>Медиация и</a:t>
            </a:r>
            <a:r>
              <a:rPr lang="en-US" sz="1800" dirty="0" err="1"/>
              <a:t>меет</a:t>
            </a:r>
            <a:r>
              <a:rPr lang="en-US" sz="1800" dirty="0"/>
              <a:t> </a:t>
            </a:r>
            <a:r>
              <a:rPr lang="en-US" sz="1800" dirty="0" err="1"/>
              <a:t>определённые</a:t>
            </a:r>
            <a:r>
              <a:rPr lang="en-US" sz="1800" dirty="0"/>
              <a:t> </a:t>
            </a:r>
            <a:r>
              <a:rPr lang="en-US" sz="1800" dirty="0" err="1"/>
              <a:t>условия</a:t>
            </a:r>
            <a:r>
              <a:rPr lang="en-US" sz="1800" dirty="0"/>
              <a:t> и </a:t>
            </a:r>
            <a:r>
              <a:rPr lang="en-US" sz="1800" dirty="0" err="1"/>
              <a:t>правила</a:t>
            </a:r>
            <a:r>
              <a:rPr lang="en-US" sz="1800" dirty="0"/>
              <a:t> </a:t>
            </a:r>
            <a:r>
              <a:rPr lang="ru-RU" sz="1800"/>
              <a:t>про</a:t>
            </a:r>
            <a:r>
              <a:rPr lang="en-US" sz="1800"/>
              <a:t>ведения</a:t>
            </a:r>
            <a:r>
              <a:rPr lang="ru-RU" sz="1800" dirty="0"/>
              <a:t>.</a:t>
            </a:r>
          </a:p>
          <a:p>
            <a:r>
              <a:rPr lang="ru-RU" sz="1800" dirty="0"/>
              <a:t>Медиатор, оставаясь нейтральным и беспристрастным участником процесса, не решая, кто прав, а кто виноват, предоставляя равные права участникам спора, помогает им найти взаимовыгодное решение для обеих сторон.</a:t>
            </a:r>
            <a:endParaRPr lang="en-US" sz="1800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DA902AD-9537-4C1B-A07B-7CC9FE96E7E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174" r="12656" b="-2"/>
          <a:stretch/>
        </p:blipFill>
        <p:spPr>
          <a:xfrm>
            <a:off x="7069748" y="2886562"/>
            <a:ext cx="4056835" cy="3010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02642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Изображение выглядит как рисунок&#10;&#10;Автоматически созданное описание">
            <a:extLst>
              <a:ext uri="{FF2B5EF4-FFF2-40B4-BE49-F238E27FC236}">
                <a16:creationId xmlns:a16="http://schemas.microsoft.com/office/drawing/2014/main" id="{6AE347C5-DC21-4492-8E69-F1767EA2A6C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5414"/>
          <a:stretch/>
        </p:blipFill>
        <p:spPr>
          <a:xfrm>
            <a:off x="-1" y="10"/>
            <a:ext cx="12192000" cy="6857990"/>
          </a:xfrm>
          <a:prstGeom prst="rect">
            <a:avLst/>
          </a:prstGeom>
        </p:spPr>
      </p:pic>
      <p:sp>
        <p:nvSpPr>
          <p:cNvPr id="26" name="Freeform 5">
            <a:extLst>
              <a:ext uri="{FF2B5EF4-FFF2-40B4-BE49-F238E27FC236}">
                <a16:creationId xmlns:a16="http://schemas.microsoft.com/office/drawing/2014/main" id="{3CD9DF72-87A3-404E-A828-84CBF11A83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 flipH="1">
            <a:off x="0" y="998175"/>
            <a:ext cx="6017172" cy="5859825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5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sp>
        <p:nvSpPr>
          <p:cNvPr id="14" name="Заголовок 13">
            <a:extLst>
              <a:ext uri="{FF2B5EF4-FFF2-40B4-BE49-F238E27FC236}">
                <a16:creationId xmlns:a16="http://schemas.microsoft.com/office/drawing/2014/main" id="{E1B9BBD9-CD15-4808-B5E0-85F1C84FED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9448" y="1913950"/>
            <a:ext cx="4204137" cy="1342754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600" dirty="0" err="1"/>
              <a:t>Принципы</a:t>
            </a:r>
            <a:r>
              <a:rPr lang="en-US" sz="3600" dirty="0"/>
              <a:t> </a:t>
            </a:r>
            <a:r>
              <a:rPr lang="en-US" sz="3600" dirty="0" err="1"/>
              <a:t>медиации</a:t>
            </a:r>
            <a:endParaRPr lang="en-US" sz="3600" dirty="0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20E3A342-4D61-4E3F-AF90-1AB42AEB96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87051" y="3337139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Объект 6">
            <a:extLst>
              <a:ext uri="{FF2B5EF4-FFF2-40B4-BE49-F238E27FC236}">
                <a16:creationId xmlns:a16="http://schemas.microsoft.com/office/drawing/2014/main" id="{9409D35D-F295-429A-8A97-1E93E919DED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25516" y="3417573"/>
            <a:ext cx="4593021" cy="2619839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1800"/>
              <a:t>беспристрастность медиатора,</a:t>
            </a:r>
          </a:p>
          <a:p>
            <a:r>
              <a:rPr lang="en-US" sz="1800"/>
              <a:t>конфиденциальность,</a:t>
            </a:r>
          </a:p>
          <a:p>
            <a:r>
              <a:rPr lang="en-US" sz="1800"/>
              <a:t>добровольность,</a:t>
            </a:r>
          </a:p>
          <a:p>
            <a:r>
              <a:rPr lang="en-US" sz="1800"/>
              <a:t>равноправие всех участников конфликта,</a:t>
            </a:r>
          </a:p>
          <a:p>
            <a:r>
              <a:rPr lang="en-US" sz="1800"/>
              <a:t>открытость и прозрачность процедуры,</a:t>
            </a:r>
          </a:p>
          <a:p>
            <a:r>
              <a:rPr lang="en-US" sz="1800"/>
              <a:t>ответственность всех сторон за принятое решение.</a:t>
            </a:r>
          </a:p>
        </p:txBody>
      </p:sp>
    </p:spTree>
    <p:extLst>
      <p:ext uri="{BB962C8B-B14F-4D97-AF65-F5344CB8AC3E}">
        <p14:creationId xmlns:p14="http://schemas.microsoft.com/office/powerpoint/2010/main" val="6344243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1" name="Rectangle 30">
            <a:extLst>
              <a:ext uri="{FF2B5EF4-FFF2-40B4-BE49-F238E27FC236}">
                <a16:creationId xmlns:a16="http://schemas.microsoft.com/office/drawing/2014/main" id="{F4C0B10B-D2C4-4A54-AFAD-3D27DF88BB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B6BADB90-C74B-40D6-86DC-503F65FCE8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09710" y="635715"/>
            <a:ext cx="11142208" cy="2482136"/>
            <a:chOff x="409710" y="635715"/>
            <a:chExt cx="11142208" cy="2482136"/>
          </a:xfrm>
        </p:grpSpPr>
        <p:sp>
          <p:nvSpPr>
            <p:cNvPr id="34" name="Freeform 44">
              <a:extLst>
                <a:ext uri="{FF2B5EF4-FFF2-40B4-BE49-F238E27FC236}">
                  <a16:creationId xmlns:a16="http://schemas.microsoft.com/office/drawing/2014/main" id="{6559431D-1886-4AE0-9B87-9AD2ECAB84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23203" y="635716"/>
              <a:ext cx="328612" cy="1742360"/>
            </a:xfrm>
            <a:custGeom>
              <a:avLst/>
              <a:gdLst>
                <a:gd name="T0" fmla="*/ 207 w 207"/>
                <a:gd name="T1" fmla="*/ 987 h 1114"/>
                <a:gd name="T2" fmla="*/ 0 w 207"/>
                <a:gd name="T3" fmla="*/ 1114 h 1114"/>
                <a:gd name="T4" fmla="*/ 0 w 207"/>
                <a:gd name="T5" fmla="*/ 127 h 1114"/>
                <a:gd name="T6" fmla="*/ 207 w 207"/>
                <a:gd name="T7" fmla="*/ 0 h 1114"/>
                <a:gd name="T8" fmla="*/ 207 w 207"/>
                <a:gd name="T9" fmla="*/ 987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1114">
                  <a:moveTo>
                    <a:pt x="207" y="987"/>
                  </a:moveTo>
                  <a:lnTo>
                    <a:pt x="0" y="1114"/>
                  </a:lnTo>
                  <a:lnTo>
                    <a:pt x="0" y="127"/>
                  </a:lnTo>
                  <a:lnTo>
                    <a:pt x="207" y="0"/>
                  </a:lnTo>
                  <a:lnTo>
                    <a:pt x="207" y="987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45">
              <a:extLst>
                <a:ext uri="{FF2B5EF4-FFF2-40B4-BE49-F238E27FC236}">
                  <a16:creationId xmlns:a16="http://schemas.microsoft.com/office/drawing/2014/main" id="{373850A5-B04A-4FCD-9E73-EE322167FB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09710" y="1022350"/>
              <a:ext cx="709612" cy="2095501"/>
            </a:xfrm>
            <a:custGeom>
              <a:avLst/>
              <a:gdLst>
                <a:gd name="T0" fmla="*/ 447 w 447"/>
                <a:gd name="T1" fmla="*/ 1363 h 1363"/>
                <a:gd name="T2" fmla="*/ 0 w 447"/>
                <a:gd name="T3" fmla="*/ 987 h 1363"/>
                <a:gd name="T4" fmla="*/ 0 w 447"/>
                <a:gd name="T5" fmla="*/ 0 h 1363"/>
                <a:gd name="T6" fmla="*/ 447 w 447"/>
                <a:gd name="T7" fmla="*/ 376 h 1363"/>
                <a:gd name="T8" fmla="*/ 447 w 447"/>
                <a:gd name="T9" fmla="*/ 1363 h 1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1363">
                  <a:moveTo>
                    <a:pt x="447" y="1363"/>
                  </a:moveTo>
                  <a:lnTo>
                    <a:pt x="0" y="987"/>
                  </a:lnTo>
                  <a:lnTo>
                    <a:pt x="0" y="0"/>
                  </a:lnTo>
                  <a:lnTo>
                    <a:pt x="447" y="376"/>
                  </a:lnTo>
                  <a:lnTo>
                    <a:pt x="447" y="136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46">
              <a:extLst>
                <a:ext uri="{FF2B5EF4-FFF2-40B4-BE49-F238E27FC236}">
                  <a16:creationId xmlns:a16="http://schemas.microsoft.com/office/drawing/2014/main" id="{82C18C67-80FA-4738-AA53-0AF2419F98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09710" y="837744"/>
              <a:ext cx="403225" cy="1705431"/>
            </a:xfrm>
            <a:custGeom>
              <a:avLst/>
              <a:gdLst>
                <a:gd name="T0" fmla="*/ 254 w 254"/>
                <a:gd name="T1" fmla="*/ 987 h 1109"/>
                <a:gd name="T2" fmla="*/ 0 w 254"/>
                <a:gd name="T3" fmla="*/ 1109 h 1109"/>
                <a:gd name="T4" fmla="*/ 0 w 254"/>
                <a:gd name="T5" fmla="*/ 119 h 1109"/>
                <a:gd name="T6" fmla="*/ 254 w 254"/>
                <a:gd name="T7" fmla="*/ 0 h 1109"/>
                <a:gd name="T8" fmla="*/ 254 w 254"/>
                <a:gd name="T9" fmla="*/ 987 h 1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1109">
                  <a:moveTo>
                    <a:pt x="254" y="987"/>
                  </a:moveTo>
                  <a:lnTo>
                    <a:pt x="0" y="1109"/>
                  </a:lnTo>
                  <a:lnTo>
                    <a:pt x="0" y="119"/>
                  </a:lnTo>
                  <a:lnTo>
                    <a:pt x="254" y="0"/>
                  </a:lnTo>
                  <a:lnTo>
                    <a:pt x="254" y="98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47">
              <a:extLst>
                <a:ext uri="{FF2B5EF4-FFF2-40B4-BE49-F238E27FC236}">
                  <a16:creationId xmlns:a16="http://schemas.microsoft.com/office/drawing/2014/main" id="{48543B1A-8BF5-4C63-8404-41B2EA70B3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4660" y="640894"/>
              <a:ext cx="168275" cy="1713195"/>
            </a:xfrm>
            <a:custGeom>
              <a:avLst/>
              <a:gdLst>
                <a:gd name="T0" fmla="*/ 106 w 106"/>
                <a:gd name="T1" fmla="*/ 1114 h 1114"/>
                <a:gd name="T2" fmla="*/ 0 w 106"/>
                <a:gd name="T3" fmla="*/ 1005 h 1114"/>
                <a:gd name="T4" fmla="*/ 0 w 106"/>
                <a:gd name="T5" fmla="*/ 0 h 1114"/>
                <a:gd name="T6" fmla="*/ 106 w 106"/>
                <a:gd name="T7" fmla="*/ 110 h 1114"/>
                <a:gd name="T8" fmla="*/ 106 w 106"/>
                <a:gd name="T9" fmla="*/ 1114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114">
                  <a:moveTo>
                    <a:pt x="106" y="1114"/>
                  </a:moveTo>
                  <a:lnTo>
                    <a:pt x="0" y="1005"/>
                  </a:lnTo>
                  <a:lnTo>
                    <a:pt x="0" y="0"/>
                  </a:lnTo>
                  <a:lnTo>
                    <a:pt x="106" y="110"/>
                  </a:lnTo>
                  <a:lnTo>
                    <a:pt x="106" y="111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92DF5096-E051-498C-A3ED-CBA77A813A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4055" y="635715"/>
              <a:ext cx="10907863" cy="154145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" name="Заголовок 13">
            <a:extLst>
              <a:ext uri="{FF2B5EF4-FFF2-40B4-BE49-F238E27FC236}">
                <a16:creationId xmlns:a16="http://schemas.microsoft.com/office/drawing/2014/main" id="{E1B9BBD9-CD15-4808-B5E0-85F1C84FED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47280" y="759805"/>
            <a:ext cx="1030652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sz="4000">
                <a:solidFill>
                  <a:srgbClr val="FFFFFF"/>
                </a:solidFill>
              </a:rPr>
              <a:t>Задачи медиатора</a:t>
            </a:r>
          </a:p>
        </p:txBody>
      </p:sp>
      <p:sp>
        <p:nvSpPr>
          <p:cNvPr id="7" name="Объект 6">
            <a:extLst>
              <a:ext uri="{FF2B5EF4-FFF2-40B4-BE49-F238E27FC236}">
                <a16:creationId xmlns:a16="http://schemas.microsoft.com/office/drawing/2014/main" id="{9409D35D-F295-429A-8A97-1E93E919DED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424904" y="2325634"/>
            <a:ext cx="4053545" cy="3727835"/>
          </a:xfrm>
        </p:spPr>
        <p:txBody>
          <a:bodyPr vert="horz" lIns="91440" tIns="45720" rIns="91440" bIns="45720" rtlCol="0">
            <a:noAutofit/>
          </a:bodyPr>
          <a:lstStyle/>
          <a:p>
            <a:pPr marL="0"/>
            <a:r>
              <a:rPr lang="en-US" sz="1800" dirty="0" err="1"/>
              <a:t>Медиатор</a:t>
            </a:r>
            <a:r>
              <a:rPr lang="en-US" sz="1800" dirty="0"/>
              <a:t> </a:t>
            </a:r>
            <a:r>
              <a:rPr lang="en-US" sz="1800" dirty="0" err="1"/>
              <a:t>создает</a:t>
            </a:r>
            <a:r>
              <a:rPr lang="en-US" sz="1800" dirty="0"/>
              <a:t> </a:t>
            </a:r>
            <a:r>
              <a:rPr lang="en-US" sz="1800" dirty="0" err="1"/>
              <a:t>возможность</a:t>
            </a:r>
            <a:r>
              <a:rPr lang="en-US" sz="1800" dirty="0"/>
              <a:t> </a:t>
            </a:r>
            <a:r>
              <a:rPr lang="en-US" sz="1800" dirty="0" err="1"/>
              <a:t>для</a:t>
            </a:r>
            <a:r>
              <a:rPr lang="en-US" sz="1800" dirty="0"/>
              <a:t> </a:t>
            </a:r>
            <a:r>
              <a:rPr lang="en-US" sz="1800" dirty="0" err="1"/>
              <a:t>каждой</a:t>
            </a:r>
            <a:r>
              <a:rPr lang="en-US" sz="1800" dirty="0"/>
              <a:t> </a:t>
            </a:r>
            <a:r>
              <a:rPr lang="en-US" sz="1800" dirty="0" err="1"/>
              <a:t>стороны</a:t>
            </a:r>
            <a:r>
              <a:rPr lang="en-US" sz="1800" dirty="0"/>
              <a:t>:</a:t>
            </a:r>
          </a:p>
          <a:p>
            <a:r>
              <a:rPr lang="en-US" sz="1800" dirty="0" err="1"/>
              <a:t>услышать</a:t>
            </a:r>
            <a:r>
              <a:rPr lang="en-US" sz="1800" dirty="0"/>
              <a:t> </a:t>
            </a:r>
            <a:r>
              <a:rPr lang="en-US" sz="1800" dirty="0" err="1"/>
              <a:t>другую</a:t>
            </a:r>
            <a:r>
              <a:rPr lang="en-US" sz="1800" dirty="0"/>
              <a:t> </a:t>
            </a:r>
            <a:r>
              <a:rPr lang="en-US" sz="1800" dirty="0" err="1"/>
              <a:t>сторону</a:t>
            </a:r>
            <a:r>
              <a:rPr lang="en-US" sz="1800" dirty="0"/>
              <a:t>, </a:t>
            </a:r>
            <a:r>
              <a:rPr lang="en-US" sz="1800" dirty="0" err="1"/>
              <a:t>понять</a:t>
            </a:r>
            <a:r>
              <a:rPr lang="en-US" sz="1800" dirty="0"/>
              <a:t>, </a:t>
            </a:r>
            <a:r>
              <a:rPr lang="en-US" sz="1800" dirty="0" err="1"/>
              <a:t>что</a:t>
            </a:r>
            <a:r>
              <a:rPr lang="en-US" sz="1800" dirty="0"/>
              <a:t> </a:t>
            </a:r>
            <a:r>
              <a:rPr lang="en-US" sz="1800" dirty="0" err="1"/>
              <a:t>именно</a:t>
            </a:r>
            <a:r>
              <a:rPr lang="en-US" sz="1800" dirty="0"/>
              <a:t> </a:t>
            </a:r>
            <a:r>
              <a:rPr lang="en-US" sz="1800" dirty="0" err="1"/>
              <a:t>хочет</a:t>
            </a:r>
            <a:r>
              <a:rPr lang="en-US" sz="1800" dirty="0"/>
              <a:t> </a:t>
            </a:r>
            <a:r>
              <a:rPr lang="en-US" sz="1800" dirty="0" err="1"/>
              <a:t>донести</a:t>
            </a:r>
            <a:r>
              <a:rPr lang="en-US" sz="1800" dirty="0"/>
              <a:t> </a:t>
            </a:r>
            <a:r>
              <a:rPr lang="en-US" sz="1800" dirty="0" err="1"/>
              <a:t>до</a:t>
            </a:r>
            <a:r>
              <a:rPr lang="en-US" sz="1800" dirty="0"/>
              <a:t> </a:t>
            </a:r>
            <a:r>
              <a:rPr lang="en-US" sz="1800" dirty="0" err="1"/>
              <a:t>вас</a:t>
            </a:r>
            <a:r>
              <a:rPr lang="en-US" sz="1800" dirty="0"/>
              <a:t> </a:t>
            </a:r>
            <a:r>
              <a:rPr lang="en-US" sz="1800" dirty="0" err="1"/>
              <a:t>вторая</a:t>
            </a:r>
            <a:r>
              <a:rPr lang="en-US" sz="1800" dirty="0"/>
              <a:t> </a:t>
            </a:r>
            <a:r>
              <a:rPr lang="en-US" sz="1800" dirty="0" err="1"/>
              <a:t>сторона</a:t>
            </a:r>
            <a:r>
              <a:rPr lang="en-US" sz="1800" dirty="0"/>
              <a:t>,</a:t>
            </a:r>
          </a:p>
          <a:p>
            <a:r>
              <a:rPr lang="en-US" sz="1800" dirty="0" err="1"/>
              <a:t>выразить</a:t>
            </a:r>
            <a:r>
              <a:rPr lang="en-US" sz="1800" dirty="0"/>
              <a:t> </a:t>
            </a:r>
            <a:r>
              <a:rPr lang="en-US" sz="1800" dirty="0" err="1"/>
              <a:t>свои</a:t>
            </a:r>
            <a:r>
              <a:rPr lang="en-US" sz="1800" dirty="0"/>
              <a:t> </a:t>
            </a:r>
            <a:r>
              <a:rPr lang="en-US" sz="1800" dirty="0" err="1"/>
              <a:t>чувства</a:t>
            </a:r>
            <a:r>
              <a:rPr lang="en-US" sz="1800" dirty="0"/>
              <a:t>, </a:t>
            </a:r>
          </a:p>
          <a:p>
            <a:r>
              <a:rPr lang="en-US" sz="1800" dirty="0" err="1"/>
              <a:t>выявить</a:t>
            </a:r>
            <a:r>
              <a:rPr lang="en-US" sz="1800" dirty="0"/>
              <a:t> </a:t>
            </a:r>
            <a:r>
              <a:rPr lang="en-US" sz="1800" dirty="0" err="1"/>
              <a:t>истинные</a:t>
            </a:r>
            <a:r>
              <a:rPr lang="en-US" sz="1800" dirty="0"/>
              <a:t> </a:t>
            </a:r>
            <a:r>
              <a:rPr lang="en-US" sz="1800" dirty="0" err="1"/>
              <a:t>интересы</a:t>
            </a:r>
            <a:r>
              <a:rPr lang="en-US" sz="1800" dirty="0"/>
              <a:t> </a:t>
            </a:r>
            <a:r>
              <a:rPr lang="en-US" sz="1800" dirty="0" err="1"/>
              <a:t>каждой</a:t>
            </a:r>
            <a:r>
              <a:rPr lang="en-US" sz="1800" dirty="0"/>
              <a:t> </a:t>
            </a:r>
            <a:r>
              <a:rPr lang="en-US" sz="1800" dirty="0" err="1"/>
              <a:t>из</a:t>
            </a:r>
            <a:r>
              <a:rPr lang="en-US" sz="1800" dirty="0"/>
              <a:t> </a:t>
            </a:r>
            <a:r>
              <a:rPr lang="en-US" sz="1800" dirty="0" err="1"/>
              <a:t>сторон</a:t>
            </a:r>
            <a:endParaRPr lang="en-US" sz="1800" dirty="0"/>
          </a:p>
          <a:p>
            <a:r>
              <a:rPr lang="en-US" sz="1800" dirty="0" err="1"/>
              <a:t>восстановить</a:t>
            </a:r>
            <a:r>
              <a:rPr lang="en-US" sz="1800" dirty="0"/>
              <a:t> и </a:t>
            </a:r>
            <a:r>
              <a:rPr lang="en-US" sz="1800" dirty="0" err="1"/>
              <a:t>укрепить</a:t>
            </a:r>
            <a:r>
              <a:rPr lang="en-US" sz="1800" dirty="0"/>
              <a:t> </a:t>
            </a:r>
            <a:r>
              <a:rPr lang="en-US" sz="1800" dirty="0" err="1"/>
              <a:t>связи</a:t>
            </a:r>
            <a:r>
              <a:rPr lang="en-US" sz="1800" dirty="0"/>
              <a:t> </a:t>
            </a:r>
            <a:r>
              <a:rPr lang="en-US" sz="1800" dirty="0" err="1"/>
              <a:t>между</a:t>
            </a:r>
            <a:r>
              <a:rPr lang="en-US" sz="1800" dirty="0"/>
              <a:t> </a:t>
            </a:r>
            <a:r>
              <a:rPr lang="en-US" sz="1800" dirty="0" err="1"/>
              <a:t>конфликтующими</a:t>
            </a:r>
            <a:r>
              <a:rPr lang="en-US" sz="1800" dirty="0"/>
              <a:t> </a:t>
            </a:r>
            <a:r>
              <a:rPr lang="en-US" sz="1800" dirty="0" err="1"/>
              <a:t>сторонами</a:t>
            </a:r>
            <a:r>
              <a:rPr lang="en-US" sz="1800" dirty="0"/>
              <a:t>,</a:t>
            </a:r>
          </a:p>
          <a:p>
            <a:pPr marL="0"/>
            <a:r>
              <a:rPr lang="en-US" sz="1800" dirty="0" err="1"/>
              <a:t>Решение</a:t>
            </a:r>
            <a:r>
              <a:rPr lang="en-US" sz="1800" dirty="0"/>
              <a:t> </a:t>
            </a:r>
            <a:r>
              <a:rPr lang="en-US" sz="1800" dirty="0" err="1"/>
              <a:t>вырабатывается</a:t>
            </a:r>
            <a:r>
              <a:rPr lang="en-US" sz="1800" dirty="0"/>
              <a:t> </a:t>
            </a:r>
            <a:r>
              <a:rPr lang="en-US" sz="1800" dirty="0" err="1"/>
              <a:t>самими</a:t>
            </a:r>
            <a:r>
              <a:rPr lang="en-US" sz="1800" dirty="0"/>
              <a:t> </a:t>
            </a:r>
            <a:r>
              <a:rPr lang="en-US" sz="1800" dirty="0" err="1"/>
              <a:t>участниками</a:t>
            </a:r>
            <a:r>
              <a:rPr lang="en-US" sz="1800" dirty="0"/>
              <a:t> </a:t>
            </a:r>
            <a:r>
              <a:rPr lang="en-US" sz="1800" dirty="0" err="1"/>
              <a:t>конфликта</a:t>
            </a:r>
            <a:r>
              <a:rPr lang="en-US" sz="1800" dirty="0"/>
              <a:t>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68B24E8-89F6-430D-BA38-CD4225B26BE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040"/>
          <a:stretch/>
        </p:blipFill>
        <p:spPr>
          <a:xfrm>
            <a:off x="6098892" y="2492376"/>
            <a:ext cx="4802404" cy="3563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5856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33CD251C-A887-4D2F-925B-FC09719853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Заголовок 13">
            <a:extLst>
              <a:ext uri="{FF2B5EF4-FFF2-40B4-BE49-F238E27FC236}">
                <a16:creationId xmlns:a16="http://schemas.microsoft.com/office/drawing/2014/main" id="{E1B9BBD9-CD15-4808-B5E0-85F1C84FED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17233" y="322537"/>
            <a:ext cx="3058621" cy="1457002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l"/>
            <a:r>
              <a:rPr lang="en-US" sz="4000" dirty="0" err="1"/>
              <a:t>Медиация</a:t>
            </a:r>
            <a:r>
              <a:rPr lang="en-US" sz="4000" dirty="0"/>
              <a:t> в </a:t>
            </a:r>
            <a:r>
              <a:rPr lang="en-US" sz="4000" dirty="0" err="1"/>
              <a:t>семье</a:t>
            </a:r>
            <a:endParaRPr lang="en-US" sz="4000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70AE191-D2EA-45C9-A44D-830C188F74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72021" y="518649"/>
            <a:ext cx="1128382" cy="847206"/>
            <a:chOff x="8183879" y="1000124"/>
            <a:chExt cx="1562267" cy="1172973"/>
          </a:xfrm>
        </p:grpSpPr>
        <p:sp>
          <p:nvSpPr>
            <p:cNvPr id="22" name="Freeform 5">
              <a:extLst>
                <a:ext uri="{FF2B5EF4-FFF2-40B4-BE49-F238E27FC236}">
                  <a16:creationId xmlns:a16="http://schemas.microsoft.com/office/drawing/2014/main" id="{23A0E4C1-B7A6-4637-AC51-4A5AE3841F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183879" y="1348782"/>
              <a:ext cx="935037" cy="8243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5">
              <a:extLst>
                <a:ext uri="{FF2B5EF4-FFF2-40B4-BE49-F238E27FC236}">
                  <a16:creationId xmlns:a16="http://schemas.microsoft.com/office/drawing/2014/main" id="{F4E8C039-CC58-44F3-8A7B-E0A934C1D0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983979" y="1000124"/>
              <a:ext cx="762167" cy="6719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" name="Объект 6">
            <a:extLst>
              <a:ext uri="{FF2B5EF4-FFF2-40B4-BE49-F238E27FC236}">
                <a16:creationId xmlns:a16="http://schemas.microsoft.com/office/drawing/2014/main" id="{9409D35D-F295-429A-8A97-1E93E919DED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84253" y="1906149"/>
            <a:ext cx="5356892" cy="4255503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/>
            <a:r>
              <a:rPr lang="en-US" sz="1800" dirty="0" err="1"/>
              <a:t>Медиация</a:t>
            </a:r>
            <a:r>
              <a:rPr lang="en-US" sz="1800" dirty="0"/>
              <a:t> </a:t>
            </a:r>
            <a:r>
              <a:rPr lang="en-US" sz="1800" dirty="0" err="1"/>
              <a:t>особенно</a:t>
            </a:r>
            <a:r>
              <a:rPr lang="en-US" sz="1800" dirty="0"/>
              <a:t> </a:t>
            </a:r>
            <a:r>
              <a:rPr lang="en-US" sz="1800" dirty="0" err="1"/>
              <a:t>эффективна</a:t>
            </a:r>
            <a:r>
              <a:rPr lang="en-US" sz="1800" dirty="0"/>
              <a:t> </a:t>
            </a:r>
            <a:r>
              <a:rPr lang="en-US" sz="1800" dirty="0" err="1"/>
              <a:t>для</a:t>
            </a:r>
            <a:r>
              <a:rPr lang="en-US" sz="1800" dirty="0"/>
              <a:t> </a:t>
            </a:r>
            <a:r>
              <a:rPr lang="en-US" sz="1800" dirty="0" err="1"/>
              <a:t>подростков</a:t>
            </a:r>
            <a:r>
              <a:rPr lang="en-US" sz="1800" dirty="0"/>
              <a:t>, </a:t>
            </a:r>
            <a:r>
              <a:rPr lang="en-US" sz="1800" dirty="0" err="1"/>
              <a:t>т.к</a:t>
            </a:r>
            <a:r>
              <a:rPr lang="en-US" sz="1800" dirty="0"/>
              <a:t>. </a:t>
            </a:r>
            <a:r>
              <a:rPr lang="en-US" sz="1800" dirty="0" err="1"/>
              <a:t>отвечает</a:t>
            </a:r>
            <a:r>
              <a:rPr lang="en-US" sz="1800" dirty="0"/>
              <a:t> </a:t>
            </a:r>
            <a:r>
              <a:rPr lang="en-US" sz="1800" dirty="0" err="1"/>
              <a:t>потребности</a:t>
            </a:r>
            <a:r>
              <a:rPr lang="en-US" sz="1800" dirty="0"/>
              <a:t> в </a:t>
            </a:r>
            <a:r>
              <a:rPr lang="en-US" sz="1800" dirty="0" err="1"/>
              <a:t>разговоре</a:t>
            </a:r>
            <a:r>
              <a:rPr lang="en-US" sz="1800" dirty="0"/>
              <a:t> </a:t>
            </a:r>
            <a:r>
              <a:rPr lang="en-US" sz="1800" dirty="0" err="1"/>
              <a:t>на</a:t>
            </a:r>
            <a:r>
              <a:rPr lang="en-US" sz="1800" dirty="0"/>
              <a:t> </a:t>
            </a:r>
            <a:r>
              <a:rPr lang="en-US" sz="1800" dirty="0" err="1"/>
              <a:t>равных</a:t>
            </a:r>
            <a:r>
              <a:rPr lang="en-US" sz="1800" dirty="0"/>
              <a:t> с </a:t>
            </a:r>
            <a:r>
              <a:rPr lang="en-US" sz="1800" dirty="0" err="1"/>
              <a:t>позиции</a:t>
            </a:r>
            <a:r>
              <a:rPr lang="en-US" sz="1800" dirty="0"/>
              <a:t> «</a:t>
            </a:r>
            <a:r>
              <a:rPr lang="en-US" sz="1800" dirty="0" err="1"/>
              <a:t>взрослый-взрослый</a:t>
            </a:r>
            <a:r>
              <a:rPr lang="en-US" sz="1800" dirty="0"/>
              <a:t>»,</a:t>
            </a:r>
          </a:p>
          <a:p>
            <a:pPr marL="0"/>
            <a:r>
              <a:rPr lang="en-US" sz="1800" dirty="0" err="1"/>
              <a:t>Присутствие</a:t>
            </a:r>
            <a:r>
              <a:rPr lang="en-US" sz="1800" dirty="0"/>
              <a:t> </a:t>
            </a:r>
            <a:r>
              <a:rPr lang="en-US" sz="1800" dirty="0" err="1"/>
              <a:t>третей</a:t>
            </a:r>
            <a:r>
              <a:rPr lang="en-US" sz="1800" dirty="0"/>
              <a:t> </a:t>
            </a:r>
            <a:r>
              <a:rPr lang="en-US" sz="1800" dirty="0" err="1"/>
              <a:t>стороны</a:t>
            </a:r>
            <a:r>
              <a:rPr lang="en-US" sz="1800" dirty="0"/>
              <a:t> и </a:t>
            </a:r>
            <a:r>
              <a:rPr lang="en-US" sz="1800" dirty="0" err="1"/>
              <a:t>схема</a:t>
            </a:r>
            <a:r>
              <a:rPr lang="en-US" sz="1800" dirty="0"/>
              <a:t> </a:t>
            </a:r>
            <a:r>
              <a:rPr lang="en-US" sz="1800" dirty="0" err="1"/>
              <a:t>процесса</a:t>
            </a:r>
            <a:r>
              <a:rPr lang="en-US" sz="1800" dirty="0"/>
              <a:t> </a:t>
            </a:r>
            <a:r>
              <a:rPr lang="en-US" sz="1800" dirty="0" err="1"/>
              <a:t>медиации</a:t>
            </a:r>
            <a:r>
              <a:rPr lang="en-US" sz="1800" dirty="0"/>
              <a:t> </a:t>
            </a:r>
            <a:r>
              <a:rPr lang="en-US" sz="1800" dirty="0" err="1"/>
              <a:t>позволяют</a:t>
            </a:r>
            <a:r>
              <a:rPr lang="en-US" sz="1800" dirty="0"/>
              <a:t> </a:t>
            </a:r>
            <a:r>
              <a:rPr lang="en-US" sz="1800" dirty="0" err="1"/>
              <a:t>понять</a:t>
            </a:r>
            <a:r>
              <a:rPr lang="en-US" sz="1800" dirty="0"/>
              <a:t> </a:t>
            </a:r>
            <a:r>
              <a:rPr lang="en-US" sz="1800" dirty="0" err="1"/>
              <a:t>точку</a:t>
            </a:r>
            <a:r>
              <a:rPr lang="en-US" sz="1800" dirty="0"/>
              <a:t> </a:t>
            </a:r>
            <a:r>
              <a:rPr lang="en-US" sz="1800" dirty="0" err="1"/>
              <a:t>зрения</a:t>
            </a:r>
            <a:r>
              <a:rPr lang="en-US" sz="1800" dirty="0"/>
              <a:t> и </a:t>
            </a:r>
            <a:r>
              <a:rPr lang="en-US" sz="1800" dirty="0" err="1"/>
              <a:t>эмоции</a:t>
            </a:r>
            <a:r>
              <a:rPr lang="en-US" sz="1800" dirty="0"/>
              <a:t> </a:t>
            </a:r>
            <a:r>
              <a:rPr lang="en-US" sz="1800" dirty="0" err="1"/>
              <a:t>другого</a:t>
            </a:r>
            <a:r>
              <a:rPr lang="en-US" sz="1800" dirty="0"/>
              <a:t>,</a:t>
            </a:r>
          </a:p>
          <a:p>
            <a:pPr marL="0"/>
            <a:r>
              <a:rPr lang="en-US" sz="1800" dirty="0" err="1"/>
              <a:t>Медиация</a:t>
            </a:r>
            <a:r>
              <a:rPr lang="en-US" sz="1800" dirty="0"/>
              <a:t> </a:t>
            </a:r>
            <a:r>
              <a:rPr lang="en-US" sz="1800" dirty="0" err="1"/>
              <a:t>способствует</a:t>
            </a:r>
            <a:r>
              <a:rPr lang="en-US" sz="1800" dirty="0"/>
              <a:t> </a:t>
            </a:r>
            <a:r>
              <a:rPr lang="en-US" sz="1800" dirty="0" err="1"/>
              <a:t>укреплению</a:t>
            </a:r>
            <a:r>
              <a:rPr lang="en-US" sz="1800" dirty="0"/>
              <a:t> </a:t>
            </a:r>
            <a:r>
              <a:rPr lang="en-US" sz="1800" dirty="0" err="1"/>
              <a:t>отношений</a:t>
            </a:r>
            <a:r>
              <a:rPr lang="en-US" sz="1800" dirty="0"/>
              <a:t>, </a:t>
            </a:r>
            <a:r>
              <a:rPr lang="en-US" sz="1800" dirty="0" err="1"/>
              <a:t>развитию</a:t>
            </a:r>
            <a:r>
              <a:rPr lang="en-US" sz="1800" dirty="0"/>
              <a:t> </a:t>
            </a:r>
            <a:r>
              <a:rPr lang="en-US" sz="1800" dirty="0" err="1"/>
              <a:t>атмосферы</a:t>
            </a:r>
            <a:r>
              <a:rPr lang="en-US" sz="1800" dirty="0"/>
              <a:t> </a:t>
            </a:r>
            <a:r>
              <a:rPr lang="en-US" sz="1800" dirty="0" err="1"/>
              <a:t>доверия</a:t>
            </a:r>
            <a:r>
              <a:rPr lang="en-US" sz="1800" dirty="0"/>
              <a:t> и </a:t>
            </a:r>
            <a:r>
              <a:rPr lang="en-US" sz="1800" dirty="0" err="1"/>
              <a:t>уважения</a:t>
            </a:r>
            <a:r>
              <a:rPr lang="en-US" sz="1800" dirty="0"/>
              <a:t> в </a:t>
            </a:r>
            <a:r>
              <a:rPr lang="en-US" sz="1800" dirty="0" err="1"/>
              <a:t>семье</a:t>
            </a:r>
            <a:r>
              <a:rPr lang="en-US" sz="1800" dirty="0"/>
              <a:t>,</a:t>
            </a:r>
          </a:p>
          <a:p>
            <a:pPr marL="0"/>
            <a:r>
              <a:rPr lang="en-US" sz="1800" dirty="0" err="1"/>
              <a:t>Ведение</a:t>
            </a:r>
            <a:r>
              <a:rPr lang="en-US" sz="1800" dirty="0"/>
              <a:t> </a:t>
            </a:r>
            <a:r>
              <a:rPr lang="en-US" sz="1800" dirty="0" err="1"/>
              <a:t>переговоров</a:t>
            </a:r>
            <a:r>
              <a:rPr lang="en-US" sz="1800" dirty="0"/>
              <a:t> </a:t>
            </a:r>
            <a:r>
              <a:rPr lang="en-US" sz="1800" dirty="0" err="1"/>
              <a:t>развивает</a:t>
            </a:r>
            <a:r>
              <a:rPr lang="en-US" sz="1800" dirty="0"/>
              <a:t> </a:t>
            </a:r>
            <a:r>
              <a:rPr lang="en-US" sz="1800" dirty="0" err="1"/>
              <a:t>навыки</a:t>
            </a:r>
            <a:r>
              <a:rPr lang="en-US" sz="1800" dirty="0"/>
              <a:t> </a:t>
            </a:r>
            <a:r>
              <a:rPr lang="en-US" sz="1800" dirty="0" err="1"/>
              <a:t>коммуникации</a:t>
            </a:r>
            <a:r>
              <a:rPr lang="en-US" sz="1800" dirty="0"/>
              <a:t>,</a:t>
            </a:r>
          </a:p>
          <a:p>
            <a:pPr marL="0"/>
            <a:r>
              <a:rPr lang="en-US" sz="1800" dirty="0" err="1"/>
              <a:t>За</a:t>
            </a:r>
            <a:r>
              <a:rPr lang="en-US" sz="1800" dirty="0"/>
              <a:t> </a:t>
            </a:r>
            <a:r>
              <a:rPr lang="en-US" sz="1800" dirty="0" err="1"/>
              <a:t>поиск</a:t>
            </a:r>
            <a:r>
              <a:rPr lang="en-US" sz="1800" dirty="0"/>
              <a:t> </a:t>
            </a:r>
            <a:r>
              <a:rPr lang="en-US" sz="1800" dirty="0" err="1"/>
              <a:t>оптимального</a:t>
            </a:r>
            <a:r>
              <a:rPr lang="en-US" sz="1800" dirty="0"/>
              <a:t> </a:t>
            </a:r>
            <a:r>
              <a:rPr lang="en-US" sz="1800" dirty="0" err="1"/>
              <a:t>решения</a:t>
            </a:r>
            <a:r>
              <a:rPr lang="en-US" sz="1800" dirty="0"/>
              <a:t> и </a:t>
            </a:r>
            <a:r>
              <a:rPr lang="en-US" sz="1800" dirty="0" err="1"/>
              <a:t>его</a:t>
            </a:r>
            <a:r>
              <a:rPr lang="en-US" sz="1800" dirty="0"/>
              <a:t> </a:t>
            </a:r>
            <a:r>
              <a:rPr lang="en-US" sz="1800" dirty="0" err="1"/>
              <a:t>исполнение</a:t>
            </a:r>
            <a:r>
              <a:rPr lang="en-US" sz="1800" dirty="0"/>
              <a:t> в </a:t>
            </a:r>
            <a:r>
              <a:rPr lang="en-US" sz="1800" dirty="0" err="1"/>
              <a:t>равной</a:t>
            </a:r>
            <a:r>
              <a:rPr lang="en-US" sz="1800" dirty="0"/>
              <a:t> </a:t>
            </a:r>
            <a:r>
              <a:rPr lang="en-US" sz="1800" dirty="0" err="1"/>
              <a:t>степени</a:t>
            </a:r>
            <a:r>
              <a:rPr lang="en-US" sz="1800" dirty="0"/>
              <a:t> </a:t>
            </a:r>
            <a:r>
              <a:rPr lang="en-US" sz="1800" dirty="0" err="1"/>
              <a:t>отвечают</a:t>
            </a:r>
            <a:r>
              <a:rPr lang="en-US" sz="1800" dirty="0"/>
              <a:t> </a:t>
            </a:r>
            <a:r>
              <a:rPr lang="en-US" sz="1800" dirty="0" err="1"/>
              <a:t>все</a:t>
            </a:r>
            <a:r>
              <a:rPr lang="en-US" sz="1800" dirty="0"/>
              <a:t> </a:t>
            </a:r>
            <a:r>
              <a:rPr lang="en-US" sz="1800" dirty="0" err="1"/>
              <a:t>стороны</a:t>
            </a:r>
            <a:r>
              <a:rPr lang="en-US" sz="1800" dirty="0"/>
              <a:t>, </a:t>
            </a:r>
            <a:r>
              <a:rPr lang="en-US" sz="1800" dirty="0" err="1"/>
              <a:t>что</a:t>
            </a:r>
            <a:r>
              <a:rPr lang="en-US" sz="1800" dirty="0"/>
              <a:t> </a:t>
            </a:r>
            <a:r>
              <a:rPr lang="en-US" sz="1800" dirty="0" err="1"/>
              <a:t>развивает</a:t>
            </a:r>
            <a:r>
              <a:rPr lang="en-US" sz="1800" dirty="0"/>
              <a:t> </a:t>
            </a:r>
            <a:r>
              <a:rPr lang="en-US" sz="1800" dirty="0" err="1"/>
              <a:t>ответственное</a:t>
            </a:r>
            <a:r>
              <a:rPr lang="en-US" sz="1800" dirty="0"/>
              <a:t> </a:t>
            </a:r>
            <a:r>
              <a:rPr lang="en-US" sz="1800" dirty="0" err="1"/>
              <a:t>отношение</a:t>
            </a:r>
            <a:r>
              <a:rPr lang="en-US" sz="1800" dirty="0"/>
              <a:t> к </a:t>
            </a:r>
            <a:r>
              <a:rPr lang="en-US" sz="1800" dirty="0" err="1"/>
              <a:t>своим</a:t>
            </a:r>
            <a:r>
              <a:rPr lang="en-US" sz="1800" dirty="0"/>
              <a:t> </a:t>
            </a:r>
            <a:r>
              <a:rPr lang="en-US" sz="1800" dirty="0" err="1"/>
              <a:t>словам</a:t>
            </a:r>
            <a:r>
              <a:rPr lang="en-US" sz="1800" dirty="0"/>
              <a:t> и </a:t>
            </a:r>
            <a:r>
              <a:rPr lang="en-US" sz="1800" dirty="0" err="1"/>
              <a:t>поступкам</a:t>
            </a:r>
            <a:r>
              <a:rPr lang="en-US" sz="1800" dirty="0"/>
              <a:t>.</a:t>
            </a:r>
          </a:p>
        </p:txBody>
      </p:sp>
      <p:pic>
        <p:nvPicPr>
          <p:cNvPr id="3" name="Рисунок 2" descr="Изображение выглядит как человек, женщина, сидит, окно&#10;&#10;Автоматически созданное описание">
            <a:extLst>
              <a:ext uri="{FF2B5EF4-FFF2-40B4-BE49-F238E27FC236}">
                <a16:creationId xmlns:a16="http://schemas.microsoft.com/office/drawing/2014/main" id="{453A75C3-69E0-483A-BCB8-3E23C28DD7F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942" r="7534" b="-4104"/>
          <a:stretch/>
        </p:blipFill>
        <p:spPr>
          <a:xfrm>
            <a:off x="5964702" y="0"/>
            <a:ext cx="7451187" cy="7139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5639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1" name="Rectangle 30">
            <a:extLst>
              <a:ext uri="{FF2B5EF4-FFF2-40B4-BE49-F238E27FC236}">
                <a16:creationId xmlns:a16="http://schemas.microsoft.com/office/drawing/2014/main" id="{F4C0B10B-D2C4-4A54-AFAD-3D27DF88BB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B6BADB90-C74B-40D6-86DC-503F65FCE8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09710" y="635715"/>
            <a:ext cx="11142208" cy="2482136"/>
            <a:chOff x="409710" y="635715"/>
            <a:chExt cx="11142208" cy="2482136"/>
          </a:xfrm>
        </p:grpSpPr>
        <p:sp>
          <p:nvSpPr>
            <p:cNvPr id="34" name="Freeform 44">
              <a:extLst>
                <a:ext uri="{FF2B5EF4-FFF2-40B4-BE49-F238E27FC236}">
                  <a16:creationId xmlns:a16="http://schemas.microsoft.com/office/drawing/2014/main" id="{6559431D-1886-4AE0-9B87-9AD2ECAB84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23203" y="635716"/>
              <a:ext cx="328612" cy="1742360"/>
            </a:xfrm>
            <a:custGeom>
              <a:avLst/>
              <a:gdLst>
                <a:gd name="T0" fmla="*/ 207 w 207"/>
                <a:gd name="T1" fmla="*/ 987 h 1114"/>
                <a:gd name="T2" fmla="*/ 0 w 207"/>
                <a:gd name="T3" fmla="*/ 1114 h 1114"/>
                <a:gd name="T4" fmla="*/ 0 w 207"/>
                <a:gd name="T5" fmla="*/ 127 h 1114"/>
                <a:gd name="T6" fmla="*/ 207 w 207"/>
                <a:gd name="T7" fmla="*/ 0 h 1114"/>
                <a:gd name="T8" fmla="*/ 207 w 207"/>
                <a:gd name="T9" fmla="*/ 987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1114">
                  <a:moveTo>
                    <a:pt x="207" y="987"/>
                  </a:moveTo>
                  <a:lnTo>
                    <a:pt x="0" y="1114"/>
                  </a:lnTo>
                  <a:lnTo>
                    <a:pt x="0" y="127"/>
                  </a:lnTo>
                  <a:lnTo>
                    <a:pt x="207" y="0"/>
                  </a:lnTo>
                  <a:lnTo>
                    <a:pt x="207" y="987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45">
              <a:extLst>
                <a:ext uri="{FF2B5EF4-FFF2-40B4-BE49-F238E27FC236}">
                  <a16:creationId xmlns:a16="http://schemas.microsoft.com/office/drawing/2014/main" id="{373850A5-B04A-4FCD-9E73-EE322167FB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09710" y="1022350"/>
              <a:ext cx="709612" cy="2095501"/>
            </a:xfrm>
            <a:custGeom>
              <a:avLst/>
              <a:gdLst>
                <a:gd name="T0" fmla="*/ 447 w 447"/>
                <a:gd name="T1" fmla="*/ 1363 h 1363"/>
                <a:gd name="T2" fmla="*/ 0 w 447"/>
                <a:gd name="T3" fmla="*/ 987 h 1363"/>
                <a:gd name="T4" fmla="*/ 0 w 447"/>
                <a:gd name="T5" fmla="*/ 0 h 1363"/>
                <a:gd name="T6" fmla="*/ 447 w 447"/>
                <a:gd name="T7" fmla="*/ 376 h 1363"/>
                <a:gd name="T8" fmla="*/ 447 w 447"/>
                <a:gd name="T9" fmla="*/ 1363 h 1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1363">
                  <a:moveTo>
                    <a:pt x="447" y="1363"/>
                  </a:moveTo>
                  <a:lnTo>
                    <a:pt x="0" y="987"/>
                  </a:lnTo>
                  <a:lnTo>
                    <a:pt x="0" y="0"/>
                  </a:lnTo>
                  <a:lnTo>
                    <a:pt x="447" y="376"/>
                  </a:lnTo>
                  <a:lnTo>
                    <a:pt x="447" y="136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46">
              <a:extLst>
                <a:ext uri="{FF2B5EF4-FFF2-40B4-BE49-F238E27FC236}">
                  <a16:creationId xmlns:a16="http://schemas.microsoft.com/office/drawing/2014/main" id="{82C18C67-80FA-4738-AA53-0AF2419F98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09710" y="837744"/>
              <a:ext cx="403225" cy="1705431"/>
            </a:xfrm>
            <a:custGeom>
              <a:avLst/>
              <a:gdLst>
                <a:gd name="T0" fmla="*/ 254 w 254"/>
                <a:gd name="T1" fmla="*/ 987 h 1109"/>
                <a:gd name="T2" fmla="*/ 0 w 254"/>
                <a:gd name="T3" fmla="*/ 1109 h 1109"/>
                <a:gd name="T4" fmla="*/ 0 w 254"/>
                <a:gd name="T5" fmla="*/ 119 h 1109"/>
                <a:gd name="T6" fmla="*/ 254 w 254"/>
                <a:gd name="T7" fmla="*/ 0 h 1109"/>
                <a:gd name="T8" fmla="*/ 254 w 254"/>
                <a:gd name="T9" fmla="*/ 987 h 1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1109">
                  <a:moveTo>
                    <a:pt x="254" y="987"/>
                  </a:moveTo>
                  <a:lnTo>
                    <a:pt x="0" y="1109"/>
                  </a:lnTo>
                  <a:lnTo>
                    <a:pt x="0" y="119"/>
                  </a:lnTo>
                  <a:lnTo>
                    <a:pt x="254" y="0"/>
                  </a:lnTo>
                  <a:lnTo>
                    <a:pt x="254" y="98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47">
              <a:extLst>
                <a:ext uri="{FF2B5EF4-FFF2-40B4-BE49-F238E27FC236}">
                  <a16:creationId xmlns:a16="http://schemas.microsoft.com/office/drawing/2014/main" id="{48543B1A-8BF5-4C63-8404-41B2EA70B3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4660" y="640894"/>
              <a:ext cx="168275" cy="1713195"/>
            </a:xfrm>
            <a:custGeom>
              <a:avLst/>
              <a:gdLst>
                <a:gd name="T0" fmla="*/ 106 w 106"/>
                <a:gd name="T1" fmla="*/ 1114 h 1114"/>
                <a:gd name="T2" fmla="*/ 0 w 106"/>
                <a:gd name="T3" fmla="*/ 1005 h 1114"/>
                <a:gd name="T4" fmla="*/ 0 w 106"/>
                <a:gd name="T5" fmla="*/ 0 h 1114"/>
                <a:gd name="T6" fmla="*/ 106 w 106"/>
                <a:gd name="T7" fmla="*/ 110 h 1114"/>
                <a:gd name="T8" fmla="*/ 106 w 106"/>
                <a:gd name="T9" fmla="*/ 1114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114">
                  <a:moveTo>
                    <a:pt x="106" y="1114"/>
                  </a:moveTo>
                  <a:lnTo>
                    <a:pt x="0" y="1005"/>
                  </a:lnTo>
                  <a:lnTo>
                    <a:pt x="0" y="0"/>
                  </a:lnTo>
                  <a:lnTo>
                    <a:pt x="106" y="110"/>
                  </a:lnTo>
                  <a:lnTo>
                    <a:pt x="106" y="111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92DF5096-E051-498C-A3ED-CBA77A813A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4055" y="635715"/>
              <a:ext cx="10907863" cy="154145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" name="Заголовок 13">
            <a:extLst>
              <a:ext uri="{FF2B5EF4-FFF2-40B4-BE49-F238E27FC236}">
                <a16:creationId xmlns:a16="http://schemas.microsoft.com/office/drawing/2014/main" id="{E1B9BBD9-CD15-4808-B5E0-85F1C84FED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47280" y="759805"/>
            <a:ext cx="1030652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sz="4000">
                <a:solidFill>
                  <a:srgbClr val="FFFFFF"/>
                </a:solidFill>
              </a:rPr>
              <a:t>Этапы медиации</a:t>
            </a:r>
          </a:p>
        </p:txBody>
      </p:sp>
      <p:sp>
        <p:nvSpPr>
          <p:cNvPr id="7" name="Объект 6">
            <a:extLst>
              <a:ext uri="{FF2B5EF4-FFF2-40B4-BE49-F238E27FC236}">
                <a16:creationId xmlns:a16="http://schemas.microsoft.com/office/drawing/2014/main" id="{9409D35D-F295-429A-8A97-1E93E919DED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292072" y="2305516"/>
            <a:ext cx="5024322" cy="4376638"/>
          </a:xfrm>
        </p:spPr>
        <p:txBody>
          <a:bodyPr vert="horz" lIns="91440" tIns="45720" rIns="91440" bIns="45720" rtlCol="0">
            <a:noAutofit/>
          </a:bodyPr>
          <a:lstStyle/>
          <a:p>
            <a:r>
              <a:rPr lang="en-US" sz="1800" dirty="0" err="1"/>
              <a:t>медиатор</a:t>
            </a:r>
            <a:r>
              <a:rPr lang="en-US" sz="1800" dirty="0"/>
              <a:t> </a:t>
            </a:r>
            <a:r>
              <a:rPr lang="en-US" sz="1800" dirty="0" err="1"/>
              <a:t>рассказывает</a:t>
            </a:r>
            <a:r>
              <a:rPr lang="en-US" sz="1800" dirty="0"/>
              <a:t> о </a:t>
            </a:r>
            <a:r>
              <a:rPr lang="en-US" sz="1800" dirty="0" err="1"/>
              <a:t>процедуре</a:t>
            </a:r>
            <a:r>
              <a:rPr lang="en-US" sz="1800" dirty="0"/>
              <a:t> </a:t>
            </a:r>
            <a:r>
              <a:rPr lang="en-US" sz="1800" dirty="0" err="1"/>
              <a:t>переговоров</a:t>
            </a:r>
            <a:r>
              <a:rPr lang="en-US" sz="1800" dirty="0"/>
              <a:t> и </a:t>
            </a:r>
            <a:r>
              <a:rPr lang="en-US" sz="1800" dirty="0" err="1"/>
              <a:t>получает</a:t>
            </a:r>
            <a:r>
              <a:rPr lang="en-US" sz="1800" dirty="0"/>
              <a:t> </a:t>
            </a:r>
            <a:r>
              <a:rPr lang="en-US" sz="1800" dirty="0" err="1"/>
              <a:t>подтверждение</a:t>
            </a:r>
            <a:r>
              <a:rPr lang="en-US" sz="1800" dirty="0"/>
              <a:t> </a:t>
            </a:r>
            <a:r>
              <a:rPr lang="en-US" sz="1800" dirty="0" err="1"/>
              <a:t>готовности</a:t>
            </a:r>
            <a:r>
              <a:rPr lang="en-US" sz="1800" dirty="0"/>
              <a:t> </a:t>
            </a:r>
            <a:r>
              <a:rPr lang="en-US" sz="1800" dirty="0" err="1"/>
              <a:t>сторон</a:t>
            </a:r>
            <a:r>
              <a:rPr lang="en-US" sz="1800" dirty="0"/>
              <a:t> </a:t>
            </a:r>
            <a:r>
              <a:rPr lang="en-US" sz="1800" dirty="0" err="1"/>
              <a:t>на</a:t>
            </a:r>
            <a:r>
              <a:rPr lang="en-US" sz="1800" dirty="0"/>
              <a:t> </a:t>
            </a:r>
            <a:r>
              <a:rPr lang="en-US" sz="1800" dirty="0" err="1"/>
              <a:t>участие</a:t>
            </a:r>
            <a:r>
              <a:rPr lang="en-US" sz="1800" dirty="0"/>
              <a:t> в </a:t>
            </a:r>
            <a:r>
              <a:rPr lang="en-US" sz="1800" dirty="0" err="1"/>
              <a:t>процессе</a:t>
            </a:r>
            <a:r>
              <a:rPr lang="en-US" sz="1800" dirty="0"/>
              <a:t>;</a:t>
            </a:r>
          </a:p>
          <a:p>
            <a:r>
              <a:rPr lang="en-US" sz="1800" dirty="0" err="1"/>
              <a:t>стороны</a:t>
            </a:r>
            <a:r>
              <a:rPr lang="en-US" sz="1800" dirty="0"/>
              <a:t> </a:t>
            </a:r>
            <a:r>
              <a:rPr lang="en-US" sz="1800" dirty="0" err="1"/>
              <a:t>излагают</a:t>
            </a:r>
            <a:r>
              <a:rPr lang="en-US" sz="1800" dirty="0"/>
              <a:t> и </a:t>
            </a:r>
            <a:r>
              <a:rPr lang="en-US" sz="1800" dirty="0" err="1"/>
              <a:t>объясняют</a:t>
            </a:r>
            <a:r>
              <a:rPr lang="en-US" sz="1800" dirty="0"/>
              <a:t> </a:t>
            </a:r>
            <a:r>
              <a:rPr lang="en-US" sz="1800" dirty="0" err="1"/>
              <a:t>свои</a:t>
            </a:r>
            <a:r>
              <a:rPr lang="en-US" sz="1800" dirty="0"/>
              <a:t> </a:t>
            </a:r>
            <a:r>
              <a:rPr lang="en-US" sz="1800" dirty="0" err="1"/>
              <a:t>позиции</a:t>
            </a:r>
            <a:r>
              <a:rPr lang="en-US" sz="1800" dirty="0"/>
              <a:t>;</a:t>
            </a:r>
          </a:p>
          <a:p>
            <a:r>
              <a:rPr lang="en-US" sz="1800" dirty="0" err="1"/>
              <a:t>стороны</a:t>
            </a:r>
            <a:r>
              <a:rPr lang="en-US" sz="1800" dirty="0"/>
              <a:t> </a:t>
            </a:r>
            <a:r>
              <a:rPr lang="en-US" sz="1800" dirty="0" err="1"/>
              <a:t>обмениваются</a:t>
            </a:r>
            <a:r>
              <a:rPr lang="en-US" sz="1800" dirty="0"/>
              <a:t> </a:t>
            </a:r>
            <a:r>
              <a:rPr lang="en-US" sz="1800" dirty="0" err="1"/>
              <a:t>впечатлениями</a:t>
            </a:r>
            <a:r>
              <a:rPr lang="en-US" sz="1800" dirty="0"/>
              <a:t> </a:t>
            </a:r>
            <a:r>
              <a:rPr lang="en-US" sz="1800" dirty="0" err="1"/>
              <a:t>по</a:t>
            </a:r>
            <a:r>
              <a:rPr lang="en-US" sz="1800" dirty="0"/>
              <a:t> </a:t>
            </a:r>
            <a:r>
              <a:rPr lang="en-US" sz="1800" dirty="0" err="1"/>
              <a:t>поводу</a:t>
            </a:r>
            <a:r>
              <a:rPr lang="en-US" sz="1800" dirty="0"/>
              <a:t> </a:t>
            </a:r>
            <a:r>
              <a:rPr lang="en-US" sz="1800" dirty="0" err="1"/>
              <a:t>изложенного</a:t>
            </a:r>
            <a:r>
              <a:rPr lang="en-US" sz="1800" dirty="0"/>
              <a:t> и </a:t>
            </a:r>
            <a:r>
              <a:rPr lang="en-US" sz="1800" dirty="0" err="1"/>
              <a:t>составляют</a:t>
            </a:r>
            <a:r>
              <a:rPr lang="en-US" sz="1800" dirty="0"/>
              <a:t> </a:t>
            </a:r>
            <a:r>
              <a:rPr lang="en-US" sz="1800" dirty="0" err="1"/>
              <a:t>список</a:t>
            </a:r>
            <a:r>
              <a:rPr lang="en-US" sz="1800" dirty="0"/>
              <a:t> </a:t>
            </a:r>
            <a:r>
              <a:rPr lang="en-US" sz="1800" dirty="0" err="1"/>
              <a:t>вопросов</a:t>
            </a:r>
            <a:r>
              <a:rPr lang="en-US" sz="1800" dirty="0"/>
              <a:t> </a:t>
            </a:r>
            <a:r>
              <a:rPr lang="en-US" sz="1800" dirty="0" err="1"/>
              <a:t>для</a:t>
            </a:r>
            <a:r>
              <a:rPr lang="en-US" sz="1800" dirty="0"/>
              <a:t> </a:t>
            </a:r>
            <a:r>
              <a:rPr lang="en-US" sz="1800" dirty="0" err="1"/>
              <a:t>обсуждения</a:t>
            </a:r>
            <a:r>
              <a:rPr lang="en-US" sz="1800" dirty="0"/>
              <a:t>;</a:t>
            </a:r>
          </a:p>
          <a:p>
            <a:r>
              <a:rPr lang="en-US" sz="1800" dirty="0" err="1"/>
              <a:t>стороны</a:t>
            </a:r>
            <a:r>
              <a:rPr lang="en-US" sz="1800" dirty="0"/>
              <a:t> с </a:t>
            </a:r>
            <a:r>
              <a:rPr lang="en-US" sz="1800" dirty="0" err="1"/>
              <a:t>помощью</a:t>
            </a:r>
            <a:r>
              <a:rPr lang="en-US" sz="1800" dirty="0"/>
              <a:t> </a:t>
            </a:r>
            <a:r>
              <a:rPr lang="en-US" sz="1800" dirty="0" err="1"/>
              <a:t>медиатора</a:t>
            </a:r>
            <a:r>
              <a:rPr lang="en-US" sz="1800" dirty="0"/>
              <a:t> </a:t>
            </a:r>
            <a:r>
              <a:rPr lang="en-US" sz="1800" dirty="0" err="1"/>
              <a:t>обсуждают</a:t>
            </a:r>
            <a:r>
              <a:rPr lang="en-US" sz="1800" dirty="0"/>
              <a:t> </a:t>
            </a:r>
            <a:r>
              <a:rPr lang="en-US" sz="1800" dirty="0" err="1"/>
              <a:t>спорные</a:t>
            </a:r>
            <a:r>
              <a:rPr lang="en-US" sz="1800" dirty="0"/>
              <a:t> </a:t>
            </a:r>
            <a:r>
              <a:rPr lang="en-US" sz="1800" dirty="0" err="1"/>
              <a:t>вопросы</a:t>
            </a:r>
            <a:r>
              <a:rPr lang="en-US" sz="1800" dirty="0"/>
              <a:t> и </a:t>
            </a:r>
            <a:r>
              <a:rPr lang="en-US" sz="1800" dirty="0" err="1"/>
              <a:t>разрабатывают</a:t>
            </a:r>
            <a:r>
              <a:rPr lang="en-US" sz="1800" dirty="0"/>
              <a:t> </a:t>
            </a:r>
            <a:r>
              <a:rPr lang="en-US" sz="1800" dirty="0" err="1"/>
              <a:t>варианты</a:t>
            </a:r>
            <a:r>
              <a:rPr lang="en-US" sz="1800" dirty="0"/>
              <a:t> </a:t>
            </a:r>
            <a:r>
              <a:rPr lang="en-US" sz="1800" dirty="0" err="1"/>
              <a:t>их</a:t>
            </a:r>
            <a:r>
              <a:rPr lang="en-US" sz="1800" dirty="0"/>
              <a:t> </a:t>
            </a:r>
            <a:r>
              <a:rPr lang="en-US" sz="1800" dirty="0" err="1"/>
              <a:t>решения</a:t>
            </a:r>
            <a:r>
              <a:rPr lang="en-US" sz="1800" dirty="0"/>
              <a:t>;</a:t>
            </a:r>
          </a:p>
          <a:p>
            <a:r>
              <a:rPr lang="en-US" sz="1800" dirty="0" err="1"/>
              <a:t>стороны</a:t>
            </a:r>
            <a:r>
              <a:rPr lang="en-US" sz="1800" dirty="0"/>
              <a:t> </a:t>
            </a:r>
            <a:r>
              <a:rPr lang="en-US" sz="1800" dirty="0" err="1"/>
              <a:t>заключают</a:t>
            </a:r>
            <a:r>
              <a:rPr lang="en-US" sz="1800" dirty="0"/>
              <a:t> </a:t>
            </a:r>
            <a:r>
              <a:rPr lang="en-US" sz="1800" dirty="0" err="1"/>
              <a:t>устраивающий</a:t>
            </a:r>
            <a:r>
              <a:rPr lang="en-US" sz="1800" dirty="0"/>
              <a:t> </a:t>
            </a:r>
            <a:r>
              <a:rPr lang="en-US" sz="1800" dirty="0" err="1"/>
              <a:t>их</a:t>
            </a:r>
            <a:r>
              <a:rPr lang="en-US" sz="1800" dirty="0"/>
              <a:t> </a:t>
            </a:r>
            <a:r>
              <a:rPr lang="en-US" sz="1800" dirty="0" err="1"/>
              <a:t>вариант</a:t>
            </a:r>
            <a:r>
              <a:rPr lang="en-US" sz="1800" dirty="0"/>
              <a:t> </a:t>
            </a:r>
            <a:r>
              <a:rPr lang="en-US" sz="1800" dirty="0" err="1"/>
              <a:t>соглашения</a:t>
            </a:r>
            <a:r>
              <a:rPr lang="en-US" sz="1800" dirty="0"/>
              <a:t>, и </a:t>
            </a:r>
            <a:r>
              <a:rPr lang="en-US" sz="1800" dirty="0" err="1"/>
              <a:t>медиация</a:t>
            </a:r>
            <a:r>
              <a:rPr lang="en-US" sz="1800" dirty="0"/>
              <a:t> </a:t>
            </a:r>
            <a:r>
              <a:rPr lang="en-US" sz="1800" dirty="0" err="1"/>
              <a:t>завершается</a:t>
            </a:r>
            <a:r>
              <a:rPr lang="en-US" sz="1800" dirty="0"/>
              <a:t>.</a:t>
            </a:r>
          </a:p>
        </p:txBody>
      </p:sp>
      <p:pic>
        <p:nvPicPr>
          <p:cNvPr id="3" name="Рисунок 2" descr="Изображение выглядит как зонт, рисунок&#10;&#10;Автоматически созданное описание">
            <a:extLst>
              <a:ext uri="{FF2B5EF4-FFF2-40B4-BE49-F238E27FC236}">
                <a16:creationId xmlns:a16="http://schemas.microsoft.com/office/drawing/2014/main" id="{0144378A-8180-4F74-9754-1548D9FE825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067"/>
          <a:stretch/>
        </p:blipFill>
        <p:spPr>
          <a:xfrm>
            <a:off x="6420799" y="2494237"/>
            <a:ext cx="4802404" cy="3563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94105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6" name="Rectangle 75">
            <a:extLst>
              <a:ext uri="{FF2B5EF4-FFF2-40B4-BE49-F238E27FC236}">
                <a16:creationId xmlns:a16="http://schemas.microsoft.com/office/drawing/2014/main" id="{E45B1D5C-0827-4AF0-8186-11FC5A8B8B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Заголовок 13">
            <a:extLst>
              <a:ext uri="{FF2B5EF4-FFF2-40B4-BE49-F238E27FC236}">
                <a16:creationId xmlns:a16="http://schemas.microsoft.com/office/drawing/2014/main" id="{E1B9BBD9-CD15-4808-B5E0-85F1C84FED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267909" y="2023110"/>
            <a:ext cx="2469624" cy="284607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ru-RU" sz="2200" dirty="0"/>
              <a:t>Процесс медиации может быть инициирован обеими сторонами, либо одной из сторон.</a:t>
            </a:r>
            <a:endParaRPr lang="en-US" sz="2200" dirty="0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99413ED5-9ED4-4772-BCE4-2BCAE6B12E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3433973" y="-827233"/>
            <a:ext cx="1715478" cy="858342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04357C93-F0CB-4A1C-8F77-4E90637898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2085" y="664308"/>
            <a:ext cx="8082632" cy="560034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картинка показывает кто является участниками процесса медиации">
            <a:extLst>
              <a:ext uri="{FF2B5EF4-FFF2-40B4-BE49-F238E27FC236}">
                <a16:creationId xmlns:a16="http://schemas.microsoft.com/office/drawing/2014/main" id="{E19BA407-A65F-4BE4-9766-EA6F6B8CAC85}"/>
              </a:ext>
            </a:extLst>
          </p:cNvPr>
          <p:cNvPicPr>
            <a:picLocks noGrp="1" noChangeAspect="1" noChangeArrowheads="1"/>
          </p:cNvPicPr>
          <p:nvPr>
            <p:ph sz="quarter" idx="10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017"/>
          <a:stretch/>
        </p:blipFill>
        <p:spPr bwMode="auto">
          <a:xfrm>
            <a:off x="545238" y="858525"/>
            <a:ext cx="7608304" cy="4782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2" name="Rectangle 81">
            <a:extLst>
              <a:ext uri="{FF2B5EF4-FFF2-40B4-BE49-F238E27FC236}">
                <a16:creationId xmlns:a16="http://schemas.microsoft.com/office/drawing/2014/main" id="{90F533E9-6690-41A8-A372-4C6C622D02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950447" y="3392097"/>
            <a:ext cx="1719072" cy="1523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1505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6" name="Rectangle 75">
            <a:extLst>
              <a:ext uri="{FF2B5EF4-FFF2-40B4-BE49-F238E27FC236}">
                <a16:creationId xmlns:a16="http://schemas.microsoft.com/office/drawing/2014/main" id="{E45B1D5C-0827-4AF0-8186-11FC5A8B8B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Заголовок 13">
            <a:extLst>
              <a:ext uri="{FF2B5EF4-FFF2-40B4-BE49-F238E27FC236}">
                <a16:creationId xmlns:a16="http://schemas.microsoft.com/office/drawing/2014/main" id="{E1B9BBD9-CD15-4808-B5E0-85F1C84FED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219866" y="1621982"/>
            <a:ext cx="2469624" cy="3800916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ru-RU" sz="2200" dirty="0"/>
              <a:t>В случае, если к медиатору обращается одна сторона, медиатор может по ее просьбе сделать предложение об урегулировании спора путем проведения медиации второй стороне.</a:t>
            </a:r>
            <a:endParaRPr lang="en-US" sz="2200" dirty="0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99413ED5-9ED4-4772-BCE4-2BCAE6B12E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3433973" y="-827233"/>
            <a:ext cx="1715478" cy="858342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04357C93-F0CB-4A1C-8F77-4E90637898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2085" y="664308"/>
            <a:ext cx="8082632" cy="560034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90F533E9-6690-41A8-A372-4C6C622D02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950447" y="3392097"/>
            <a:ext cx="1719072" cy="1523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Объект 3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8BF612DC-8887-4ECB-ACA8-8D470496B9F7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 rotWithShape="1">
          <a:blip r:embed="rId3"/>
          <a:srcRect b="10365"/>
          <a:stretch/>
        </p:blipFill>
        <p:spPr>
          <a:xfrm>
            <a:off x="469538" y="883229"/>
            <a:ext cx="4217325" cy="2858777"/>
          </a:xfrm>
        </p:spPr>
      </p:pic>
      <p:pic>
        <p:nvPicPr>
          <p:cNvPr id="36" name="Объект 5">
            <a:extLst>
              <a:ext uri="{FF2B5EF4-FFF2-40B4-BE49-F238E27FC236}">
                <a16:creationId xmlns:a16="http://schemas.microsoft.com/office/drawing/2014/main" id="{40AC1617-9D31-4877-B46E-FC354EFC7CC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7289"/>
          <a:stretch/>
        </p:blipFill>
        <p:spPr>
          <a:xfrm>
            <a:off x="3915838" y="3429000"/>
            <a:ext cx="4090362" cy="2545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64464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6" name="Rectangle 75">
            <a:extLst>
              <a:ext uri="{FF2B5EF4-FFF2-40B4-BE49-F238E27FC236}">
                <a16:creationId xmlns:a16="http://schemas.microsoft.com/office/drawing/2014/main" id="{E45B1D5C-0827-4AF0-8186-11FC5A8B8B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99413ED5-9ED4-4772-BCE4-2BCAE6B12E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3433973" y="-827233"/>
            <a:ext cx="1715478" cy="858342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04357C93-F0CB-4A1C-8F77-4E90637898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2085" y="664308"/>
            <a:ext cx="8082632" cy="560034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90F533E9-6690-41A8-A372-4C6C622D02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950447" y="3392097"/>
            <a:ext cx="1719072" cy="1523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Объект 10">
            <a:extLst>
              <a:ext uri="{FF2B5EF4-FFF2-40B4-BE49-F238E27FC236}">
                <a16:creationId xmlns:a16="http://schemas.microsoft.com/office/drawing/2014/main" id="{DA35CF76-7666-4A41-B583-8D006B5F4781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 rotWithShape="1">
          <a:blip r:embed="rId3"/>
          <a:srcRect b="11559"/>
          <a:stretch/>
        </p:blipFill>
        <p:spPr>
          <a:xfrm>
            <a:off x="964617" y="1286123"/>
            <a:ext cx="6654189" cy="4472633"/>
          </a:xfrm>
        </p:spPr>
      </p:pic>
      <p:sp>
        <p:nvSpPr>
          <p:cNvPr id="15" name="Заголовок 13">
            <a:extLst>
              <a:ext uri="{FF2B5EF4-FFF2-40B4-BE49-F238E27FC236}">
                <a16:creationId xmlns:a16="http://schemas.microsoft.com/office/drawing/2014/main" id="{8EA15979-D3F1-45E3-8C01-7AEF51183E4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52899" y="1201106"/>
            <a:ext cx="2469624" cy="4642666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ru-RU" sz="2200" dirty="0"/>
              <a:t>Медиатор открывая медиацию: представляется, предлагает представиться лицам, участвующим в переговорах, уясняет их полномочия, рассказывает о порядке проведения процедуры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70225409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иний и зеленый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757</Words>
  <Application>Microsoft Office PowerPoint</Application>
  <PresentationFormat>Широкоэкранный</PresentationFormat>
  <Paragraphs>66</Paragraphs>
  <Slides>16</Slides>
  <Notes>16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Тема Office</vt:lpstr>
      <vt:lpstr>Медиация Информация для родителей и детей</vt:lpstr>
      <vt:lpstr>Медиация - это</vt:lpstr>
      <vt:lpstr>Принципы медиации</vt:lpstr>
      <vt:lpstr>Задачи медиатора</vt:lpstr>
      <vt:lpstr>Медиация в семье</vt:lpstr>
      <vt:lpstr>Этапы медиации</vt:lpstr>
      <vt:lpstr>Процесс медиации может быть инициирован обеими сторонами, либо одной из сторон.</vt:lpstr>
      <vt:lpstr>В случае, если к медиатору обращается одна сторона, медиатор может по ее просьбе сделать предложение об урегулировании спора путем проведения медиации второй стороне.</vt:lpstr>
      <vt:lpstr>Медиатор открывая медиацию: представляется, предлагает представиться лицам, участвующим в переговорах, уясняет их полномочия, рассказывает о порядке проведения процедуры</vt:lpstr>
      <vt:lpstr>Сторонам поочередно предоставляется возможность изложить свое понимание причин возникновения спора, пути его разрешения и желаемый результат переговоров. </vt:lpstr>
      <vt:lpstr>После того, как каждая сторона рассказала свое видение ситуации следует этап дискуссии, на которой стороны и медиатор могут задать возникшие в ходе презентации сторон вопросы.</vt:lpstr>
      <vt:lpstr>Стороны определяют и формулируют круг спорных вопросов, требующих рассмотрения и обсуждения, выражают свое мнение и позицию по поводу возникшей спорной ситуации, выделяют основные вопросы, решение которых является наиболее важным для них. </vt:lpstr>
      <vt:lpstr>Стороны вырабатывают и обсуждают варианты предложений по урегулированию спора, анализируют и оценивают предложенные варианты и способы урегулирования спора с точки зрения конструктивности, приемлемости и реалистичности. </vt:lpstr>
      <vt:lpstr>Варианты решения спора, которые взаимовыгодны для обеих сторон, ложатся в основу медиативного соглашения. Задача медиатора выяснить реалистичность и единообразное понимание условий медиативного соглашения каждой из сторон. Процесс медиации завершается заключением медиативного соглашения.</vt:lpstr>
      <vt:lpstr>Если есть конфликт, с чего начать?</vt:lpstr>
      <vt:lpstr>Список литературы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2020-04-27T18:51:38Z</dcterms:created>
  <dcterms:modified xsi:type="dcterms:W3CDTF">2020-04-28T16:52:59Z</dcterms:modified>
</cp:coreProperties>
</file>