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8" r:id="rId3"/>
    <p:sldId id="259" r:id="rId4"/>
    <p:sldId id="260" r:id="rId5"/>
    <p:sldId id="262" r:id="rId6"/>
    <p:sldId id="293" r:id="rId7"/>
    <p:sldId id="265" r:id="rId8"/>
    <p:sldId id="266" r:id="rId9"/>
    <p:sldId id="268" r:id="rId10"/>
    <p:sldId id="270" r:id="rId11"/>
    <p:sldId id="271" r:id="rId12"/>
    <p:sldId id="273" r:id="rId13"/>
    <p:sldId id="274" r:id="rId14"/>
    <p:sldId id="275" r:id="rId15"/>
    <p:sldId id="277" r:id="rId16"/>
    <p:sldId id="278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9" r:id="rId25"/>
    <p:sldId id="292" r:id="rId26"/>
    <p:sldId id="29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2" d="100"/>
          <a:sy n="52" d="100"/>
        </p:scale>
        <p:origin x="-1334" y="-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7510B-75D8-4B09-862E-B98C1613F4D1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5D7C0-EB58-4B36-963A-85A1ADD71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578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F5D7C0-EB58-4B36-963A-85A1ADD7102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090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88641"/>
            <a:ext cx="7200800" cy="1512167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Муниципальное дошкольное образовательное учреждение Детский сад № 6 с. Аргаяш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2636912"/>
            <a:ext cx="7128792" cy="388843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     Краткая презентация основной образовательной программы дошкольного   </a:t>
            </a:r>
          </a:p>
          <a:p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smtClean="0">
                <a:solidFill>
                  <a:srgbClr val="7030A0"/>
                </a:solidFill>
              </a:rPr>
              <a:t>           </a:t>
            </a:r>
            <a:r>
              <a:rPr lang="ru-RU" sz="3600" b="1" dirty="0" smtClean="0">
                <a:solidFill>
                  <a:srgbClr val="7030A0"/>
                </a:solidFill>
              </a:rPr>
              <a:t>образования</a:t>
            </a:r>
          </a:p>
          <a:p>
            <a:endParaRPr lang="ru-RU" sz="3600" dirty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                             с. Аргаяш</a:t>
            </a:r>
          </a:p>
          <a:p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                                2018г.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813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0"/>
            <a:ext cx="860467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ОБРАЗОВАТЕЛЬНЫЕ ОБЛАСТИ, 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ОБЕСПЕЧИВАЮЩИЕ</a:t>
            </a: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РАЗНОСТОРОННЕЕ РАЗВИТИЕ ДЕТЕЙ ПО </a:t>
            </a:r>
            <a:r>
              <a:rPr lang="ru-RU" sz="2800" b="1" dirty="0">
                <a:solidFill>
                  <a:srgbClr val="7030A0"/>
                </a:solidFill>
              </a:rPr>
              <a:t>ФГОС ДО:</a:t>
            </a:r>
          </a:p>
        </p:txBody>
      </p:sp>
      <p:grpSp>
        <p:nvGrpSpPr>
          <p:cNvPr id="4" name="Group 17059"/>
          <p:cNvGrpSpPr/>
          <p:nvPr/>
        </p:nvGrpSpPr>
        <p:grpSpPr>
          <a:xfrm>
            <a:off x="251520" y="1662886"/>
            <a:ext cx="9056575" cy="4574426"/>
            <a:chOff x="0" y="0"/>
            <a:chExt cx="8887543" cy="4166616"/>
          </a:xfrm>
        </p:grpSpPr>
        <p:sp>
          <p:nvSpPr>
            <p:cNvPr id="5" name="Shape 18936"/>
            <p:cNvSpPr/>
            <p:nvPr/>
          </p:nvSpPr>
          <p:spPr>
            <a:xfrm>
              <a:off x="2484120" y="0"/>
              <a:ext cx="3587496" cy="792480"/>
            </a:xfrm>
            <a:custGeom>
              <a:avLst/>
              <a:gdLst/>
              <a:ahLst/>
              <a:cxnLst/>
              <a:rect l="0" t="0" r="0" b="0"/>
              <a:pathLst>
                <a:path w="3587496" h="792480">
                  <a:moveTo>
                    <a:pt x="0" y="0"/>
                  </a:moveTo>
                  <a:lnTo>
                    <a:pt x="3587496" y="0"/>
                  </a:lnTo>
                  <a:lnTo>
                    <a:pt x="3587496" y="792480"/>
                  </a:lnTo>
                  <a:lnTo>
                    <a:pt x="0" y="79248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9CC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6" name="Shape 1708"/>
            <p:cNvSpPr/>
            <p:nvPr/>
          </p:nvSpPr>
          <p:spPr>
            <a:xfrm>
              <a:off x="2484120" y="0"/>
              <a:ext cx="3587496" cy="792480"/>
            </a:xfrm>
            <a:custGeom>
              <a:avLst/>
              <a:gdLst/>
              <a:ahLst/>
              <a:cxnLst/>
              <a:rect l="0" t="0" r="0" b="0"/>
              <a:pathLst>
                <a:path w="3587496" h="792480">
                  <a:moveTo>
                    <a:pt x="0" y="792480"/>
                  </a:moveTo>
                  <a:lnTo>
                    <a:pt x="3587496" y="792480"/>
                  </a:lnTo>
                  <a:lnTo>
                    <a:pt x="3587496" y="0"/>
                  </a:lnTo>
                  <a:lnTo>
                    <a:pt x="0" y="0"/>
                  </a:lnTo>
                  <a:close/>
                </a:path>
              </a:pathLst>
            </a:custGeom>
            <a:ln w="9144" cap="flat">
              <a:miter lim="1270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7" name="Rectangle 1709"/>
            <p:cNvSpPr/>
            <p:nvPr/>
          </p:nvSpPr>
          <p:spPr>
            <a:xfrm>
              <a:off x="2512822" y="286927"/>
              <a:ext cx="4698401" cy="38756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400" b="1">
                  <a:solidFill>
                    <a:srgbClr val="000000"/>
                  </a:solidFill>
                  <a:effectLst/>
                  <a:latin typeface="Century Schoolbook"/>
                  <a:ea typeface="Century Schoolbook"/>
                  <a:cs typeface="Century Schoolbook"/>
                </a:rPr>
                <a:t>Физическое развитие</a:t>
              </a:r>
              <a:endParaRPr lang="ru-RU" sz="110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8" name="Shape 18937"/>
            <p:cNvSpPr/>
            <p:nvPr/>
          </p:nvSpPr>
          <p:spPr>
            <a:xfrm>
              <a:off x="4715256" y="2871216"/>
              <a:ext cx="2712720" cy="1295400"/>
            </a:xfrm>
            <a:custGeom>
              <a:avLst/>
              <a:gdLst/>
              <a:ahLst/>
              <a:cxnLst/>
              <a:rect l="0" t="0" r="0" b="0"/>
              <a:pathLst>
                <a:path w="2712720" h="1295400">
                  <a:moveTo>
                    <a:pt x="0" y="0"/>
                  </a:moveTo>
                  <a:lnTo>
                    <a:pt x="2712720" y="0"/>
                  </a:lnTo>
                  <a:lnTo>
                    <a:pt x="2712720" y="1295400"/>
                  </a:lnTo>
                  <a:lnTo>
                    <a:pt x="0" y="12954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9CC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9" name="Shape 1711"/>
            <p:cNvSpPr/>
            <p:nvPr/>
          </p:nvSpPr>
          <p:spPr>
            <a:xfrm>
              <a:off x="4715256" y="2871216"/>
              <a:ext cx="2712720" cy="1295400"/>
            </a:xfrm>
            <a:custGeom>
              <a:avLst/>
              <a:gdLst/>
              <a:ahLst/>
              <a:cxnLst/>
              <a:rect l="0" t="0" r="0" b="0"/>
              <a:pathLst>
                <a:path w="2712720" h="1295400">
                  <a:moveTo>
                    <a:pt x="0" y="1295400"/>
                  </a:moveTo>
                  <a:lnTo>
                    <a:pt x="2712720" y="1295400"/>
                  </a:lnTo>
                  <a:lnTo>
                    <a:pt x="2712720" y="0"/>
                  </a:lnTo>
                  <a:lnTo>
                    <a:pt x="0" y="0"/>
                  </a:lnTo>
                  <a:close/>
                </a:path>
              </a:pathLst>
            </a:custGeom>
            <a:ln w="9144" cap="flat">
              <a:miter lim="1270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0" name="Rectangle 1712"/>
            <p:cNvSpPr/>
            <p:nvPr/>
          </p:nvSpPr>
          <p:spPr>
            <a:xfrm>
              <a:off x="4760722" y="3043462"/>
              <a:ext cx="3351310" cy="38756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400" b="1" dirty="0">
                  <a:solidFill>
                    <a:srgbClr val="000000"/>
                  </a:solidFill>
                  <a:effectLst/>
                  <a:latin typeface="Century Schoolbook"/>
                  <a:ea typeface="Century Schoolbook"/>
                  <a:cs typeface="Century Schoolbook"/>
                </a:rPr>
                <a:t>Художественно</a:t>
              </a:r>
              <a:endParaRPr lang="ru-RU" sz="110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1" name="Rectangle 1713"/>
            <p:cNvSpPr/>
            <p:nvPr/>
          </p:nvSpPr>
          <p:spPr>
            <a:xfrm>
              <a:off x="7281926" y="3043462"/>
              <a:ext cx="134993" cy="38756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400" b="1">
                  <a:solidFill>
                    <a:srgbClr val="000000"/>
                  </a:solidFill>
                  <a:effectLst/>
                  <a:latin typeface="Century Schoolbook"/>
                  <a:ea typeface="Century Schoolbook"/>
                  <a:cs typeface="Century Schoolbook"/>
                </a:rPr>
                <a:t>-</a:t>
              </a:r>
              <a:endParaRPr lang="ru-RU" sz="110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2" name="Rectangle 1714"/>
            <p:cNvSpPr/>
            <p:nvPr/>
          </p:nvSpPr>
          <p:spPr>
            <a:xfrm>
              <a:off x="4958843" y="3409603"/>
              <a:ext cx="2956872" cy="38756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400" b="1">
                  <a:solidFill>
                    <a:srgbClr val="000000"/>
                  </a:solidFill>
                  <a:effectLst/>
                  <a:latin typeface="Century Schoolbook"/>
                  <a:ea typeface="Century Schoolbook"/>
                  <a:cs typeface="Century Schoolbook"/>
                </a:rPr>
                <a:t>эстетическое </a:t>
              </a:r>
              <a:endParaRPr lang="ru-RU" sz="110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3" name="Rectangle 1715"/>
            <p:cNvSpPr/>
            <p:nvPr/>
          </p:nvSpPr>
          <p:spPr>
            <a:xfrm>
              <a:off x="5327650" y="3775112"/>
              <a:ext cx="1981470" cy="38795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400" b="1">
                  <a:solidFill>
                    <a:srgbClr val="000000"/>
                  </a:solidFill>
                  <a:effectLst/>
                  <a:latin typeface="Century Schoolbook"/>
                  <a:ea typeface="Century Schoolbook"/>
                  <a:cs typeface="Century Schoolbook"/>
                </a:rPr>
                <a:t>развитие</a:t>
              </a:r>
              <a:endParaRPr lang="ru-RU" sz="110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4" name="Shape 18938"/>
            <p:cNvSpPr/>
            <p:nvPr/>
          </p:nvSpPr>
          <p:spPr>
            <a:xfrm>
              <a:off x="4858512" y="1228344"/>
              <a:ext cx="3444240" cy="1213104"/>
            </a:xfrm>
            <a:custGeom>
              <a:avLst/>
              <a:gdLst/>
              <a:ahLst/>
              <a:cxnLst/>
              <a:rect l="0" t="0" r="0" b="0"/>
              <a:pathLst>
                <a:path w="3444240" h="1213104">
                  <a:moveTo>
                    <a:pt x="0" y="0"/>
                  </a:moveTo>
                  <a:lnTo>
                    <a:pt x="3444240" y="0"/>
                  </a:lnTo>
                  <a:lnTo>
                    <a:pt x="3444240" y="1213104"/>
                  </a:lnTo>
                  <a:lnTo>
                    <a:pt x="0" y="1213104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9CC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5" name="Shape 1717"/>
            <p:cNvSpPr/>
            <p:nvPr/>
          </p:nvSpPr>
          <p:spPr>
            <a:xfrm>
              <a:off x="4858512" y="1228344"/>
              <a:ext cx="3444240" cy="1213104"/>
            </a:xfrm>
            <a:custGeom>
              <a:avLst/>
              <a:gdLst/>
              <a:ahLst/>
              <a:cxnLst/>
              <a:rect l="0" t="0" r="0" b="0"/>
              <a:pathLst>
                <a:path w="3444240" h="1213104">
                  <a:moveTo>
                    <a:pt x="0" y="1213104"/>
                  </a:moveTo>
                  <a:lnTo>
                    <a:pt x="3444240" y="1213104"/>
                  </a:lnTo>
                  <a:lnTo>
                    <a:pt x="3444240" y="0"/>
                  </a:lnTo>
                  <a:lnTo>
                    <a:pt x="0" y="0"/>
                  </a:lnTo>
                  <a:close/>
                </a:path>
              </a:pathLst>
            </a:custGeom>
            <a:ln w="9144" cap="flat">
              <a:miter lim="1270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6" name="Rectangle 1718"/>
            <p:cNvSpPr/>
            <p:nvPr/>
          </p:nvSpPr>
          <p:spPr>
            <a:xfrm>
              <a:off x="5241925" y="1542321"/>
              <a:ext cx="3645618" cy="38756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400" b="1">
                  <a:solidFill>
                    <a:srgbClr val="000000"/>
                  </a:solidFill>
                  <a:effectLst/>
                  <a:latin typeface="Century Schoolbook"/>
                  <a:ea typeface="Century Schoolbook"/>
                  <a:cs typeface="Century Schoolbook"/>
                </a:rPr>
                <a:t>Познавательное </a:t>
              </a:r>
              <a:endParaRPr lang="ru-RU" sz="110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7" name="Rectangle 1719"/>
            <p:cNvSpPr/>
            <p:nvPr/>
          </p:nvSpPr>
          <p:spPr>
            <a:xfrm>
              <a:off x="5836666" y="1908082"/>
              <a:ext cx="1979490" cy="38756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400" b="1">
                  <a:solidFill>
                    <a:srgbClr val="000000"/>
                  </a:solidFill>
                  <a:effectLst/>
                  <a:latin typeface="Century Schoolbook"/>
                  <a:ea typeface="Century Schoolbook"/>
                  <a:cs typeface="Century Schoolbook"/>
                </a:rPr>
                <a:t>развитие</a:t>
              </a:r>
              <a:endParaRPr lang="ru-RU" sz="110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8" name="Shape 18939"/>
            <p:cNvSpPr/>
            <p:nvPr/>
          </p:nvSpPr>
          <p:spPr>
            <a:xfrm>
              <a:off x="1569720" y="2871216"/>
              <a:ext cx="2709672" cy="1295400"/>
            </a:xfrm>
            <a:custGeom>
              <a:avLst/>
              <a:gdLst/>
              <a:ahLst/>
              <a:cxnLst/>
              <a:rect l="0" t="0" r="0" b="0"/>
              <a:pathLst>
                <a:path w="2709672" h="1295400">
                  <a:moveTo>
                    <a:pt x="0" y="0"/>
                  </a:moveTo>
                  <a:lnTo>
                    <a:pt x="2709672" y="0"/>
                  </a:lnTo>
                  <a:lnTo>
                    <a:pt x="2709672" y="1295400"/>
                  </a:lnTo>
                  <a:lnTo>
                    <a:pt x="0" y="12954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9CC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9" name="Shape 1721"/>
            <p:cNvSpPr/>
            <p:nvPr/>
          </p:nvSpPr>
          <p:spPr>
            <a:xfrm>
              <a:off x="1569720" y="2871216"/>
              <a:ext cx="2709672" cy="1295400"/>
            </a:xfrm>
            <a:custGeom>
              <a:avLst/>
              <a:gdLst/>
              <a:ahLst/>
              <a:cxnLst/>
              <a:rect l="0" t="0" r="0" b="0"/>
              <a:pathLst>
                <a:path w="2709672" h="1295400">
                  <a:moveTo>
                    <a:pt x="0" y="1295400"/>
                  </a:moveTo>
                  <a:lnTo>
                    <a:pt x="2709672" y="1295400"/>
                  </a:lnTo>
                  <a:lnTo>
                    <a:pt x="2709672" y="0"/>
                  </a:lnTo>
                  <a:lnTo>
                    <a:pt x="0" y="0"/>
                  </a:lnTo>
                  <a:close/>
                </a:path>
              </a:pathLst>
            </a:custGeom>
            <a:ln w="9144" cap="flat">
              <a:miter lim="1270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0" name="Rectangle 1722"/>
            <p:cNvSpPr/>
            <p:nvPr/>
          </p:nvSpPr>
          <p:spPr>
            <a:xfrm>
              <a:off x="2225675" y="3226116"/>
              <a:ext cx="1848371" cy="38795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400" b="1">
                  <a:solidFill>
                    <a:srgbClr val="000000"/>
                  </a:solidFill>
                  <a:effectLst/>
                  <a:latin typeface="Century Schoolbook"/>
                  <a:ea typeface="Century Schoolbook"/>
                  <a:cs typeface="Century Schoolbook"/>
                </a:rPr>
                <a:t>Речевое </a:t>
              </a:r>
              <a:endParaRPr lang="ru-RU" sz="110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1" name="Rectangle 1723"/>
            <p:cNvSpPr/>
            <p:nvPr/>
          </p:nvSpPr>
          <p:spPr>
            <a:xfrm>
              <a:off x="2179955" y="3592458"/>
              <a:ext cx="1979490" cy="38756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400" b="1">
                  <a:solidFill>
                    <a:srgbClr val="000000"/>
                  </a:solidFill>
                  <a:effectLst/>
                  <a:latin typeface="Century Schoolbook"/>
                  <a:ea typeface="Century Schoolbook"/>
                  <a:cs typeface="Century Schoolbook"/>
                </a:rPr>
                <a:t>развитие</a:t>
              </a:r>
              <a:endParaRPr lang="ru-RU" sz="110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2" name="Shape 18940"/>
            <p:cNvSpPr/>
            <p:nvPr/>
          </p:nvSpPr>
          <p:spPr>
            <a:xfrm>
              <a:off x="0" y="1228344"/>
              <a:ext cx="3355848" cy="1219200"/>
            </a:xfrm>
            <a:custGeom>
              <a:avLst/>
              <a:gdLst/>
              <a:ahLst/>
              <a:cxnLst/>
              <a:rect l="0" t="0" r="0" b="0"/>
              <a:pathLst>
                <a:path w="3355848" h="1219200">
                  <a:moveTo>
                    <a:pt x="0" y="0"/>
                  </a:moveTo>
                  <a:lnTo>
                    <a:pt x="3355848" y="0"/>
                  </a:lnTo>
                  <a:lnTo>
                    <a:pt x="3355848" y="1219200"/>
                  </a:lnTo>
                  <a:lnTo>
                    <a:pt x="0" y="12192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9CC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3" name="Shape 1725"/>
            <p:cNvSpPr/>
            <p:nvPr/>
          </p:nvSpPr>
          <p:spPr>
            <a:xfrm>
              <a:off x="0" y="1228344"/>
              <a:ext cx="3355848" cy="1219200"/>
            </a:xfrm>
            <a:custGeom>
              <a:avLst/>
              <a:gdLst/>
              <a:ahLst/>
              <a:cxnLst/>
              <a:rect l="0" t="0" r="0" b="0"/>
              <a:pathLst>
                <a:path w="3355848" h="1219200">
                  <a:moveTo>
                    <a:pt x="0" y="1219200"/>
                  </a:moveTo>
                  <a:lnTo>
                    <a:pt x="3355848" y="1219200"/>
                  </a:lnTo>
                  <a:lnTo>
                    <a:pt x="3355848" y="0"/>
                  </a:lnTo>
                  <a:lnTo>
                    <a:pt x="0" y="0"/>
                  </a:lnTo>
                  <a:close/>
                </a:path>
              </a:pathLst>
            </a:custGeom>
            <a:ln w="9144" cap="flat">
              <a:miter lim="1270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4" name="Rectangle 1726"/>
            <p:cNvSpPr/>
            <p:nvPr/>
          </p:nvSpPr>
          <p:spPr>
            <a:xfrm>
              <a:off x="727253" y="1362490"/>
              <a:ext cx="2386901" cy="38756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400" b="1">
                  <a:solidFill>
                    <a:srgbClr val="000000"/>
                  </a:solidFill>
                  <a:effectLst/>
                  <a:latin typeface="Century Schoolbook"/>
                  <a:ea typeface="Century Schoolbook"/>
                  <a:cs typeface="Century Schoolbook"/>
                </a:rPr>
                <a:t>Социально</a:t>
              </a:r>
              <a:endParaRPr lang="ru-RU" sz="110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5" name="Rectangle 1727"/>
            <p:cNvSpPr/>
            <p:nvPr/>
          </p:nvSpPr>
          <p:spPr>
            <a:xfrm>
              <a:off x="2523109" y="1362490"/>
              <a:ext cx="134993" cy="38756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400" b="1">
                  <a:solidFill>
                    <a:srgbClr val="000000"/>
                  </a:solidFill>
                  <a:effectLst/>
                  <a:latin typeface="Century Schoolbook"/>
                  <a:ea typeface="Century Schoolbook"/>
                  <a:cs typeface="Century Schoolbook"/>
                </a:rPr>
                <a:t>-</a:t>
              </a:r>
              <a:endParaRPr lang="ru-RU" sz="110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6" name="Rectangle 1728"/>
            <p:cNvSpPr/>
            <p:nvPr/>
          </p:nvSpPr>
          <p:spPr>
            <a:xfrm>
              <a:off x="147828" y="1728024"/>
              <a:ext cx="4059923" cy="38795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400" b="1">
                  <a:solidFill>
                    <a:srgbClr val="000000"/>
                  </a:solidFill>
                  <a:effectLst/>
                  <a:latin typeface="Century Schoolbook"/>
                  <a:ea typeface="Century Schoolbook"/>
                  <a:cs typeface="Century Schoolbook"/>
                </a:rPr>
                <a:t>коммуникативное </a:t>
              </a:r>
              <a:endParaRPr lang="ru-RU" sz="110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7" name="Rectangle 1729"/>
            <p:cNvSpPr/>
            <p:nvPr/>
          </p:nvSpPr>
          <p:spPr>
            <a:xfrm>
              <a:off x="931469" y="2094391"/>
              <a:ext cx="1979490" cy="38756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400" b="1">
                  <a:solidFill>
                    <a:srgbClr val="000000"/>
                  </a:solidFill>
                  <a:effectLst/>
                  <a:latin typeface="Century Schoolbook"/>
                  <a:ea typeface="Century Schoolbook"/>
                  <a:cs typeface="Century Schoolbook"/>
                </a:rPr>
                <a:t>развитие</a:t>
              </a:r>
              <a:endParaRPr lang="ru-RU" sz="110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8" name="Shape 1730"/>
            <p:cNvSpPr/>
            <p:nvPr/>
          </p:nvSpPr>
          <p:spPr>
            <a:xfrm>
              <a:off x="1679448" y="396240"/>
              <a:ext cx="807212" cy="830453"/>
            </a:xfrm>
            <a:custGeom>
              <a:avLst/>
              <a:gdLst/>
              <a:ahLst/>
              <a:cxnLst/>
              <a:rect l="0" t="0" r="0" b="0"/>
              <a:pathLst>
                <a:path w="807212" h="830453">
                  <a:moveTo>
                    <a:pt x="807212" y="0"/>
                  </a:moveTo>
                  <a:lnTo>
                    <a:pt x="781431" y="81153"/>
                  </a:lnTo>
                  <a:lnTo>
                    <a:pt x="758699" y="59055"/>
                  </a:lnTo>
                  <a:lnTo>
                    <a:pt x="57595" y="780226"/>
                  </a:lnTo>
                  <a:lnTo>
                    <a:pt x="80391" y="802386"/>
                  </a:lnTo>
                  <a:lnTo>
                    <a:pt x="0" y="830453"/>
                  </a:lnTo>
                  <a:lnTo>
                    <a:pt x="25781" y="749300"/>
                  </a:lnTo>
                  <a:lnTo>
                    <a:pt x="48578" y="771461"/>
                  </a:lnTo>
                  <a:lnTo>
                    <a:pt x="749618" y="50228"/>
                  </a:lnTo>
                  <a:lnTo>
                    <a:pt x="726821" y="28067"/>
                  </a:lnTo>
                  <a:lnTo>
                    <a:pt x="80721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9" name="Shape 1731"/>
            <p:cNvSpPr/>
            <p:nvPr/>
          </p:nvSpPr>
          <p:spPr>
            <a:xfrm>
              <a:off x="4279393" y="792480"/>
              <a:ext cx="77343" cy="83312"/>
            </a:xfrm>
            <a:custGeom>
              <a:avLst/>
              <a:gdLst/>
              <a:ahLst/>
              <a:cxnLst/>
              <a:rect l="0" t="0" r="0" b="0"/>
              <a:pathLst>
                <a:path w="77343" h="83312">
                  <a:moveTo>
                    <a:pt x="0" y="0"/>
                  </a:moveTo>
                  <a:lnTo>
                    <a:pt x="77343" y="35687"/>
                  </a:lnTo>
                  <a:lnTo>
                    <a:pt x="17907" y="8331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30" name="Shape 1732"/>
            <p:cNvSpPr/>
            <p:nvPr/>
          </p:nvSpPr>
          <p:spPr>
            <a:xfrm>
              <a:off x="4202049" y="709168"/>
              <a:ext cx="77343" cy="83312"/>
            </a:xfrm>
            <a:custGeom>
              <a:avLst/>
              <a:gdLst/>
              <a:ahLst/>
              <a:cxnLst/>
              <a:rect l="0" t="0" r="0" b="0"/>
              <a:pathLst>
                <a:path w="77343" h="83312">
                  <a:moveTo>
                    <a:pt x="59436" y="0"/>
                  </a:moveTo>
                  <a:lnTo>
                    <a:pt x="77343" y="83312"/>
                  </a:lnTo>
                  <a:lnTo>
                    <a:pt x="0" y="47625"/>
                  </a:lnTo>
                  <a:lnTo>
                    <a:pt x="5943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31" name="Shape 1733"/>
            <p:cNvSpPr/>
            <p:nvPr/>
          </p:nvSpPr>
          <p:spPr>
            <a:xfrm>
              <a:off x="6071616" y="396240"/>
              <a:ext cx="508762" cy="830453"/>
            </a:xfrm>
            <a:custGeom>
              <a:avLst/>
              <a:gdLst/>
              <a:ahLst/>
              <a:cxnLst/>
              <a:rect l="0" t="0" r="0" b="0"/>
              <a:pathLst>
                <a:path w="508762" h="830453">
                  <a:moveTo>
                    <a:pt x="0" y="0"/>
                  </a:moveTo>
                  <a:lnTo>
                    <a:pt x="72263" y="45085"/>
                  </a:lnTo>
                  <a:lnTo>
                    <a:pt x="45245" y="61634"/>
                  </a:lnTo>
                  <a:lnTo>
                    <a:pt x="474421" y="762185"/>
                  </a:lnTo>
                  <a:lnTo>
                    <a:pt x="501523" y="745617"/>
                  </a:lnTo>
                  <a:lnTo>
                    <a:pt x="508762" y="830453"/>
                  </a:lnTo>
                  <a:lnTo>
                    <a:pt x="436499" y="785368"/>
                  </a:lnTo>
                  <a:lnTo>
                    <a:pt x="463533" y="768842"/>
                  </a:lnTo>
                  <a:lnTo>
                    <a:pt x="34453" y="68245"/>
                  </a:lnTo>
                  <a:lnTo>
                    <a:pt x="7366" y="8483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32" name="Shape 1734"/>
            <p:cNvSpPr/>
            <p:nvPr/>
          </p:nvSpPr>
          <p:spPr>
            <a:xfrm>
              <a:off x="1786128" y="2441448"/>
              <a:ext cx="357124" cy="428625"/>
            </a:xfrm>
            <a:custGeom>
              <a:avLst/>
              <a:gdLst/>
              <a:ahLst/>
              <a:cxnLst/>
              <a:rect l="0" t="0" r="0" b="0"/>
              <a:pathLst>
                <a:path w="357124" h="428625">
                  <a:moveTo>
                    <a:pt x="0" y="0"/>
                  </a:moveTo>
                  <a:lnTo>
                    <a:pt x="78105" y="34163"/>
                  </a:lnTo>
                  <a:lnTo>
                    <a:pt x="53728" y="54468"/>
                  </a:lnTo>
                  <a:lnTo>
                    <a:pt x="313293" y="366018"/>
                  </a:lnTo>
                  <a:lnTo>
                    <a:pt x="337693" y="345694"/>
                  </a:lnTo>
                  <a:lnTo>
                    <a:pt x="357124" y="428625"/>
                  </a:lnTo>
                  <a:lnTo>
                    <a:pt x="279146" y="394462"/>
                  </a:lnTo>
                  <a:lnTo>
                    <a:pt x="303523" y="374157"/>
                  </a:lnTo>
                  <a:lnTo>
                    <a:pt x="43958" y="62607"/>
                  </a:lnTo>
                  <a:lnTo>
                    <a:pt x="19558" y="8293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33" name="Shape 1735"/>
            <p:cNvSpPr/>
            <p:nvPr/>
          </p:nvSpPr>
          <p:spPr>
            <a:xfrm>
              <a:off x="4279393" y="3479292"/>
              <a:ext cx="435737" cy="76200"/>
            </a:xfrm>
            <a:custGeom>
              <a:avLst/>
              <a:gdLst/>
              <a:ahLst/>
              <a:cxnLst/>
              <a:rect l="0" t="0" r="0" b="0"/>
              <a:pathLst>
                <a:path w="435737" h="76200">
                  <a:moveTo>
                    <a:pt x="76200" y="0"/>
                  </a:moveTo>
                  <a:lnTo>
                    <a:pt x="76200" y="31750"/>
                  </a:lnTo>
                  <a:lnTo>
                    <a:pt x="359537" y="31750"/>
                  </a:lnTo>
                  <a:lnTo>
                    <a:pt x="359537" y="0"/>
                  </a:lnTo>
                  <a:lnTo>
                    <a:pt x="435737" y="38100"/>
                  </a:lnTo>
                  <a:lnTo>
                    <a:pt x="359537" y="76200"/>
                  </a:lnTo>
                  <a:lnTo>
                    <a:pt x="359537" y="44450"/>
                  </a:lnTo>
                  <a:lnTo>
                    <a:pt x="76200" y="44450"/>
                  </a:lnTo>
                  <a:lnTo>
                    <a:pt x="76200" y="76200"/>
                  </a:lnTo>
                  <a:lnTo>
                    <a:pt x="0" y="38100"/>
                  </a:lnTo>
                  <a:lnTo>
                    <a:pt x="7620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34" name="Shape 1736"/>
            <p:cNvSpPr/>
            <p:nvPr/>
          </p:nvSpPr>
          <p:spPr>
            <a:xfrm>
              <a:off x="6571488" y="2441448"/>
              <a:ext cx="571500" cy="500126"/>
            </a:xfrm>
            <a:custGeom>
              <a:avLst/>
              <a:gdLst/>
              <a:ahLst/>
              <a:cxnLst/>
              <a:rect l="0" t="0" r="0" b="0"/>
              <a:pathLst>
                <a:path w="571500" h="500126">
                  <a:moveTo>
                    <a:pt x="571500" y="0"/>
                  </a:moveTo>
                  <a:lnTo>
                    <a:pt x="539242" y="78867"/>
                  </a:lnTo>
                  <a:lnTo>
                    <a:pt x="518368" y="54982"/>
                  </a:lnTo>
                  <a:lnTo>
                    <a:pt x="61517" y="454666"/>
                  </a:lnTo>
                  <a:lnTo>
                    <a:pt x="82423" y="478536"/>
                  </a:lnTo>
                  <a:lnTo>
                    <a:pt x="0" y="500126"/>
                  </a:lnTo>
                  <a:lnTo>
                    <a:pt x="32258" y="421259"/>
                  </a:lnTo>
                  <a:lnTo>
                    <a:pt x="53157" y="445122"/>
                  </a:lnTo>
                  <a:lnTo>
                    <a:pt x="510020" y="45428"/>
                  </a:lnTo>
                  <a:lnTo>
                    <a:pt x="489077" y="21463"/>
                  </a:lnTo>
                  <a:lnTo>
                    <a:pt x="57150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676312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"/>
            <a:ext cx="849694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7030A0"/>
                </a:solidFill>
              </a:rPr>
              <a:t>ОБРАЗОВАТЕЛЬНАЯ ОБЛАСТЬ «СОЦИАЛЬНО-КОММУНИКАТИВНОЕ  </a:t>
            </a:r>
          </a:p>
          <a:p>
            <a:pPr lvl="0"/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                                                  РАЗВИТИЕ»</a:t>
            </a:r>
            <a:endParaRPr lang="ru-RU" sz="2800" b="1" dirty="0">
              <a:solidFill>
                <a:srgbClr val="7030A0"/>
              </a:solidFill>
            </a:endParaRPr>
          </a:p>
          <a:p>
            <a:r>
              <a:rPr lang="ru-RU" sz="2800" b="1" dirty="0" smtClean="0">
                <a:solidFill>
                  <a:srgbClr val="7030A0"/>
                </a:solidFill>
              </a:rPr>
              <a:t>Основная </a:t>
            </a:r>
            <a:r>
              <a:rPr lang="ru-RU" sz="2800" b="1" dirty="0">
                <a:solidFill>
                  <a:srgbClr val="7030A0"/>
                </a:solidFill>
              </a:rPr>
              <a:t>цель:</a:t>
            </a:r>
            <a:endParaRPr lang="ru-RU" sz="2800" dirty="0">
              <a:solidFill>
                <a:srgbClr val="7030A0"/>
              </a:solidFill>
            </a:endParaRPr>
          </a:p>
          <a:p>
            <a:pPr lvl="0" fontAlgn="base"/>
            <a:r>
              <a:rPr lang="ru-RU" dirty="0">
                <a:solidFill>
                  <a:srgbClr val="7030A0"/>
                </a:solidFill>
              </a:rPr>
              <a:t>позитивная социализация детей дошкольного возраста; приобщение детей к социокультурным нормам, традициям семьи, общества и государства; формирование основ безопасности.</a:t>
            </a:r>
          </a:p>
          <a:p>
            <a:pPr lvl="0" fontAlgn="base"/>
            <a:r>
              <a:rPr lang="ru-RU" b="1" dirty="0">
                <a:solidFill>
                  <a:srgbClr val="7030A0"/>
                </a:solidFill>
              </a:rPr>
              <a:t>Задачи социально-коммуникативного развития по ФГОС ДО:</a:t>
            </a:r>
          </a:p>
          <a:p>
            <a:pPr marL="342900" lvl="0" indent="-342900" fontAlgn="base">
              <a:buFont typeface="Courier New" panose="02070309020205020404" pitchFamily="49" charset="0"/>
              <a:buChar char="o"/>
            </a:pPr>
            <a:r>
              <a:rPr lang="ru-RU" dirty="0">
                <a:solidFill>
                  <a:srgbClr val="7030A0"/>
                </a:solidFill>
              </a:rPr>
              <a:t>Усвоение норм и ценностей, принятых в обществе, включая моральные и нравственные ценности</a:t>
            </a:r>
          </a:p>
          <a:p>
            <a:pPr marL="342900" lvl="0" indent="-342900" fontAlgn="base">
              <a:buFont typeface="Courier New" panose="02070309020205020404" pitchFamily="49" charset="0"/>
              <a:buChar char="o"/>
            </a:pPr>
            <a:r>
              <a:rPr lang="ru-RU" dirty="0">
                <a:solidFill>
                  <a:srgbClr val="7030A0"/>
                </a:solidFill>
              </a:rPr>
              <a:t>Развитие общения и взаимодействия ребёнка со взрослыми и </a:t>
            </a:r>
            <a:r>
              <a:rPr lang="ru-RU" dirty="0" smtClean="0">
                <a:solidFill>
                  <a:srgbClr val="7030A0"/>
                </a:solidFill>
              </a:rPr>
              <a:t>сверстниками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861048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buFont typeface="Courier New" panose="02070309020205020404" pitchFamily="49" charset="0"/>
              <a:buChar char="o"/>
            </a:pPr>
            <a:r>
              <a:rPr lang="ru-RU" dirty="0">
                <a:solidFill>
                  <a:srgbClr val="7030A0"/>
                </a:solidFill>
              </a:rPr>
              <a:t>Становление самостоятельности, целенаправленности и </a:t>
            </a:r>
            <a:r>
              <a:rPr lang="ru-RU" dirty="0" err="1">
                <a:solidFill>
                  <a:srgbClr val="7030A0"/>
                </a:solidFill>
              </a:rPr>
              <a:t>саморегуляции</a:t>
            </a:r>
            <a:r>
              <a:rPr lang="ru-RU" dirty="0">
                <a:solidFill>
                  <a:srgbClr val="7030A0"/>
                </a:solidFill>
              </a:rPr>
              <a:t> собственных действий</a:t>
            </a:r>
          </a:p>
          <a:p>
            <a:pPr marL="342900" lvl="0" indent="-342900" fontAlgn="base">
              <a:buFont typeface="Courier New" panose="02070309020205020404" pitchFamily="49" charset="0"/>
              <a:buChar char="o"/>
            </a:pPr>
            <a:r>
              <a:rPr lang="ru-RU" dirty="0">
                <a:solidFill>
                  <a:srgbClr val="7030A0"/>
                </a:solidFill>
              </a:rPr>
              <a:t>Развитие социального и эмоционального интеллекта, эмоциональной отзывчивости, сопереживания; формирование готовности к совместной деятельности со сверстниками</a:t>
            </a:r>
          </a:p>
          <a:p>
            <a:pPr marL="342900" lvl="0" indent="-342900" fontAlgn="base">
              <a:buFont typeface="Courier New" panose="02070309020205020404" pitchFamily="49" charset="0"/>
              <a:buChar char="o"/>
            </a:pPr>
            <a:r>
              <a:rPr lang="ru-RU" dirty="0">
                <a:solidFill>
                  <a:srgbClr val="7030A0"/>
                </a:solidFill>
              </a:rPr>
              <a:t>Формирование уважительного отношения и чувства принадлежности к своей семье и к сообществу детей и взрослых в организации</a:t>
            </a:r>
          </a:p>
          <a:p>
            <a:pPr marL="342900" lvl="0" indent="-342900" fontAlgn="base">
              <a:buFont typeface="Courier New" panose="02070309020205020404" pitchFamily="49" charset="0"/>
              <a:buChar char="o"/>
            </a:pPr>
            <a:r>
              <a:rPr lang="ru-RU" dirty="0">
                <a:solidFill>
                  <a:srgbClr val="7030A0"/>
                </a:solidFill>
              </a:rPr>
              <a:t>Формирование позитивных установок к различным видам труда и творчества</a:t>
            </a:r>
          </a:p>
          <a:p>
            <a:pPr marL="342900" lvl="0" indent="-342900" fontAlgn="base">
              <a:buFont typeface="Courier New" panose="02070309020205020404" pitchFamily="49" charset="0"/>
              <a:buChar char="o"/>
            </a:pPr>
            <a:r>
              <a:rPr lang="ru-RU" dirty="0">
                <a:solidFill>
                  <a:srgbClr val="7030A0"/>
                </a:solidFill>
              </a:rPr>
              <a:t>Формирование основ безопасного поведения в быту, в социуме, природе</a:t>
            </a:r>
          </a:p>
        </p:txBody>
      </p:sp>
    </p:spTree>
    <p:extLst>
      <p:ext uri="{BB962C8B-B14F-4D97-AF65-F5344CB8AC3E}">
        <p14:creationId xmlns:p14="http://schemas.microsoft.com/office/powerpoint/2010/main" val="2248613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5" name="Picture 19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77072"/>
            <a:ext cx="2848490" cy="2250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7504" y="1135573"/>
            <a:ext cx="8568952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Социализация, развитие общения, нравственное воспитание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Ребёнок в семье и сообществе, патриотическое воспитание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Самообслуживание, самостоятельность, трудовое воспитание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Формирование основ безопасности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0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2400" b="1" dirty="0">
                <a:solidFill>
                  <a:srgbClr val="7030A0"/>
                </a:solidFill>
              </a:rPr>
              <a:t>Основные направления работы по социально-коммуникативному развитию детей в дошкольном учреждении: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557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38687" y="-1247227"/>
            <a:ext cx="8568952" cy="7632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ea typeface="Century Schoolbook" pitchFamily="18" charset="0"/>
              <a:cs typeface="Century Schoolbook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ea typeface="Century Schoolbook" pitchFamily="18" charset="0"/>
              <a:cs typeface="Century Schoolbook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800" b="1" dirty="0">
              <a:solidFill>
                <a:srgbClr val="7030A0"/>
              </a:solidFill>
              <a:ea typeface="Century Schoolbook" pitchFamily="18" charset="0"/>
              <a:cs typeface="Century Schoolbook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Century Schoolbook" pitchFamily="18" charset="0"/>
                <a:cs typeface="Century Schoolbook" pitchFamily="18" charset="0"/>
              </a:rPr>
              <a:t>ОБРАЗОВАТЕЛЬНАЯ ОБЛАСТЬ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>
                <a:solidFill>
                  <a:srgbClr val="7030A0"/>
                </a:solidFill>
                <a:ea typeface="Century Schoolbook" pitchFamily="18" charset="0"/>
                <a:cs typeface="Century Schoolbook" pitchFamily="18" charset="0"/>
              </a:rPr>
              <a:t> </a:t>
            </a:r>
            <a:r>
              <a:rPr lang="ru-RU" altLang="ru-RU" sz="2800" b="1" dirty="0" smtClean="0">
                <a:solidFill>
                  <a:srgbClr val="7030A0"/>
                </a:solidFill>
                <a:ea typeface="Century Schoolbook" pitchFamily="18" charset="0"/>
                <a:cs typeface="Century Schoolbook" pitchFamily="18" charset="0"/>
              </a:rPr>
              <a:t>              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Century Schoolbook" pitchFamily="18" charset="0"/>
                <a:cs typeface="Century Schoolbook" pitchFamily="18" charset="0"/>
              </a:rPr>
              <a:t>«ПОЗНАВАТЕЛЬНОЕ РАЗВИТИЕ»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Century Schoolbook" pitchFamily="18" charset="0"/>
                <a:cs typeface="Century Schoolbook" pitchFamily="18" charset="0"/>
              </a:rPr>
              <a:t>Основная цель: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ознакомление с окружающим социальным миром, с природой и природными явлениями; формирование целостной картины мира; формирование элементарных математических представлений; развитие познавательно-исследовательской деятельности.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Задачи познавательного развития по ФГОС ДО: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Развитие интересов детей, любознательности и познавательной мотивации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Формирование познавательных действий, становление сознания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Развитие воображения и творческой активности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7030A0"/>
                </a:solidFill>
              </a:rPr>
              <a:t>Формирование первичных представлений о себе, других людях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7030A0"/>
                </a:solidFill>
              </a:rPr>
              <a:t>Формирование первичных представлений об объектах окружающего мира,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7030A0"/>
                </a:solidFill>
              </a:rPr>
              <a:t>Формирование первичных представлений о малой Родине и Отечестве, представлений о социокультурных ценностях нашего народа, об отечественных традициях и праздниках, о планете Земля как общем доме людей, о многообразии стран и народов мира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7030A0"/>
                </a:solidFill>
              </a:rPr>
              <a:t>Формирование первичных представлений об особенностях природы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633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0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7030A0"/>
                </a:solidFill>
              </a:rPr>
              <a:t>Основные направления работы по познавательному развитию детей в дошкольном учреждении:</a:t>
            </a:r>
            <a:endParaRPr lang="ru-RU" sz="2800" dirty="0">
              <a:solidFill>
                <a:srgbClr val="7030A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endParaRPr lang="ru-RU" sz="2400" i="1" dirty="0" smtClean="0">
              <a:solidFill>
                <a:srgbClr val="7030A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400" i="1" dirty="0" smtClean="0">
                <a:solidFill>
                  <a:srgbClr val="7030A0"/>
                </a:solidFill>
              </a:rPr>
              <a:t>Развитие </a:t>
            </a:r>
            <a:r>
              <a:rPr lang="ru-RU" sz="2400" i="1" dirty="0">
                <a:solidFill>
                  <a:srgbClr val="7030A0"/>
                </a:solidFill>
              </a:rPr>
              <a:t>познавательно-исследовательской деятельности</a:t>
            </a:r>
            <a:endParaRPr lang="ru-RU" sz="2400" dirty="0">
              <a:solidFill>
                <a:srgbClr val="7030A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400" i="1" dirty="0">
                <a:solidFill>
                  <a:srgbClr val="7030A0"/>
                </a:solidFill>
              </a:rPr>
              <a:t>Приобщение к социокультурным ценностям</a:t>
            </a:r>
            <a:endParaRPr lang="ru-RU" sz="2400" dirty="0">
              <a:solidFill>
                <a:srgbClr val="7030A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400" i="1" dirty="0">
                <a:solidFill>
                  <a:srgbClr val="7030A0"/>
                </a:solidFill>
              </a:rPr>
              <a:t>Формирование элементарных математических представлений</a:t>
            </a:r>
            <a:endParaRPr lang="ru-RU" sz="2400" dirty="0">
              <a:solidFill>
                <a:srgbClr val="7030A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400" i="1" dirty="0">
                <a:solidFill>
                  <a:srgbClr val="7030A0"/>
                </a:solidFill>
              </a:rPr>
              <a:t>Ознакомление с миром природы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5" name="Picture 2109"/>
          <p:cNvPicPr/>
          <p:nvPr/>
        </p:nvPicPr>
        <p:blipFill>
          <a:blip r:embed="rId2"/>
          <a:stretch>
            <a:fillRect/>
          </a:stretch>
        </p:blipFill>
        <p:spPr>
          <a:xfrm rot="10800000" flipV="1">
            <a:off x="5364087" y="4365104"/>
            <a:ext cx="259228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646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228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79512" y="-2188288"/>
            <a:ext cx="8568952" cy="8648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800" b="1" dirty="0" smtClean="0">
              <a:solidFill>
                <a:srgbClr val="7030A0"/>
              </a:solidFill>
              <a:ea typeface="Century Schoolbook" pitchFamily="18" charset="0"/>
              <a:cs typeface="Century Schoolbook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800" b="1" dirty="0" smtClean="0">
              <a:solidFill>
                <a:srgbClr val="7030A0"/>
              </a:solidFill>
              <a:ea typeface="Century Schoolbook" pitchFamily="18" charset="0"/>
              <a:cs typeface="Century Schoolbook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800" b="1" dirty="0">
              <a:solidFill>
                <a:srgbClr val="7030A0"/>
              </a:solidFill>
              <a:ea typeface="Century Schoolbook" pitchFamily="18" charset="0"/>
              <a:cs typeface="Century Schoolbook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800" b="1" dirty="0" smtClean="0">
              <a:solidFill>
                <a:srgbClr val="7030A0"/>
              </a:solidFill>
              <a:ea typeface="Century Schoolbook" pitchFamily="18" charset="0"/>
              <a:cs typeface="Century Schoolbook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800" b="1" dirty="0">
              <a:solidFill>
                <a:srgbClr val="7030A0"/>
              </a:solidFill>
              <a:ea typeface="Century Schoolbook" pitchFamily="18" charset="0"/>
              <a:cs typeface="Century Schoolbook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 smtClean="0">
                <a:solidFill>
                  <a:srgbClr val="7030A0"/>
                </a:solidFill>
                <a:ea typeface="Century Schoolbook" pitchFamily="18" charset="0"/>
                <a:cs typeface="Century Schoolbook" pitchFamily="18" charset="0"/>
              </a:rPr>
              <a:t>О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БРАЗОВАТЕЛЬНАЯ ОБЛАСТЬ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>
                <a:solidFill>
                  <a:srgbClr val="7030A0"/>
                </a:solidFill>
                <a:ea typeface="Century Schoolbook" pitchFamily="18" charset="0"/>
                <a:cs typeface="Century Schoolbook" pitchFamily="18" charset="0"/>
              </a:rPr>
              <a:t> </a:t>
            </a:r>
            <a:r>
              <a:rPr lang="ru-RU" altLang="ru-RU" sz="2800" b="1" dirty="0" smtClean="0">
                <a:solidFill>
                  <a:srgbClr val="7030A0"/>
                </a:solidFill>
                <a:ea typeface="Century Schoolbook" pitchFamily="18" charset="0"/>
                <a:cs typeface="Century Schoolbook" pitchFamily="18" charset="0"/>
              </a:rPr>
              <a:t>                            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 «РЕЧЕВОЕ РАЗВИТИЕ»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Основная цель: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развитие свободного общения с взрослыми и детьми, овладение конструктивными способами и средствами взаимодействия с окружающими.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Задачи речевого развития по ФГОС ДО: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    Владение речью как средством общения и культуры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    Обогащение активного словаря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  </a:t>
            </a:r>
            <a:r>
              <a:rPr kumimoji="0" lang="ru-RU" altLang="ru-RU" sz="20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 Развитие связной, грамматически правильной диалогической и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000" dirty="0">
                <a:solidFill>
                  <a:srgbClr val="7030A0"/>
                </a:solidFill>
                <a:ea typeface="Century Schoolbook" pitchFamily="18" charset="0"/>
                <a:cs typeface="Century Schoolbook" pitchFamily="18" charset="0"/>
              </a:rPr>
              <a:t> </a:t>
            </a:r>
            <a:r>
              <a:rPr lang="ru-RU" altLang="ru-RU" sz="2000" dirty="0" smtClean="0">
                <a:solidFill>
                  <a:srgbClr val="7030A0"/>
                </a:solidFill>
                <a:ea typeface="Century Schoolbook" pitchFamily="18" charset="0"/>
                <a:cs typeface="Century Schoolbook" pitchFamily="18" charset="0"/>
              </a:rPr>
              <a:t>   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монологической речи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    Развитие речевого творчества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Развитие звуковой и интонационной культуры речи,</a:t>
            </a:r>
          </a:p>
          <a:p>
            <a:pPr lvl="0"/>
            <a:r>
              <a:rPr lang="ru-RU" altLang="ru-RU" sz="2000" dirty="0">
                <a:solidFill>
                  <a:srgbClr val="7030A0"/>
                </a:solidFill>
                <a:ea typeface="Century Schoolbook" pitchFamily="18" charset="0"/>
                <a:cs typeface="Century Schoolbook" pitchFamily="18" charset="0"/>
              </a:rPr>
              <a:t> </a:t>
            </a:r>
            <a:r>
              <a:rPr lang="ru-RU" altLang="ru-RU" sz="2000" dirty="0" smtClean="0">
                <a:solidFill>
                  <a:srgbClr val="7030A0"/>
                </a:solidFill>
                <a:ea typeface="Century Schoolbook" pitchFamily="18" charset="0"/>
                <a:cs typeface="Century Schoolbook" pitchFamily="18" charset="0"/>
              </a:rPr>
              <a:t>   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фонематического слуха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</a:rPr>
              <a:t>Знакомство </a:t>
            </a:r>
            <a:r>
              <a:rPr lang="ru-RU" sz="2000" dirty="0">
                <a:solidFill>
                  <a:srgbClr val="7030A0"/>
                </a:solidFill>
              </a:rPr>
              <a:t>с книжной культурой, детской литературой, понимание на слух текстов различных жанров детской литературы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7030A0"/>
                </a:solidFill>
              </a:rPr>
              <a:t>Формирование звуковой аналитико-синтетической активности как предпосылки обучения грамоте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8168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871296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2400" b="1" dirty="0" smtClean="0">
                <a:solidFill>
                  <a:srgbClr val="7030A0"/>
                </a:solidFill>
              </a:rPr>
              <a:t>Основные </a:t>
            </a:r>
            <a:r>
              <a:rPr lang="ru-RU" sz="2400" b="1" dirty="0">
                <a:solidFill>
                  <a:srgbClr val="7030A0"/>
                </a:solidFill>
              </a:rPr>
              <a:t>направления работы по развитию речи детей в дошкольном учреждении: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7030A0"/>
                </a:solidFill>
              </a:rPr>
              <a:t>Развитие словаря </a:t>
            </a:r>
            <a:r>
              <a:rPr lang="ru-RU" sz="2000" dirty="0">
                <a:solidFill>
                  <a:srgbClr val="7030A0"/>
                </a:solidFill>
              </a:rPr>
              <a:t>(освоение значений слов и их уместное употребление в соответствии с контекстом высказывания, ситуацией, в которой происходит общение)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7030A0"/>
                </a:solidFill>
              </a:rPr>
              <a:t>Воспитание звуковой культуры речи </a:t>
            </a:r>
            <a:r>
              <a:rPr lang="ru-RU" sz="2000" dirty="0">
                <a:solidFill>
                  <a:srgbClr val="7030A0"/>
                </a:solidFill>
              </a:rPr>
              <a:t>(развитие восприятия звуков родной речи и произношения)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7030A0"/>
                </a:solidFill>
              </a:rPr>
              <a:t>Воспитание интереса и любви к чтению, развитие литературной речи</a:t>
            </a:r>
            <a:endParaRPr lang="ru-RU" sz="2000" dirty="0">
              <a:solidFill>
                <a:srgbClr val="7030A0"/>
              </a:solidFill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7030A0"/>
                </a:solidFill>
              </a:rPr>
              <a:t>Развитие связной речи </a:t>
            </a:r>
            <a:r>
              <a:rPr lang="ru-RU" sz="2000" dirty="0">
                <a:solidFill>
                  <a:srgbClr val="7030A0"/>
                </a:solidFill>
              </a:rPr>
              <a:t>(диалогическая (разговорная) речь, монологическая речь (рассказывание</a:t>
            </a:r>
            <a:r>
              <a:rPr lang="ru-RU" sz="2000" dirty="0" smtClean="0">
                <a:solidFill>
                  <a:srgbClr val="7030A0"/>
                </a:solidFill>
              </a:rPr>
              <a:t>))</a:t>
            </a:r>
            <a:r>
              <a:rPr lang="ru-RU" sz="2000" i="1" dirty="0">
                <a:solidFill>
                  <a:srgbClr val="7030A0"/>
                </a:solidFill>
              </a:rPr>
              <a:t> </a:t>
            </a:r>
            <a:endParaRPr lang="ru-RU" sz="2000" i="1" dirty="0" smtClean="0">
              <a:solidFill>
                <a:srgbClr val="7030A0"/>
              </a:solidFill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000" i="1" dirty="0" smtClean="0">
                <a:solidFill>
                  <a:srgbClr val="7030A0"/>
                </a:solidFill>
              </a:rPr>
              <a:t>Практическое </a:t>
            </a:r>
            <a:r>
              <a:rPr lang="ru-RU" sz="2000" i="1" dirty="0">
                <a:solidFill>
                  <a:srgbClr val="7030A0"/>
                </a:solidFill>
              </a:rPr>
              <a:t>овладение воспитанниками нормами речи </a:t>
            </a:r>
            <a:r>
              <a:rPr lang="ru-RU" sz="2000" dirty="0">
                <a:solidFill>
                  <a:srgbClr val="7030A0"/>
                </a:solidFill>
              </a:rPr>
              <a:t>(способствование развитию речи как средства общения)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7030A0"/>
                </a:solidFill>
              </a:rPr>
              <a:t>Формирование грамматического строя речи </a:t>
            </a:r>
            <a:r>
              <a:rPr lang="ru-RU" sz="2000" dirty="0">
                <a:solidFill>
                  <a:srgbClr val="7030A0"/>
                </a:solidFill>
              </a:rPr>
              <a:t>(морфология (изменение слов по родам, числам, падежам), синтаксис (освоение различных типов словосочетаний и предложений), </a:t>
            </a:r>
            <a:r>
              <a:rPr lang="ru-RU" sz="2000" dirty="0" smtClean="0">
                <a:solidFill>
                  <a:srgbClr val="7030A0"/>
                </a:solidFill>
              </a:rPr>
              <a:t>словообразование)</a:t>
            </a:r>
            <a:endParaRPr lang="ru-RU" sz="2000" dirty="0">
              <a:solidFill>
                <a:srgbClr val="7030A0"/>
              </a:solidFill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rgbClr val="7030A0"/>
              </a:solidFill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3" name="Picture 2310"/>
          <p:cNvPicPr/>
          <p:nvPr/>
        </p:nvPicPr>
        <p:blipFill>
          <a:blip r:embed="rId2"/>
          <a:stretch>
            <a:fillRect/>
          </a:stretch>
        </p:blipFill>
        <p:spPr>
          <a:xfrm>
            <a:off x="5868144" y="4941168"/>
            <a:ext cx="2304256" cy="138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417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171400"/>
            <a:ext cx="864096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solidFill>
                <a:srgbClr val="7030A0"/>
              </a:solidFill>
            </a:endParaRPr>
          </a:p>
          <a:p>
            <a:r>
              <a:rPr lang="ru-RU" sz="2800" b="1" dirty="0" smtClean="0">
                <a:solidFill>
                  <a:srgbClr val="7030A0"/>
                </a:solidFill>
              </a:rPr>
              <a:t>ОБРАЗОВАТЕЛЬНАЯ </a:t>
            </a:r>
            <a:r>
              <a:rPr lang="ru-RU" sz="2800" b="1" dirty="0">
                <a:solidFill>
                  <a:srgbClr val="7030A0"/>
                </a:solidFill>
              </a:rPr>
              <a:t>ОБЛАСТЬ </a:t>
            </a:r>
            <a:r>
              <a:rPr lang="ru-RU" sz="2800" b="1" dirty="0" smtClean="0">
                <a:solidFill>
                  <a:srgbClr val="7030A0"/>
                </a:solidFill>
              </a:rPr>
              <a:t>                                                  </a:t>
            </a:r>
          </a:p>
          <a:p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                   «ХУДОЖЕСТВЕННО-     </a:t>
            </a:r>
          </a:p>
          <a:p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                     ЭСТЕТИЧЕСКОЕ </a:t>
            </a:r>
            <a:r>
              <a:rPr lang="ru-RU" sz="2800" b="1" dirty="0">
                <a:solidFill>
                  <a:srgbClr val="7030A0"/>
                </a:solidFill>
              </a:rPr>
              <a:t>РАЗВИТИЕ»:</a:t>
            </a:r>
            <a:endParaRPr lang="ru-RU" sz="2800" dirty="0">
              <a:solidFill>
                <a:srgbClr val="7030A0"/>
              </a:solidFill>
            </a:endParaRPr>
          </a:p>
          <a:p>
            <a:pPr lvl="0" fontAlgn="base"/>
            <a:r>
              <a:rPr lang="ru-RU" sz="2400" b="1" dirty="0">
                <a:solidFill>
                  <a:srgbClr val="7030A0"/>
                </a:solidFill>
              </a:rPr>
              <a:t>Основная цель:</a:t>
            </a:r>
            <a:endParaRPr lang="ru-RU" sz="2400" dirty="0">
              <a:solidFill>
                <a:srgbClr val="7030A0"/>
              </a:solidFill>
            </a:endParaRPr>
          </a:p>
          <a:p>
            <a:pPr marL="342900" lvl="0" indent="-342900" fontAlgn="base">
              <a:buFont typeface="Wingdings" panose="05000000000000000000" pitchFamily="2" charset="2"/>
              <a:buChar char="q"/>
            </a:pPr>
            <a:r>
              <a:rPr lang="ru-RU" sz="2400" dirty="0">
                <a:solidFill>
                  <a:srgbClr val="7030A0"/>
                </a:solidFill>
              </a:rPr>
              <a:t>формирование интереса к эстетической стороне окружающей действительности; развитие эстетических чувств детей; развитие детского художественного творчества, интереса к самостоятельной творческой деятельности.</a:t>
            </a:r>
          </a:p>
          <a:p>
            <a:pPr lvl="0" fontAlgn="base"/>
            <a:r>
              <a:rPr lang="ru-RU" sz="2400" b="1" dirty="0">
                <a:solidFill>
                  <a:srgbClr val="7030A0"/>
                </a:solidFill>
              </a:rPr>
              <a:t>Задачи художественно-эстетического развития по ФГОС ДО:</a:t>
            </a:r>
            <a:endParaRPr lang="ru-RU" sz="2400" dirty="0">
              <a:solidFill>
                <a:srgbClr val="7030A0"/>
              </a:solidFill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Развитие предпосылок ценностно-смыслового восприятия и понимания произведений искусства (словесного, музыкального, изобразительного), мира </a:t>
            </a:r>
            <a:r>
              <a:rPr lang="ru-RU" sz="2400" dirty="0" smtClean="0">
                <a:solidFill>
                  <a:srgbClr val="7030A0"/>
                </a:solidFill>
              </a:rPr>
              <a:t>природы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317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9"/>
            <a:ext cx="84969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Становление эстетического отношения к окружающему миру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Формирование элементарных представлений о видах искусства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Восприятие музыки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Восприятие художественной литературы, фольклора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Стимулирование сопереживания персонажам художественных произведений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Реализация самостоятельной творческой деятельности (изобразительной, конструктивно-модельной, музыкальной и др.)</a:t>
            </a:r>
          </a:p>
        </p:txBody>
      </p:sp>
      <p:pic>
        <p:nvPicPr>
          <p:cNvPr id="3" name="Picture 18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25144"/>
            <a:ext cx="3240360" cy="189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2221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5" name="Picture 24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437112"/>
            <a:ext cx="2016224" cy="1680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79510" y="272534"/>
            <a:ext cx="8568951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Основные направления работы по художественно-эстетическому развитию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Wingdings" pitchFamily="2" charset="2"/>
                <a:cs typeface="Wingdings" pitchFamily="2" charset="2"/>
              </a:rPr>
              <a:t>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детей в дошкольном учреждении: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4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ea typeface="Century Schoolbook" pitchFamily="18" charset="0"/>
              <a:cs typeface="Century Schoolbook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Приобщение к искусству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Изобразительная деятельность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Конструктивно-модельная деятельность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Музыкальная деятельность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014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1"/>
          <p:cNvSpPr/>
          <p:nvPr/>
        </p:nvSpPr>
        <p:spPr>
          <a:xfrm>
            <a:off x="1592898" y="2072958"/>
            <a:ext cx="5958205" cy="271208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100" dirty="0">
              <a:solidFill>
                <a:srgbClr val="000000"/>
              </a:solidFill>
              <a:effectLst/>
              <a:latin typeface="Calibri"/>
              <a:ea typeface="Calibri"/>
              <a:cs typeface="Calibri"/>
            </a:endParaRPr>
          </a:p>
        </p:txBody>
      </p:sp>
      <p:sp>
        <p:nvSpPr>
          <p:cNvPr id="3" name="Rectangle 31"/>
          <p:cNvSpPr/>
          <p:nvPr/>
        </p:nvSpPr>
        <p:spPr>
          <a:xfrm>
            <a:off x="1697503" y="2200853"/>
            <a:ext cx="5958205" cy="271208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100" dirty="0">
              <a:solidFill>
                <a:srgbClr val="000000"/>
              </a:solidFill>
              <a:effectLst/>
              <a:latin typeface="Calibri"/>
              <a:ea typeface="Calibri"/>
              <a:cs typeface="Calibri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88640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ОСНОВНАЯ ОБРАЗОВАТЕЛЬНАЯ</a:t>
            </a:r>
            <a:endParaRPr lang="ru-RU" sz="2800" dirty="0">
              <a:solidFill>
                <a:srgbClr val="7030A0"/>
              </a:solidFill>
            </a:endParaRPr>
          </a:p>
          <a:p>
            <a:r>
              <a:rPr lang="ru-RU" sz="2800" b="1" dirty="0" smtClean="0">
                <a:solidFill>
                  <a:srgbClr val="7030A0"/>
                </a:solidFill>
              </a:rPr>
              <a:t>ПРОГРАММА ДОШКОЛЬНОЙ</a:t>
            </a:r>
            <a:endParaRPr lang="ru-RU" sz="2800" dirty="0">
              <a:solidFill>
                <a:srgbClr val="7030A0"/>
              </a:solidFill>
            </a:endParaRPr>
          </a:p>
          <a:p>
            <a:r>
              <a:rPr lang="ru-RU" sz="2800" b="1" dirty="0">
                <a:solidFill>
                  <a:srgbClr val="7030A0"/>
                </a:solidFill>
              </a:rPr>
              <a:t>ОБРАЗОВАТЕЛЬНОЙ ОРГАНИЗАЦИИ: </a:t>
            </a:r>
            <a:endParaRPr lang="ru-RU" sz="2800" dirty="0">
              <a:solidFill>
                <a:srgbClr val="7030A0"/>
              </a:solidFill>
            </a:endParaRPr>
          </a:p>
          <a:p>
            <a:r>
              <a:rPr lang="ru-RU" sz="2800" b="1" dirty="0" smtClean="0">
                <a:solidFill>
                  <a:srgbClr val="7030A0"/>
                </a:solidFill>
              </a:rPr>
              <a:t>МУНИЦИПАЛЬНОГО</a:t>
            </a: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ДОШКОЛЬНОГО</a:t>
            </a:r>
            <a:endParaRPr lang="ru-RU" sz="2800" dirty="0">
              <a:solidFill>
                <a:srgbClr val="7030A0"/>
              </a:solidFill>
            </a:endParaRPr>
          </a:p>
          <a:p>
            <a:r>
              <a:rPr lang="ru-RU" sz="2800" b="1" dirty="0" smtClean="0">
                <a:solidFill>
                  <a:srgbClr val="7030A0"/>
                </a:solidFill>
              </a:rPr>
              <a:t>ОБРАЗОВАТЕЛЬНОГО</a:t>
            </a: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УЧРЕЖДЕНИЯ ДЕТСКИЙСАД</a:t>
            </a:r>
            <a:r>
              <a:rPr lang="ru-RU" sz="2800" dirty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№ 6 с. Аргаяш</a:t>
            </a:r>
            <a:endParaRPr lang="ru-RU" sz="2800" dirty="0">
              <a:solidFill>
                <a:srgbClr val="7030A0"/>
              </a:solidFill>
            </a:endParaRPr>
          </a:p>
          <a:p>
            <a:r>
              <a:rPr lang="ru-RU" sz="2800" dirty="0" smtClean="0">
                <a:solidFill>
                  <a:srgbClr val="7030A0"/>
                </a:solidFill>
              </a:rPr>
              <a:t>СОКРАЩЁННОЕ НАЗВАНИЕ</a:t>
            </a:r>
            <a:r>
              <a:rPr lang="ru-RU" sz="2800" dirty="0">
                <a:solidFill>
                  <a:srgbClr val="7030A0"/>
                </a:solidFill>
              </a:rPr>
              <a:t>: </a:t>
            </a:r>
          </a:p>
          <a:p>
            <a:r>
              <a:rPr lang="ru-RU" sz="2800" b="1" dirty="0">
                <a:solidFill>
                  <a:srgbClr val="7030A0"/>
                </a:solidFill>
              </a:rPr>
              <a:t>ООП ДОО </a:t>
            </a:r>
            <a:endParaRPr lang="ru-RU" sz="2800" dirty="0">
              <a:solidFill>
                <a:srgbClr val="7030A0"/>
              </a:solidFill>
            </a:endParaRP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r>
              <a:rPr lang="ru-RU" sz="2800" b="1" dirty="0" smtClean="0">
                <a:solidFill>
                  <a:srgbClr val="7030A0"/>
                </a:solidFill>
              </a:rPr>
              <a:t>ОРИЕНТИРОВА НА  ДЕТЕЙ В ВОЗРАСТЕ ОТ </a:t>
            </a:r>
            <a:r>
              <a:rPr lang="ru-RU" sz="2800" b="1" dirty="0">
                <a:solidFill>
                  <a:srgbClr val="7030A0"/>
                </a:solidFill>
              </a:rPr>
              <a:t>2 ДО 7 ЛЕТ.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8295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26597" y="70899"/>
            <a:ext cx="8640960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ОБРАЗОВАТЕЛЬНАЯ ОБЛАСТЬ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>
                <a:solidFill>
                  <a:srgbClr val="7030A0"/>
                </a:solidFill>
                <a:ea typeface="Century Schoolbook" pitchFamily="18" charset="0"/>
                <a:cs typeface="Century Schoolbook" pitchFamily="18" charset="0"/>
              </a:rPr>
              <a:t> </a:t>
            </a:r>
            <a:r>
              <a:rPr lang="ru-RU" altLang="ru-RU" sz="2800" b="1" dirty="0" smtClean="0">
                <a:solidFill>
                  <a:srgbClr val="7030A0"/>
                </a:solidFill>
                <a:ea typeface="Century Schoolbook" pitchFamily="18" charset="0"/>
                <a:cs typeface="Century Schoolbook" pitchFamily="18" charset="0"/>
              </a:rPr>
              <a:t>                 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«ФИЗИЧЕСКОЕ РАЗВИТИЕ»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Основная цель: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воспитание здорового, жизнерадостного, жизнестойкого, физически совершенного, гармонически и творчески развитого ребёнка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Задачи физического развития: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Оздоровительные: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entury Schoolbook" pitchFamily="18" charset="0"/>
                <a:cs typeface="Century Schoolbook" pitchFamily="18" charset="0"/>
              </a:rPr>
              <a:t>обеспечение гармоничного физического развития, совершенствование умений и навыков в основных видах движений, воспитание красоты, грациозности, выразительности движений, формирование правильной осанки; </a:t>
            </a:r>
          </a:p>
        </p:txBody>
      </p:sp>
    </p:spTree>
    <p:extLst>
      <p:ext uri="{BB962C8B-B14F-4D97-AF65-F5344CB8AC3E}">
        <p14:creationId xmlns:p14="http://schemas.microsoft.com/office/powerpoint/2010/main" val="307492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034" y="260648"/>
            <a:ext cx="863643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7030A0"/>
                </a:solidFill>
              </a:rPr>
              <a:t>Образовательные:</a:t>
            </a:r>
            <a:endParaRPr lang="ru-RU" sz="2400" dirty="0">
              <a:solidFill>
                <a:srgbClr val="7030A0"/>
              </a:solidFill>
            </a:endParaRPr>
          </a:p>
          <a:p>
            <a:r>
              <a:rPr lang="ru-RU" sz="2400" dirty="0">
                <a:solidFill>
                  <a:srgbClr val="7030A0"/>
                </a:solidFill>
              </a:rPr>
              <a:t>развитие интереса к участию в подвижных и спортивных играх и физических упражнениях, активности в самостоятельной двигательной деятельности; интереса и любви к спорту; </a:t>
            </a:r>
            <a:endParaRPr lang="ru-RU" sz="2400" dirty="0" smtClean="0">
              <a:solidFill>
                <a:srgbClr val="7030A0"/>
              </a:solidFill>
            </a:endParaRP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Воспитательные</a:t>
            </a:r>
            <a:r>
              <a:rPr lang="ru-RU" sz="2400" b="1" i="1" dirty="0">
                <a:solidFill>
                  <a:srgbClr val="7030A0"/>
                </a:solidFill>
              </a:rPr>
              <a:t>:</a:t>
            </a:r>
            <a:endParaRPr lang="ru-RU" sz="2400" dirty="0">
              <a:solidFill>
                <a:srgbClr val="7030A0"/>
              </a:solidFill>
            </a:endParaRPr>
          </a:p>
          <a:p>
            <a:r>
              <a:rPr lang="ru-RU" sz="2400" dirty="0">
                <a:solidFill>
                  <a:srgbClr val="7030A0"/>
                </a:solidFill>
              </a:rPr>
              <a:t>формирование потребности в ежедневной двигательной деятельности; развитие инициативы, самостоятельности и творчества в двигательной активности, способности к самоконтролю, самооценке при выполнении движений.</a:t>
            </a:r>
          </a:p>
          <a:p>
            <a:pPr lvl="0" fontAlgn="base"/>
            <a:endParaRPr lang="ru-RU" dirty="0"/>
          </a:p>
        </p:txBody>
      </p:sp>
      <p:pic>
        <p:nvPicPr>
          <p:cNvPr id="3" name="Picture 2723"/>
          <p:cNvPicPr/>
          <p:nvPr/>
        </p:nvPicPr>
        <p:blipFill>
          <a:blip r:embed="rId2"/>
          <a:stretch>
            <a:fillRect/>
          </a:stretch>
        </p:blipFill>
        <p:spPr>
          <a:xfrm>
            <a:off x="6516216" y="4437112"/>
            <a:ext cx="1368152" cy="180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2738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1296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2400" b="1" dirty="0" smtClean="0">
                <a:solidFill>
                  <a:srgbClr val="7030A0"/>
                </a:solidFill>
              </a:rPr>
              <a:t>Основные </a:t>
            </a:r>
            <a:r>
              <a:rPr lang="ru-RU" sz="2400" b="1" dirty="0">
                <a:solidFill>
                  <a:srgbClr val="7030A0"/>
                </a:solidFill>
              </a:rPr>
              <a:t>направления работы по физическому развитию детей в дошкольном учреждении:</a:t>
            </a:r>
            <a:endParaRPr lang="ru-RU" sz="2400" dirty="0">
              <a:solidFill>
                <a:srgbClr val="7030A0"/>
              </a:solidFill>
            </a:endParaRPr>
          </a:p>
          <a:p>
            <a:pPr marL="285750" lvl="0" indent="-285750" fontAlgn="base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7030A0"/>
                </a:solidFill>
              </a:rPr>
              <a:t>Приобретение опыта в двигательной деятельности, связанной с выполнением упражнений, направленных на развитие физических качеств (координация, гибкость)</a:t>
            </a:r>
          </a:p>
          <a:p>
            <a:pPr marL="285750" lvl="0" indent="-285750" fontAlgn="base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7030A0"/>
                </a:solidFill>
              </a:rPr>
              <a:t>Приобретение опыта в двигательной деятельности, способствующей правильному формированию </a:t>
            </a:r>
            <a:r>
              <a:rPr lang="ru-RU" dirty="0" err="1">
                <a:solidFill>
                  <a:srgbClr val="7030A0"/>
                </a:solidFill>
              </a:rPr>
              <a:t>опорнодвигательной</a:t>
            </a:r>
            <a:r>
              <a:rPr lang="ru-RU" dirty="0">
                <a:solidFill>
                  <a:srgbClr val="7030A0"/>
                </a:solidFill>
              </a:rPr>
              <a:t> системы организма, развитию равновесия, координации движения</a:t>
            </a:r>
          </a:p>
          <a:p>
            <a:pPr marL="285750" lvl="0" indent="-285750" fontAlgn="base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7030A0"/>
                </a:solidFill>
              </a:rPr>
              <a:t>Приобретение опыта в двигательной активности, способствующей развитию крупной и мелкой моторики обеих рук</a:t>
            </a:r>
          </a:p>
          <a:p>
            <a:pPr marL="285750" lvl="0" indent="-285750" fontAlgn="base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7030A0"/>
                </a:solidFill>
              </a:rPr>
              <a:t>Приобретение опыта в двигательной деятельности, связанной с правильным, не наносящим ущерб организму выполнением основных движений (ходьба, бег, мягкие прыжки, повороты в стороны)</a:t>
            </a:r>
          </a:p>
          <a:p>
            <a:pPr marL="285750" lvl="0" indent="-285750" fontAlgn="base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7030A0"/>
                </a:solidFill>
              </a:rPr>
              <a:t>Формирование начальных представлений о некоторых видах спорта; овладение подвижными играми с правилами</a:t>
            </a:r>
          </a:p>
          <a:p>
            <a:pPr marL="285750" lvl="0" indent="-285750" fontAlgn="base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7030A0"/>
                </a:solidFill>
              </a:rPr>
              <a:t>Становление целенаправленности и </a:t>
            </a:r>
            <a:r>
              <a:rPr lang="ru-RU" dirty="0" err="1">
                <a:solidFill>
                  <a:srgbClr val="7030A0"/>
                </a:solidFill>
              </a:rPr>
              <a:t>саморегуляции</a:t>
            </a:r>
            <a:r>
              <a:rPr lang="ru-RU" dirty="0">
                <a:solidFill>
                  <a:srgbClr val="7030A0"/>
                </a:solidFill>
              </a:rPr>
              <a:t> в двигательной сфере</a:t>
            </a:r>
          </a:p>
          <a:p>
            <a:pPr marL="285750" lvl="0" indent="-285750" fontAlgn="base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7030A0"/>
                </a:solidFill>
              </a:rPr>
              <a:t>Становление ценностей здорового образа жизни; овладение его элементарными нормами и </a:t>
            </a:r>
            <a:r>
              <a:rPr lang="ru-RU" dirty="0" smtClean="0">
                <a:solidFill>
                  <a:srgbClr val="7030A0"/>
                </a:solidFill>
              </a:rPr>
              <a:t>правилами  (в </a:t>
            </a:r>
            <a:r>
              <a:rPr lang="ru-RU" dirty="0">
                <a:solidFill>
                  <a:srgbClr val="7030A0"/>
                </a:solidFill>
              </a:rPr>
              <a:t>питании, двигательном режиме, закаливании, при формировании полезных привычек и др.)</a:t>
            </a:r>
          </a:p>
        </p:txBody>
      </p:sp>
    </p:spTree>
    <p:extLst>
      <p:ext uri="{BB962C8B-B14F-4D97-AF65-F5344CB8AC3E}">
        <p14:creationId xmlns:p14="http://schemas.microsoft.com/office/powerpoint/2010/main" val="37319238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НАПРАВЛЕНИЯ ВЗАИМОДЕЙСТВИЯ С СЕМЬЯМИ  ВОСПИТАННИКОВ</a:t>
            </a:r>
            <a:r>
              <a:rPr lang="ru-RU" sz="2800" b="1" dirty="0">
                <a:solidFill>
                  <a:srgbClr val="7030A0"/>
                </a:solidFill>
              </a:rPr>
              <a:t>:</a:t>
            </a:r>
            <a:endParaRPr lang="ru-RU" sz="2800" dirty="0">
              <a:solidFill>
                <a:srgbClr val="7030A0"/>
              </a:solidFill>
            </a:endParaRPr>
          </a:p>
        </p:txBody>
      </p:sp>
      <p:grpSp>
        <p:nvGrpSpPr>
          <p:cNvPr id="4" name="Group 18307"/>
          <p:cNvGrpSpPr/>
          <p:nvPr/>
        </p:nvGrpSpPr>
        <p:grpSpPr>
          <a:xfrm>
            <a:off x="194867" y="1127282"/>
            <a:ext cx="8553597" cy="1919276"/>
            <a:chOff x="0" y="-5079"/>
            <a:chExt cx="7927848" cy="1859788"/>
          </a:xfrm>
        </p:grpSpPr>
        <p:pic>
          <p:nvPicPr>
            <p:cNvPr id="5" name="Picture 18404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216656" y="48768"/>
              <a:ext cx="762000" cy="661416"/>
            </a:xfrm>
            <a:prstGeom prst="rect">
              <a:avLst/>
            </a:prstGeom>
          </p:spPr>
        </p:pic>
        <p:sp>
          <p:nvSpPr>
            <p:cNvPr id="6" name="Shape 2754"/>
            <p:cNvSpPr/>
            <p:nvPr/>
          </p:nvSpPr>
          <p:spPr>
            <a:xfrm>
              <a:off x="0" y="710184"/>
              <a:ext cx="7927848" cy="1144525"/>
            </a:xfrm>
            <a:custGeom>
              <a:avLst/>
              <a:gdLst/>
              <a:ahLst/>
              <a:cxnLst/>
              <a:rect l="0" t="0" r="0" b="0"/>
              <a:pathLst>
                <a:path w="7927848" h="1569720">
                  <a:moveTo>
                    <a:pt x="784860" y="0"/>
                  </a:moveTo>
                  <a:lnTo>
                    <a:pt x="7142988" y="0"/>
                  </a:lnTo>
                  <a:cubicBezTo>
                    <a:pt x="7576439" y="0"/>
                    <a:pt x="7927848" y="351409"/>
                    <a:pt x="7927848" y="784860"/>
                  </a:cubicBezTo>
                  <a:cubicBezTo>
                    <a:pt x="7927848" y="1218311"/>
                    <a:pt x="7576439" y="1569720"/>
                    <a:pt x="7142988" y="1569720"/>
                  </a:cubicBezTo>
                  <a:lnTo>
                    <a:pt x="784860" y="1569720"/>
                  </a:lnTo>
                  <a:cubicBezTo>
                    <a:pt x="351396" y="1569720"/>
                    <a:pt x="0" y="1218311"/>
                    <a:pt x="0" y="784860"/>
                  </a:cubicBezTo>
                  <a:cubicBezTo>
                    <a:pt x="0" y="351409"/>
                    <a:pt x="351396" y="0"/>
                    <a:pt x="784860" y="0"/>
                  </a:cubicBez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7598D9">
                <a:alpha val="50196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pic>
          <p:nvPicPr>
            <p:cNvPr id="7" name="Picture 18405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941064" y="-5079"/>
              <a:ext cx="758952" cy="643128"/>
            </a:xfrm>
            <a:prstGeom prst="rect">
              <a:avLst/>
            </a:prstGeom>
          </p:spPr>
        </p:pic>
        <p:pic>
          <p:nvPicPr>
            <p:cNvPr id="13" name="Picture 2786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774192" y="1338059"/>
              <a:ext cx="183655" cy="183655"/>
            </a:xfrm>
            <a:prstGeom prst="rect">
              <a:avLst/>
            </a:prstGeom>
          </p:spPr>
        </p:pic>
        <p:pic>
          <p:nvPicPr>
            <p:cNvPr id="14" name="Picture 18408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755904" y="1318768"/>
              <a:ext cx="170688" cy="173736"/>
            </a:xfrm>
            <a:prstGeom prst="rect">
              <a:avLst/>
            </a:prstGeom>
          </p:spPr>
        </p:pic>
        <p:sp>
          <p:nvSpPr>
            <p:cNvPr id="15" name="Shape 2788"/>
            <p:cNvSpPr/>
            <p:nvPr/>
          </p:nvSpPr>
          <p:spPr>
            <a:xfrm>
              <a:off x="758952" y="1322832"/>
              <a:ext cx="167640" cy="167640"/>
            </a:xfrm>
            <a:custGeom>
              <a:avLst/>
              <a:gdLst/>
              <a:ahLst/>
              <a:cxnLst/>
              <a:rect l="0" t="0" r="0" b="0"/>
              <a:pathLst>
                <a:path w="167640" h="167640">
                  <a:moveTo>
                    <a:pt x="0" y="83820"/>
                  </a:moveTo>
                  <a:cubicBezTo>
                    <a:pt x="0" y="37465"/>
                    <a:pt x="37529" y="0"/>
                    <a:pt x="83820" y="0"/>
                  </a:cubicBezTo>
                  <a:cubicBezTo>
                    <a:pt x="130175" y="0"/>
                    <a:pt x="167640" y="37465"/>
                    <a:pt x="167640" y="83820"/>
                  </a:cubicBezTo>
                  <a:cubicBezTo>
                    <a:pt x="167640" y="130175"/>
                    <a:pt x="130175" y="167640"/>
                    <a:pt x="83820" y="167640"/>
                  </a:cubicBezTo>
                  <a:cubicBezTo>
                    <a:pt x="37529" y="167640"/>
                    <a:pt x="0" y="130175"/>
                    <a:pt x="0" y="83820"/>
                  </a:cubicBezTo>
                  <a:close/>
                </a:path>
              </a:pathLst>
            </a:custGeom>
            <a:ln w="12192" cap="flat">
              <a:round/>
            </a:ln>
          </p:spPr>
          <p:style>
            <a:lnRef idx="1">
              <a:srgbClr val="F8F8F8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pic>
          <p:nvPicPr>
            <p:cNvPr id="16" name="Picture 18409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766064" y="1330960"/>
              <a:ext cx="146304" cy="146304"/>
            </a:xfrm>
            <a:prstGeom prst="rect">
              <a:avLst/>
            </a:prstGeom>
          </p:spPr>
        </p:pic>
      </p:grpSp>
      <p:sp>
        <p:nvSpPr>
          <p:cNvPr id="69" name="Прямоугольник 68"/>
          <p:cNvSpPr/>
          <p:nvPr/>
        </p:nvSpPr>
        <p:spPr>
          <a:xfrm>
            <a:off x="1266259" y="3514989"/>
            <a:ext cx="79862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НЕПРЕРЫВНОЕ ОБРАЗОВАНИЕ ВОСПИТЫВАЮЩИХ </a:t>
            </a:r>
            <a:r>
              <a:rPr lang="ru-RU" b="1" dirty="0" smtClean="0"/>
              <a:t>ВЗРОСЛЫХ (</a:t>
            </a:r>
            <a:r>
              <a:rPr lang="ru-RU" dirty="0" smtClean="0"/>
              <a:t>родительские </a:t>
            </a:r>
            <a:r>
              <a:rPr lang="ru-RU" dirty="0"/>
              <a:t>собрания, семинары-практикумы, тренинги, </a:t>
            </a:r>
            <a:r>
              <a:rPr lang="ru-RU" dirty="0" smtClean="0"/>
              <a:t>мастер-классы</a:t>
            </a:r>
            <a:r>
              <a:rPr lang="ru-RU" dirty="0"/>
              <a:t>, круглые столы)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26105" y="1897661"/>
            <a:ext cx="76459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ВЗАИМОПОЗНАНИЕ </a:t>
            </a:r>
            <a:r>
              <a:rPr lang="ru-RU" b="1" dirty="0"/>
              <a:t>И </a:t>
            </a:r>
            <a:r>
              <a:rPr lang="ru-RU" b="1" dirty="0" smtClean="0"/>
              <a:t>ВЗАИМОИНФОРМИРОВАНИЕ </a:t>
            </a:r>
            <a:endParaRPr lang="ru-RU" b="1" dirty="0"/>
          </a:p>
          <a:p>
            <a:r>
              <a:rPr lang="ru-RU" b="1" dirty="0"/>
              <a:t>(</a:t>
            </a:r>
            <a:r>
              <a:rPr lang="ru-RU" dirty="0"/>
              <a:t>беседы, консультации, буклеты, памятки, папки-передвижки, анкетирование, </a:t>
            </a:r>
            <a:r>
              <a:rPr lang="ru-RU" dirty="0" smtClean="0"/>
              <a:t> </a:t>
            </a:r>
            <a:r>
              <a:rPr lang="ru-RU" dirty="0"/>
              <a:t>сбор сведений о семье, проведение Дней открытых дверей, информирование через сайт ДОУ</a:t>
            </a:r>
          </a:p>
        </p:txBody>
      </p:sp>
      <p:sp>
        <p:nvSpPr>
          <p:cNvPr id="17" name="Прямоугольник 16"/>
          <p:cNvSpPr/>
          <p:nvPr/>
        </p:nvSpPr>
        <p:spPr>
          <a:xfrm rot="10800000" flipV="1">
            <a:off x="1406136" y="5401427"/>
            <a:ext cx="83504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9" name="Прямоугольник 18"/>
          <p:cNvSpPr/>
          <p:nvPr/>
        </p:nvSpPr>
        <p:spPr>
          <a:xfrm rot="10800000" flipV="1">
            <a:off x="1266259" y="4930700"/>
            <a:ext cx="71941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СОВМЕСТНАЯ ДЕЯТЕЛЬНОСТЬ       ПЕДАГОГОВ, РОДИТЕЛЕЙ, </a:t>
            </a:r>
            <a:r>
              <a:rPr lang="ru-RU" b="1" dirty="0" smtClean="0"/>
              <a:t>ДЕТЕЙ </a:t>
            </a:r>
            <a:r>
              <a:rPr lang="ru-RU" dirty="0" smtClean="0"/>
              <a:t>(участие </a:t>
            </a:r>
            <a:r>
              <a:rPr lang="ru-RU" dirty="0"/>
              <a:t>в проектной деятельности, праздники, фестивали, совместные походы и экскурсии, выставки, совместное участие в конкурсах)</a:t>
            </a:r>
          </a:p>
        </p:txBody>
      </p:sp>
      <p:sp>
        <p:nvSpPr>
          <p:cNvPr id="33" name="Shape 2754"/>
          <p:cNvSpPr/>
          <p:nvPr/>
        </p:nvSpPr>
        <p:spPr>
          <a:xfrm>
            <a:off x="218457" y="3386087"/>
            <a:ext cx="8553597" cy="1181134"/>
          </a:xfrm>
          <a:custGeom>
            <a:avLst/>
            <a:gdLst/>
            <a:ahLst/>
            <a:cxnLst/>
            <a:rect l="0" t="0" r="0" b="0"/>
            <a:pathLst>
              <a:path w="7927848" h="1569720">
                <a:moveTo>
                  <a:pt x="784860" y="0"/>
                </a:moveTo>
                <a:lnTo>
                  <a:pt x="7142988" y="0"/>
                </a:lnTo>
                <a:cubicBezTo>
                  <a:pt x="7576439" y="0"/>
                  <a:pt x="7927848" y="351409"/>
                  <a:pt x="7927848" y="784860"/>
                </a:cubicBezTo>
                <a:cubicBezTo>
                  <a:pt x="7927848" y="1218311"/>
                  <a:pt x="7576439" y="1569720"/>
                  <a:pt x="7142988" y="1569720"/>
                </a:cubicBezTo>
                <a:lnTo>
                  <a:pt x="784860" y="1569720"/>
                </a:lnTo>
                <a:cubicBezTo>
                  <a:pt x="351396" y="1569720"/>
                  <a:pt x="0" y="1218311"/>
                  <a:pt x="0" y="784860"/>
                </a:cubicBezTo>
                <a:cubicBezTo>
                  <a:pt x="0" y="351409"/>
                  <a:pt x="351396" y="0"/>
                  <a:pt x="784860" y="0"/>
                </a:cubicBezTo>
                <a:close/>
              </a:path>
            </a:pathLst>
          </a:custGeom>
          <a:ln w="0" cap="flat">
            <a:round/>
          </a:ln>
        </p:spPr>
        <p:style>
          <a:lnRef idx="0">
            <a:srgbClr val="000000">
              <a:alpha val="0"/>
            </a:srgbClr>
          </a:lnRef>
          <a:fillRef idx="1">
            <a:srgbClr val="7598D9">
              <a:alpha val="50196"/>
            </a:srgbClr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ru-RU"/>
          </a:p>
        </p:txBody>
      </p:sp>
      <p:pic>
        <p:nvPicPr>
          <p:cNvPr id="34" name="Picture 18409"/>
          <p:cNvPicPr/>
          <p:nvPr/>
        </p:nvPicPr>
        <p:blipFill>
          <a:blip r:embed="rId6"/>
          <a:stretch>
            <a:fillRect/>
          </a:stretch>
        </p:blipFill>
        <p:spPr>
          <a:xfrm>
            <a:off x="1103213" y="5510601"/>
            <a:ext cx="157852" cy="150984"/>
          </a:xfrm>
          <a:prstGeom prst="rect">
            <a:avLst/>
          </a:prstGeom>
        </p:spPr>
      </p:pic>
      <p:sp>
        <p:nvSpPr>
          <p:cNvPr id="36" name="Shape 2754"/>
          <p:cNvSpPr/>
          <p:nvPr/>
        </p:nvSpPr>
        <p:spPr>
          <a:xfrm>
            <a:off x="170202" y="4949896"/>
            <a:ext cx="8553597" cy="1181134"/>
          </a:xfrm>
          <a:custGeom>
            <a:avLst/>
            <a:gdLst/>
            <a:ahLst/>
            <a:cxnLst/>
            <a:rect l="0" t="0" r="0" b="0"/>
            <a:pathLst>
              <a:path w="7927848" h="1569720">
                <a:moveTo>
                  <a:pt x="784860" y="0"/>
                </a:moveTo>
                <a:lnTo>
                  <a:pt x="7142988" y="0"/>
                </a:lnTo>
                <a:cubicBezTo>
                  <a:pt x="7576439" y="0"/>
                  <a:pt x="7927848" y="351409"/>
                  <a:pt x="7927848" y="784860"/>
                </a:cubicBezTo>
                <a:cubicBezTo>
                  <a:pt x="7927848" y="1218311"/>
                  <a:pt x="7576439" y="1569720"/>
                  <a:pt x="7142988" y="1569720"/>
                </a:cubicBezTo>
                <a:lnTo>
                  <a:pt x="784860" y="1569720"/>
                </a:lnTo>
                <a:cubicBezTo>
                  <a:pt x="351396" y="1569720"/>
                  <a:pt x="0" y="1218311"/>
                  <a:pt x="0" y="784860"/>
                </a:cubicBezTo>
                <a:cubicBezTo>
                  <a:pt x="0" y="351409"/>
                  <a:pt x="351396" y="0"/>
                  <a:pt x="784860" y="0"/>
                </a:cubicBezTo>
                <a:close/>
              </a:path>
            </a:pathLst>
          </a:custGeom>
          <a:ln w="0" cap="flat">
            <a:round/>
          </a:ln>
        </p:spPr>
        <p:style>
          <a:lnRef idx="0">
            <a:srgbClr val="000000">
              <a:alpha val="0"/>
            </a:srgbClr>
          </a:lnRef>
          <a:fillRef idx="1">
            <a:srgbClr val="7598D9">
              <a:alpha val="50196"/>
            </a:srgbClr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ru-RU"/>
          </a:p>
        </p:txBody>
      </p:sp>
      <p:pic>
        <p:nvPicPr>
          <p:cNvPr id="37" name="Picture 18409"/>
          <p:cNvPicPr/>
          <p:nvPr/>
        </p:nvPicPr>
        <p:blipFill>
          <a:blip r:embed="rId6"/>
          <a:stretch>
            <a:fillRect/>
          </a:stretch>
        </p:blipFill>
        <p:spPr>
          <a:xfrm>
            <a:off x="1047179" y="4030064"/>
            <a:ext cx="157852" cy="15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136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1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НАПРАВЛЕНИЯ ВАРИАТИВНОЙ ЧАСТИ ПРОГРАММЫ</a:t>
            </a:r>
            <a:r>
              <a:rPr lang="ru-RU" sz="2800" b="1" dirty="0">
                <a:solidFill>
                  <a:srgbClr val="7030A0"/>
                </a:solidFill>
              </a:rPr>
              <a:t>: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340768"/>
            <a:ext cx="64807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8093" y="1333933"/>
            <a:ext cx="8189191" cy="1260587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РЕГИОНАЛЬНЫЙ КОМПОНЕНТ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8093" y="2996951"/>
            <a:ext cx="8189191" cy="1297693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ОСВОЕНИЕ </a:t>
            </a:r>
            <a:r>
              <a:rPr lang="ru-RU" sz="2800" b="1" dirty="0" smtClean="0">
                <a:solidFill>
                  <a:schemeClr val="tx1"/>
                </a:solidFill>
              </a:rPr>
              <a:t>НОВЫХ   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   ОБРАЗОВАТЕЛЬНЫХ </a:t>
            </a:r>
            <a:r>
              <a:rPr lang="ru-RU" sz="2800" b="1" dirty="0">
                <a:solidFill>
                  <a:schemeClr val="tx1"/>
                </a:solidFill>
              </a:rPr>
              <a:t>ТЕХНОЛОГИЙ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7613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32656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КОНТАКТНАЯИНФОРМАЦИЯ:</a:t>
            </a:r>
            <a:endParaRPr lang="ru-RU" sz="3200" dirty="0">
              <a:solidFill>
                <a:srgbClr val="7030A0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</a:rPr>
              <a:t>Юридический </a:t>
            </a:r>
            <a:r>
              <a:rPr lang="ru-RU" sz="3200" b="1" dirty="0">
                <a:solidFill>
                  <a:srgbClr val="7030A0"/>
                </a:solidFill>
              </a:rPr>
              <a:t>и почтовый адрес основного здания:	</a:t>
            </a:r>
            <a:r>
              <a:rPr lang="ru-RU" sz="3200" dirty="0" smtClean="0">
                <a:solidFill>
                  <a:srgbClr val="7030A0"/>
                </a:solidFill>
              </a:rPr>
              <a:t>456880</a:t>
            </a:r>
            <a:r>
              <a:rPr lang="ru-RU" sz="3200" dirty="0">
                <a:solidFill>
                  <a:srgbClr val="7030A0"/>
                </a:solidFill>
              </a:rPr>
              <a:t>	</a:t>
            </a:r>
            <a:endParaRPr lang="ru-RU" sz="3200" dirty="0" smtClean="0">
              <a:solidFill>
                <a:srgbClr val="7030A0"/>
              </a:solidFill>
            </a:endParaRPr>
          </a:p>
          <a:p>
            <a:r>
              <a:rPr lang="ru-RU" sz="3200" dirty="0" smtClean="0">
                <a:solidFill>
                  <a:srgbClr val="7030A0"/>
                </a:solidFill>
              </a:rPr>
              <a:t>Челябинская</a:t>
            </a:r>
            <a:r>
              <a:rPr lang="ru-RU" sz="3200" dirty="0">
                <a:solidFill>
                  <a:srgbClr val="7030A0"/>
                </a:solidFill>
              </a:rPr>
              <a:t>	область, </a:t>
            </a:r>
            <a:r>
              <a:rPr lang="ru-RU" sz="3200" dirty="0" err="1" smtClean="0">
                <a:solidFill>
                  <a:srgbClr val="7030A0"/>
                </a:solidFill>
              </a:rPr>
              <a:t>Аргаяшский</a:t>
            </a:r>
            <a:r>
              <a:rPr lang="en-US" sz="3200" dirty="0">
                <a:solidFill>
                  <a:srgbClr val="7030A0"/>
                </a:solidFill>
              </a:rPr>
              <a:t> </a:t>
            </a:r>
            <a:r>
              <a:rPr lang="ru-RU" sz="3200" dirty="0" smtClean="0">
                <a:solidFill>
                  <a:srgbClr val="7030A0"/>
                </a:solidFill>
              </a:rPr>
              <a:t>район, с. Аргаяш, ул.</a:t>
            </a:r>
            <a:r>
              <a:rPr lang="en-US" sz="3200" dirty="0" smtClean="0">
                <a:solidFill>
                  <a:srgbClr val="7030A0"/>
                </a:solidFill>
              </a:rPr>
              <a:t> </a:t>
            </a:r>
            <a:r>
              <a:rPr lang="ru-RU" sz="3200" dirty="0" smtClean="0">
                <a:solidFill>
                  <a:srgbClr val="7030A0"/>
                </a:solidFill>
              </a:rPr>
              <a:t>Черняховского, 29 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Телефоны</a:t>
            </a:r>
            <a:r>
              <a:rPr lang="ru-RU" sz="3200" b="1" dirty="0">
                <a:solidFill>
                  <a:srgbClr val="7030A0"/>
                </a:solidFill>
              </a:rPr>
              <a:t>: </a:t>
            </a:r>
            <a:r>
              <a:rPr lang="ru-RU" sz="3200" dirty="0" smtClean="0">
                <a:solidFill>
                  <a:srgbClr val="7030A0"/>
                </a:solidFill>
              </a:rPr>
              <a:t>8(35131)2-14-77</a:t>
            </a:r>
          </a:p>
          <a:p>
            <a:r>
              <a:rPr lang="ru-RU" sz="3200" dirty="0" smtClean="0">
                <a:solidFill>
                  <a:srgbClr val="7030A0"/>
                </a:solidFill>
              </a:rPr>
              <a:t> </a:t>
            </a:r>
            <a:r>
              <a:rPr lang="ru-RU" sz="3200" b="1" dirty="0">
                <a:solidFill>
                  <a:srgbClr val="7030A0"/>
                </a:solidFill>
              </a:rPr>
              <a:t>E-</a:t>
            </a:r>
            <a:r>
              <a:rPr lang="ru-RU" sz="3200" b="1" dirty="0" err="1">
                <a:solidFill>
                  <a:srgbClr val="7030A0"/>
                </a:solidFill>
              </a:rPr>
              <a:t>mail</a:t>
            </a:r>
            <a:r>
              <a:rPr lang="ru-RU" sz="3200" b="1" dirty="0" smtClean="0">
                <a:solidFill>
                  <a:srgbClr val="7030A0"/>
                </a:solidFill>
              </a:rPr>
              <a:t>: </a:t>
            </a:r>
            <a:r>
              <a:rPr lang="en-US" sz="3200" dirty="0" smtClean="0">
                <a:solidFill>
                  <a:srgbClr val="7030A0"/>
                </a:solidFill>
              </a:rPr>
              <a:t>drucheek@mail.ru</a:t>
            </a:r>
            <a:endParaRPr lang="ru-RU" sz="3200" dirty="0" smtClean="0">
              <a:solidFill>
                <a:srgbClr val="7030A0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</a:rPr>
              <a:t>Информационный</a:t>
            </a:r>
            <a:r>
              <a:rPr lang="ru-RU" sz="3200" b="1" dirty="0">
                <a:solidFill>
                  <a:srgbClr val="7030A0"/>
                </a:solidFill>
              </a:rPr>
              <a:t>	сайт	ДОУ: </a:t>
            </a:r>
            <a:r>
              <a:rPr lang="en-US" sz="3200" dirty="0" smtClean="0">
                <a:solidFill>
                  <a:srgbClr val="7030A0"/>
                </a:solidFill>
              </a:rPr>
              <a:t>6sadargayash.ucoz.ru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4674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703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1"/>
            <a:ext cx="48965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Образовательная </a:t>
            </a:r>
            <a:r>
              <a:rPr lang="ru-RU" sz="2800" b="1" dirty="0">
                <a:solidFill>
                  <a:srgbClr val="7030A0"/>
                </a:solidFill>
              </a:rPr>
              <a:t>программа разработана на основе </a:t>
            </a:r>
            <a:r>
              <a:rPr lang="ru-RU" sz="2800" dirty="0">
                <a:solidFill>
                  <a:srgbClr val="7030A0"/>
                </a:solidFill>
              </a:rPr>
              <a:t>Федерального государственного образовательного стандарта дошкольного образования (ФГОС ДО) (Приказ </a:t>
            </a:r>
            <a:r>
              <a:rPr lang="ru-RU" sz="2800" dirty="0" err="1">
                <a:solidFill>
                  <a:srgbClr val="7030A0"/>
                </a:solidFill>
              </a:rPr>
              <a:t>МОиН</a:t>
            </a:r>
            <a:r>
              <a:rPr lang="ru-RU" sz="2800" dirty="0">
                <a:solidFill>
                  <a:srgbClr val="7030A0"/>
                </a:solidFill>
              </a:rPr>
              <a:t> РФ </a:t>
            </a:r>
          </a:p>
          <a:p>
            <a:r>
              <a:rPr lang="ru-RU" sz="2800" dirty="0">
                <a:solidFill>
                  <a:srgbClr val="7030A0"/>
                </a:solidFill>
              </a:rPr>
              <a:t>№ 1155 от 17 октября 2013г) и с учётом примерной общеобразовательной программы дошкольного образования </a:t>
            </a:r>
          </a:p>
        </p:txBody>
      </p:sp>
      <p:pic>
        <p:nvPicPr>
          <p:cNvPr id="1026" name="Picture 2" descr="C:\Users\Гульжана\Desktop\Документы за  2018-2019 учебный год\Учебный план 2018=2019\001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76672"/>
            <a:ext cx="3510594" cy="518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417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 rot="10800000" flipV="1">
            <a:off x="251520" y="-9537"/>
            <a:ext cx="889248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ЦЕЛЬ ОБРАЗОВАТЕЛЬНОЙ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Georgia" pitchFamily="18" charset="0"/>
                <a:cs typeface="Georgia" pitchFamily="18" charset="0"/>
              </a:rPr>
              <a:t>ПРОГРАММЫ: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7504" y="1506903"/>
            <a:ext cx="8568952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 fontAlgn="base">
              <a:buFont typeface="Wingdings" panose="05000000000000000000" pitchFamily="2" charset="2"/>
              <a:buChar char="q"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Arial" pitchFamily="34" charset="0"/>
                <a:cs typeface="Calibri" pitchFamily="34" charset="0"/>
              </a:rPr>
              <a:t>Создание условий развития ребенка, открывающих возможности для его позитивной социализации, его личностного развития, развития инициативы и творческих способностей на основе сотрудничества со взрослыми и сверстниками и соответствующим возрасту видам деятельности; на создание развивающей образовательной среды, которая представляет собой систему условий социализации и</a:t>
            </a:r>
            <a:r>
              <a:rPr kumimoji="0" lang="ru-RU" altLang="ru-RU" sz="24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Arial" pitchFamily="34" charset="0"/>
                <a:cs typeface="Calibri" pitchFamily="34" charset="0"/>
              </a:rPr>
              <a:t> 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Arial" pitchFamily="34" charset="0"/>
                <a:cs typeface="Calibri" pitchFamily="34" charset="0"/>
              </a:rPr>
              <a:t>индивидуализации детей.</a:t>
            </a:r>
            <a:r>
              <a:rPr lang="ru-RU" sz="2400" dirty="0">
                <a:solidFill>
                  <a:srgbClr val="7030A0"/>
                </a:solidFill>
              </a:rPr>
              <a:t> </a:t>
            </a:r>
            <a:endParaRPr lang="ru-RU" sz="2400" dirty="0" smtClean="0">
              <a:solidFill>
                <a:srgbClr val="7030A0"/>
              </a:solidFill>
            </a:endParaRPr>
          </a:p>
          <a:p>
            <a:pPr marL="342900" lvl="0" indent="-342900" fontAlgn="base">
              <a:buFont typeface="Wingdings" panose="05000000000000000000" pitchFamily="2" charset="2"/>
              <a:buChar char="§"/>
            </a:pPr>
            <a:endParaRPr lang="ru-RU" sz="2800" dirty="0">
              <a:solidFill>
                <a:srgbClr val="7030A0"/>
              </a:solidFill>
            </a:endParaRPr>
          </a:p>
          <a:p>
            <a:pPr marL="342900" lvl="0" indent="-342900" fontAlgn="base">
              <a:buFont typeface="Wingdings" panose="05000000000000000000" pitchFamily="2" charset="2"/>
              <a:buChar char="§"/>
            </a:pPr>
            <a:endParaRPr lang="ru-RU" sz="2800" dirty="0" smtClean="0">
              <a:solidFill>
                <a:srgbClr val="7030A0"/>
              </a:solidFill>
            </a:endParaRPr>
          </a:p>
          <a:p>
            <a:pPr marL="342900" lvl="0" indent="-342900" fontAlgn="base">
              <a:buFont typeface="Wingdings" panose="05000000000000000000" pitchFamily="2" charset="2"/>
              <a:buChar char="§"/>
            </a:pPr>
            <a:endParaRPr lang="ru-RU" sz="1400" dirty="0" smtClean="0">
              <a:solidFill>
                <a:srgbClr val="7030A0"/>
              </a:solidFill>
            </a:endParaRPr>
          </a:p>
          <a:p>
            <a:pPr marL="342900" lvl="0" indent="-342900" fontAlgn="base">
              <a:buFont typeface="Wingdings" panose="05000000000000000000" pitchFamily="2" charset="2"/>
              <a:buChar char="§"/>
            </a:pPr>
            <a:endParaRPr lang="ru-RU" sz="1400" dirty="0">
              <a:solidFill>
                <a:srgbClr val="7030A0"/>
              </a:solidFill>
            </a:endParaRPr>
          </a:p>
          <a:p>
            <a:pPr marL="342900" lvl="0" indent="-342900" fontAlgn="base">
              <a:buFont typeface="Wingdings" panose="05000000000000000000" pitchFamily="2" charset="2"/>
              <a:buChar char="§"/>
            </a:pPr>
            <a:endParaRPr lang="ru-RU" sz="14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625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568952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ЗАДАЧИ  </a:t>
            </a:r>
            <a:r>
              <a:rPr lang="ru-RU" sz="2800" b="1" dirty="0" smtClean="0">
                <a:solidFill>
                  <a:srgbClr val="7030A0"/>
                </a:solidFill>
              </a:rPr>
              <a:t>ПРОГРАММЫ:</a:t>
            </a:r>
            <a:endParaRPr lang="ru-RU" sz="2800" dirty="0">
              <a:solidFill>
                <a:srgbClr val="7030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1300" dirty="0" smtClean="0">
              <a:solidFill>
                <a:srgbClr val="7030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300" dirty="0" smtClean="0">
                <a:solidFill>
                  <a:srgbClr val="7030A0"/>
                </a:solidFill>
              </a:rPr>
              <a:t>Охрана </a:t>
            </a:r>
            <a:r>
              <a:rPr lang="ru-RU" sz="1300" dirty="0">
                <a:solidFill>
                  <a:srgbClr val="7030A0"/>
                </a:solidFill>
              </a:rPr>
              <a:t>и укрепление физического и психического здоровья детей, в том числе их эмоционального благополучия.</a:t>
            </a:r>
          </a:p>
          <a:p>
            <a:pPr marL="285750" lvl="0" indent="-285750" algn="just" fontAlgn="base"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rgbClr val="7030A0"/>
                </a:solidFill>
              </a:rPr>
              <a:t>Обеспечение равных возможностей для полноценного развития каждого ребенка в период дошкольного детства независимо от места жительства, пола, нации, языка, социального статуса, психофизиологических и других особенностей (в том числе ограниченных возможностей здоровья).</a:t>
            </a:r>
          </a:p>
          <a:p>
            <a:pPr marL="285750" lvl="0" indent="-285750" fontAlgn="base"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rgbClr val="7030A0"/>
                </a:solidFill>
              </a:rPr>
              <a:t>Обеспечение преемственности целей, задач и содержания образования, реализуемых в рамках образовательных программ различных уровней.</a:t>
            </a:r>
          </a:p>
          <a:p>
            <a:pPr lvl="0" fontAlgn="base"/>
            <a:endParaRPr lang="ru-RU" sz="13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988840"/>
            <a:ext cx="8568952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/>
            <a:endParaRPr lang="ru-RU" sz="1400" dirty="0">
              <a:solidFill>
                <a:srgbClr val="7030A0"/>
              </a:solidFill>
            </a:endParaRPr>
          </a:p>
          <a:p>
            <a:pPr marL="285750" lvl="0" indent="-285750" fontAlgn="base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rgbClr val="7030A0"/>
                </a:solidFill>
              </a:rPr>
              <a:t>Объединение обучения и воспитания в целостный образовательный процесс на основе духовно-нравственных и социокультурных ценностей и принятых в обществе правил и норм поведения в интересах человека, семьи, общества</a:t>
            </a:r>
            <a:r>
              <a:rPr lang="ru-RU" sz="1400" dirty="0" smtClean="0">
                <a:solidFill>
                  <a:srgbClr val="7030A0"/>
                </a:solidFill>
              </a:rPr>
              <a:t>.</a:t>
            </a:r>
          </a:p>
          <a:p>
            <a:pPr marL="285750" lvl="0" indent="-285750" fontAlgn="base"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rgbClr val="7030A0"/>
                </a:solidFill>
              </a:rPr>
              <a:t>Создание благоприятных условий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детьми, взрослыми и миром.</a:t>
            </a:r>
          </a:p>
          <a:p>
            <a:pPr marL="285750" lvl="0" indent="-285750" fontAlgn="base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rgbClr val="7030A0"/>
                </a:solidFill>
              </a:rPr>
              <a:t>Формирование </a:t>
            </a:r>
            <a:r>
              <a:rPr lang="ru-RU" sz="1400" dirty="0">
                <a:solidFill>
                  <a:srgbClr val="7030A0"/>
                </a:solidFill>
              </a:rPr>
              <a:t>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ребенка, формирования предпосылок учебной </a:t>
            </a:r>
            <a:r>
              <a:rPr lang="ru-RU" sz="1400" dirty="0" smtClean="0">
                <a:solidFill>
                  <a:srgbClr val="7030A0"/>
                </a:solidFill>
              </a:rPr>
              <a:t>деятельн</a:t>
            </a:r>
            <a:r>
              <a:rPr lang="ru-RU" sz="1200" dirty="0" smtClean="0">
                <a:solidFill>
                  <a:srgbClr val="7030A0"/>
                </a:solidFill>
              </a:rPr>
              <a:t>ости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rgbClr val="7030A0"/>
                </a:solidFill>
              </a:rPr>
              <a:t>Обеспечение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детей.</a:t>
            </a:r>
          </a:p>
          <a:p>
            <a:pPr marL="285750" lvl="0" indent="-285750" fontAlgn="base">
              <a:buFont typeface="Wingdings" panose="05000000000000000000" pitchFamily="2" charset="2"/>
              <a:buChar char="§"/>
            </a:pPr>
            <a:endParaRPr lang="ru-RU" sz="13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388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42493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sz="2000" dirty="0" smtClean="0"/>
              <a:t>  </a:t>
            </a:r>
          </a:p>
          <a:p>
            <a:r>
              <a:rPr lang="ru-RU" dirty="0"/>
              <a:t> </a:t>
            </a:r>
          </a:p>
          <a:p>
            <a:r>
              <a:rPr lang="ru-RU" sz="2000" dirty="0" smtClean="0"/>
              <a:t> </a:t>
            </a:r>
          </a:p>
          <a:p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8"/>
            <a:ext cx="8568952" cy="1299964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В </a:t>
            </a:r>
            <a:r>
              <a:rPr lang="ru-RU" sz="2800" b="1" dirty="0">
                <a:solidFill>
                  <a:schemeClr val="tx1"/>
                </a:solidFill>
              </a:rPr>
              <a:t>соответствии с требованиями ФГОС ДО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             </a:t>
            </a:r>
            <a:r>
              <a:rPr lang="ru-RU" sz="2800" b="1" dirty="0" smtClean="0">
                <a:solidFill>
                  <a:schemeClr val="tx1"/>
                </a:solidFill>
              </a:rPr>
              <a:t>Программа </a:t>
            </a:r>
            <a:r>
              <a:rPr lang="ru-RU" sz="2800" b="1" dirty="0">
                <a:solidFill>
                  <a:schemeClr val="tx1"/>
                </a:solidFill>
              </a:rPr>
              <a:t>состоит из двух частей: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204864"/>
            <a:ext cx="7344816" cy="1440160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Обязательная часть (объем не менее 60 % от её общего объёма)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333740"/>
            <a:ext cx="7344816" cy="1615540"/>
          </a:xfrm>
          <a:prstGeom prst="rect">
            <a:avLst/>
          </a:prstGeom>
          <a:solidFill>
            <a:srgbClr val="92D050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2800" dirty="0"/>
              <a:t>Вариативная часть(часть, формируемая участниками образовательных отношений) – не более 40%)</a:t>
            </a:r>
          </a:p>
        </p:txBody>
      </p:sp>
      <p:pic>
        <p:nvPicPr>
          <p:cNvPr id="9" name="Picture 18397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3884595" y="3645024"/>
            <a:ext cx="831415" cy="688716"/>
          </a:xfrm>
          <a:prstGeom prst="rect">
            <a:avLst/>
          </a:prstGeom>
        </p:spPr>
      </p:pic>
      <p:pic>
        <p:nvPicPr>
          <p:cNvPr id="10" name="Picture 18397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3884596" y="1560612"/>
            <a:ext cx="831414" cy="644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271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1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ОБРАЗОВАТЕЛЬНАЯ ПРОГРАММА ДОО </a:t>
            </a:r>
            <a:r>
              <a:rPr lang="ru-RU" sz="2800" b="1" dirty="0" smtClean="0">
                <a:solidFill>
                  <a:srgbClr val="7030A0"/>
                </a:solidFill>
              </a:rPr>
              <a:t>ВКЛЮЧАЕТ</a:t>
            </a: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ТРИ </a:t>
            </a:r>
            <a:r>
              <a:rPr lang="ru-RU" sz="2800" b="1" dirty="0">
                <a:solidFill>
                  <a:srgbClr val="7030A0"/>
                </a:solidFill>
              </a:rPr>
              <a:t>ОСНОВНЫХ РАЗДЕЛА: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Shape 712"/>
          <p:cNvSpPr/>
          <p:nvPr/>
        </p:nvSpPr>
        <p:spPr>
          <a:xfrm>
            <a:off x="827978" y="2852936"/>
            <a:ext cx="7272020" cy="1008112"/>
          </a:xfrm>
          <a:custGeom>
            <a:avLst/>
            <a:gdLst/>
            <a:ahLst/>
            <a:cxnLst/>
            <a:rect l="0" t="0" r="0" b="0"/>
            <a:pathLst>
              <a:path w="7272528" h="914400">
                <a:moveTo>
                  <a:pt x="457200" y="0"/>
                </a:moveTo>
                <a:lnTo>
                  <a:pt x="6815328" y="0"/>
                </a:lnTo>
                <a:cubicBezTo>
                  <a:pt x="7067804" y="0"/>
                  <a:pt x="7272528" y="204724"/>
                  <a:pt x="7272528" y="457200"/>
                </a:cubicBezTo>
                <a:cubicBezTo>
                  <a:pt x="7272528" y="709676"/>
                  <a:pt x="7067804" y="914400"/>
                  <a:pt x="6815328" y="914400"/>
                </a:cubicBezTo>
                <a:lnTo>
                  <a:pt x="457200" y="914400"/>
                </a:lnTo>
                <a:cubicBezTo>
                  <a:pt x="204699" y="914400"/>
                  <a:pt x="0" y="709676"/>
                  <a:pt x="0" y="457200"/>
                </a:cubicBezTo>
                <a:cubicBezTo>
                  <a:pt x="0" y="204724"/>
                  <a:pt x="204699" y="0"/>
                  <a:pt x="457200" y="0"/>
                </a:cubicBezTo>
                <a:close/>
              </a:path>
            </a:pathLst>
          </a:custGeom>
          <a:ln w="0" cap="flat">
            <a:round/>
          </a:ln>
        </p:spPr>
        <p:style>
          <a:lnRef idx="0">
            <a:srgbClr val="000000">
              <a:alpha val="0"/>
            </a:srgbClr>
          </a:lnRef>
          <a:fillRef idx="1">
            <a:srgbClr val="7598D9">
              <a:alpha val="50196"/>
            </a:srgbClr>
          </a:fillRef>
          <a:effectRef idx="0">
            <a:scrgbClr r="0" g="0" b="0"/>
          </a:effectRef>
          <a:fontRef idx="none"/>
        </p:style>
        <p:txBody>
          <a:bodyPr/>
          <a:lstStyle/>
          <a:p>
            <a:r>
              <a:rPr lang="ru-RU" sz="2400" b="1" dirty="0" smtClean="0"/>
              <a:t>                         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                      </a:t>
            </a:r>
            <a:r>
              <a:rPr lang="ru-RU" sz="3600" b="1" dirty="0" smtClean="0"/>
              <a:t>ЦЕЛЕВОЙ</a:t>
            </a:r>
            <a:endParaRPr lang="ru-RU" sz="3600" dirty="0"/>
          </a:p>
        </p:txBody>
      </p:sp>
      <p:sp>
        <p:nvSpPr>
          <p:cNvPr id="5" name="Shape 712"/>
          <p:cNvSpPr/>
          <p:nvPr/>
        </p:nvSpPr>
        <p:spPr>
          <a:xfrm>
            <a:off x="827978" y="5589240"/>
            <a:ext cx="7272020" cy="1008112"/>
          </a:xfrm>
          <a:custGeom>
            <a:avLst/>
            <a:gdLst/>
            <a:ahLst/>
            <a:cxnLst/>
            <a:rect l="0" t="0" r="0" b="0"/>
            <a:pathLst>
              <a:path w="7272528" h="914400">
                <a:moveTo>
                  <a:pt x="457200" y="0"/>
                </a:moveTo>
                <a:lnTo>
                  <a:pt x="6815328" y="0"/>
                </a:lnTo>
                <a:cubicBezTo>
                  <a:pt x="7067804" y="0"/>
                  <a:pt x="7272528" y="204724"/>
                  <a:pt x="7272528" y="457200"/>
                </a:cubicBezTo>
                <a:cubicBezTo>
                  <a:pt x="7272528" y="709676"/>
                  <a:pt x="7067804" y="914400"/>
                  <a:pt x="6815328" y="914400"/>
                </a:cubicBezTo>
                <a:lnTo>
                  <a:pt x="457200" y="914400"/>
                </a:lnTo>
                <a:cubicBezTo>
                  <a:pt x="204699" y="914400"/>
                  <a:pt x="0" y="709676"/>
                  <a:pt x="0" y="457200"/>
                </a:cubicBezTo>
                <a:cubicBezTo>
                  <a:pt x="0" y="204724"/>
                  <a:pt x="204699" y="0"/>
                  <a:pt x="457200" y="0"/>
                </a:cubicBezTo>
                <a:close/>
              </a:path>
            </a:pathLst>
          </a:custGeom>
          <a:ln w="0" cap="flat">
            <a:round/>
          </a:ln>
        </p:spPr>
        <p:style>
          <a:lnRef idx="0">
            <a:srgbClr val="000000">
              <a:alpha val="0"/>
            </a:srgbClr>
          </a:lnRef>
          <a:fillRef idx="1">
            <a:srgbClr val="7598D9">
              <a:alpha val="50196"/>
            </a:srgbClr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ru-RU" b="1" dirty="0" smtClean="0"/>
          </a:p>
          <a:p>
            <a:r>
              <a:rPr lang="ru-RU" sz="3600" b="1" dirty="0"/>
              <a:t> </a:t>
            </a:r>
            <a:r>
              <a:rPr lang="ru-RU" sz="3600" b="1" dirty="0" smtClean="0"/>
              <a:t>      ОРГАНИЗАЦИОННЫЙ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4318066"/>
            <a:ext cx="64087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СОДЕРЖАТЕЛЬНЫЙ</a:t>
            </a:r>
          </a:p>
        </p:txBody>
      </p:sp>
      <p:sp>
        <p:nvSpPr>
          <p:cNvPr id="14" name="Shape 712"/>
          <p:cNvSpPr/>
          <p:nvPr/>
        </p:nvSpPr>
        <p:spPr>
          <a:xfrm flipV="1">
            <a:off x="827978" y="4173179"/>
            <a:ext cx="7272020" cy="936104"/>
          </a:xfrm>
          <a:custGeom>
            <a:avLst/>
            <a:gdLst/>
            <a:ahLst/>
            <a:cxnLst/>
            <a:rect l="0" t="0" r="0" b="0"/>
            <a:pathLst>
              <a:path w="7272528" h="914400">
                <a:moveTo>
                  <a:pt x="457200" y="0"/>
                </a:moveTo>
                <a:lnTo>
                  <a:pt x="6815328" y="0"/>
                </a:lnTo>
                <a:cubicBezTo>
                  <a:pt x="7067804" y="0"/>
                  <a:pt x="7272528" y="204724"/>
                  <a:pt x="7272528" y="457200"/>
                </a:cubicBezTo>
                <a:cubicBezTo>
                  <a:pt x="7272528" y="709676"/>
                  <a:pt x="7067804" y="914400"/>
                  <a:pt x="6815328" y="914400"/>
                </a:cubicBezTo>
                <a:lnTo>
                  <a:pt x="457200" y="914400"/>
                </a:lnTo>
                <a:cubicBezTo>
                  <a:pt x="204699" y="914400"/>
                  <a:pt x="0" y="709676"/>
                  <a:pt x="0" y="457200"/>
                </a:cubicBezTo>
                <a:cubicBezTo>
                  <a:pt x="0" y="204724"/>
                  <a:pt x="204699" y="0"/>
                  <a:pt x="457200" y="0"/>
                </a:cubicBezTo>
                <a:close/>
              </a:path>
            </a:pathLst>
          </a:custGeom>
          <a:ln w="0" cap="flat">
            <a:round/>
          </a:ln>
        </p:spPr>
        <p:style>
          <a:lnRef idx="0">
            <a:srgbClr val="000000">
              <a:alpha val="0"/>
            </a:srgbClr>
          </a:lnRef>
          <a:fillRef idx="1">
            <a:srgbClr val="7598D9">
              <a:alpha val="50196"/>
            </a:srgbClr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ru-RU"/>
          </a:p>
        </p:txBody>
      </p:sp>
      <p:pic>
        <p:nvPicPr>
          <p:cNvPr id="15" name="Picture 18397"/>
          <p:cNvPicPr/>
          <p:nvPr/>
        </p:nvPicPr>
        <p:blipFill>
          <a:blip r:embed="rId2"/>
          <a:stretch>
            <a:fillRect/>
          </a:stretch>
        </p:blipFill>
        <p:spPr>
          <a:xfrm>
            <a:off x="4283968" y="1556793"/>
            <a:ext cx="1368152" cy="1217376"/>
          </a:xfrm>
          <a:prstGeom prst="rect">
            <a:avLst/>
          </a:prstGeom>
        </p:spPr>
      </p:pic>
      <p:pic>
        <p:nvPicPr>
          <p:cNvPr id="16" name="Picture 18396"/>
          <p:cNvPicPr/>
          <p:nvPr/>
        </p:nvPicPr>
        <p:blipFill>
          <a:blip r:embed="rId3"/>
          <a:stretch>
            <a:fillRect/>
          </a:stretch>
        </p:blipFill>
        <p:spPr>
          <a:xfrm>
            <a:off x="2627785" y="1628801"/>
            <a:ext cx="1440159" cy="114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37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35292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СОДЕРЖАНИЕ ЦЕЛЕВОГО РАЗДЕЛА:</a:t>
            </a:r>
            <a:endParaRPr lang="ru-RU" sz="2800" dirty="0">
              <a:solidFill>
                <a:srgbClr val="7030A0"/>
              </a:solidFill>
            </a:endParaRPr>
          </a:p>
          <a:p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Целевой </a:t>
            </a:r>
            <a:r>
              <a:rPr lang="ru-RU" sz="2400" b="1" dirty="0">
                <a:solidFill>
                  <a:srgbClr val="7030A0"/>
                </a:solidFill>
              </a:rPr>
              <a:t>раздел </a:t>
            </a:r>
            <a:r>
              <a:rPr lang="ru-RU" sz="2400" dirty="0">
                <a:solidFill>
                  <a:srgbClr val="7030A0"/>
                </a:solidFill>
              </a:rPr>
              <a:t>включает в себя: </a:t>
            </a:r>
            <a:endParaRPr lang="ru-RU" sz="2400" dirty="0" smtClean="0">
              <a:solidFill>
                <a:srgbClr val="7030A0"/>
              </a:solidFill>
            </a:endParaRPr>
          </a:p>
          <a:p>
            <a:r>
              <a:rPr lang="ru-RU" sz="2400" dirty="0" smtClean="0">
                <a:solidFill>
                  <a:srgbClr val="7030A0"/>
                </a:solidFill>
              </a:rPr>
              <a:t>пояснительную </a:t>
            </a:r>
            <a:r>
              <a:rPr lang="ru-RU" sz="2400" dirty="0">
                <a:solidFill>
                  <a:srgbClr val="7030A0"/>
                </a:solidFill>
              </a:rPr>
              <a:t>записку, </a:t>
            </a:r>
            <a:r>
              <a:rPr lang="ru-RU" sz="2400" dirty="0" smtClean="0">
                <a:solidFill>
                  <a:srgbClr val="7030A0"/>
                </a:solidFill>
              </a:rPr>
              <a:t>цели </a:t>
            </a:r>
            <a:r>
              <a:rPr lang="ru-RU" sz="2400" dirty="0">
                <a:solidFill>
                  <a:srgbClr val="7030A0"/>
                </a:solidFill>
              </a:rPr>
              <a:t>и задачи программы, </a:t>
            </a:r>
            <a:endParaRPr lang="ru-RU" sz="2400" dirty="0" smtClean="0">
              <a:solidFill>
                <a:srgbClr val="7030A0"/>
              </a:solidFill>
            </a:endParaRPr>
          </a:p>
          <a:p>
            <a:r>
              <a:rPr lang="ru-RU" sz="2400" dirty="0" smtClean="0">
                <a:solidFill>
                  <a:srgbClr val="7030A0"/>
                </a:solidFill>
              </a:rPr>
              <a:t>принципы </a:t>
            </a:r>
            <a:r>
              <a:rPr lang="ru-RU" sz="2400" dirty="0">
                <a:solidFill>
                  <a:srgbClr val="7030A0"/>
                </a:solidFill>
              </a:rPr>
              <a:t>и подходы к её </a:t>
            </a:r>
            <a:r>
              <a:rPr lang="ru-RU" sz="2400" dirty="0" smtClean="0">
                <a:solidFill>
                  <a:srgbClr val="7030A0"/>
                </a:solidFill>
              </a:rPr>
              <a:t>формированию,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характеристики </a:t>
            </a:r>
            <a:r>
              <a:rPr lang="ru-RU" sz="2400" dirty="0">
                <a:solidFill>
                  <a:srgbClr val="7030A0"/>
                </a:solidFill>
              </a:rPr>
              <a:t>особенностей развития детей, а </a:t>
            </a:r>
            <a:r>
              <a:rPr lang="ru-RU" sz="2400" dirty="0" smtClean="0">
                <a:solidFill>
                  <a:srgbClr val="7030A0"/>
                </a:solidFill>
              </a:rPr>
              <a:t>также </a:t>
            </a:r>
            <a:r>
              <a:rPr lang="ru-RU" sz="2400" dirty="0">
                <a:solidFill>
                  <a:srgbClr val="7030A0"/>
                </a:solidFill>
              </a:rPr>
              <a:t>планируемые результаты освоения программы. </a:t>
            </a:r>
            <a:endParaRPr lang="ru-RU" sz="2400" dirty="0" smtClean="0">
              <a:solidFill>
                <a:srgbClr val="7030A0"/>
              </a:solidFill>
            </a:endParaRPr>
          </a:p>
          <a:p>
            <a:endParaRPr lang="ru-RU" sz="2400" dirty="0">
              <a:solidFill>
                <a:srgbClr val="7030A0"/>
              </a:solidFill>
            </a:endParaRPr>
          </a:p>
          <a:p>
            <a:r>
              <a:rPr lang="ru-RU" sz="2400" dirty="0" smtClean="0">
                <a:solidFill>
                  <a:srgbClr val="7030A0"/>
                </a:solidFill>
              </a:rPr>
              <a:t>Результаты </a:t>
            </a:r>
            <a:r>
              <a:rPr lang="ru-RU" sz="2400" dirty="0">
                <a:solidFill>
                  <a:srgbClr val="7030A0"/>
                </a:solidFill>
              </a:rPr>
              <a:t>освоения образовательной программы представлены в виде целевых ориентиров дошкольного образования, которые представляют собой социально-нормативные возрастные характеристики возможных </a:t>
            </a:r>
            <a:r>
              <a:rPr lang="ru-RU" sz="2400" dirty="0" smtClean="0">
                <a:solidFill>
                  <a:srgbClr val="7030A0"/>
                </a:solidFill>
              </a:rPr>
              <a:t> достижений ребёнка на этапе завершения уровня дошкольного образования.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199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97346"/>
            <a:ext cx="86409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7030A0"/>
                </a:solidFill>
              </a:rPr>
              <a:t>СОДЕРЖАТЕЛЬНЫЙ РАЗДЕЛ:</a:t>
            </a:r>
            <a:endParaRPr lang="ru-RU" sz="2800" dirty="0">
              <a:solidFill>
                <a:srgbClr val="7030A0"/>
              </a:solidFill>
            </a:endParaRPr>
          </a:p>
          <a:p>
            <a:pPr lvl="0" algn="just" fontAlgn="base"/>
            <a:endParaRPr lang="ru-RU" sz="2400" b="1" dirty="0" smtClean="0">
              <a:solidFill>
                <a:srgbClr val="7030A0"/>
              </a:solidFill>
            </a:endParaRPr>
          </a:p>
          <a:p>
            <a:pPr lvl="0" algn="just" fontAlgn="base"/>
            <a:r>
              <a:rPr lang="ru-RU" sz="2400" b="1" dirty="0" smtClean="0">
                <a:solidFill>
                  <a:srgbClr val="7030A0"/>
                </a:solidFill>
              </a:rPr>
              <a:t>Содержательный раздел </a:t>
            </a:r>
            <a:r>
              <a:rPr lang="ru-RU" sz="2400" dirty="0" smtClean="0">
                <a:solidFill>
                  <a:srgbClr val="7030A0"/>
                </a:solidFill>
              </a:rPr>
              <a:t>представляет </a:t>
            </a:r>
            <a:r>
              <a:rPr lang="ru-RU" sz="2400" dirty="0">
                <a:solidFill>
                  <a:srgbClr val="7030A0"/>
                </a:solidFill>
              </a:rPr>
              <a:t>общее </a:t>
            </a:r>
            <a:r>
              <a:rPr lang="ru-RU" sz="2400" dirty="0" smtClean="0">
                <a:solidFill>
                  <a:srgbClr val="7030A0"/>
                </a:solidFill>
              </a:rPr>
              <a:t>содержание Программы, обеспечивающее</a:t>
            </a:r>
            <a:r>
              <a:rPr lang="ru-RU" sz="2400" dirty="0">
                <a:solidFill>
                  <a:srgbClr val="7030A0"/>
                </a:solidFill>
              </a:rPr>
              <a:t>	</a:t>
            </a:r>
            <a:endParaRPr lang="ru-RU" sz="2400" dirty="0" smtClean="0">
              <a:solidFill>
                <a:srgbClr val="7030A0"/>
              </a:solidFill>
            </a:endParaRPr>
          </a:p>
          <a:p>
            <a:pPr lvl="0" algn="just" fontAlgn="base"/>
            <a:r>
              <a:rPr lang="ru-RU" sz="2400" dirty="0">
                <a:solidFill>
                  <a:srgbClr val="7030A0"/>
                </a:solidFill>
              </a:rPr>
              <a:t>п</a:t>
            </a:r>
            <a:r>
              <a:rPr lang="ru-RU" sz="2400" dirty="0" smtClean="0">
                <a:solidFill>
                  <a:srgbClr val="7030A0"/>
                </a:solidFill>
              </a:rPr>
              <a:t>олноценное развитие </a:t>
            </a:r>
            <a:r>
              <a:rPr lang="ru-RU" sz="2400" dirty="0">
                <a:solidFill>
                  <a:srgbClr val="7030A0"/>
                </a:solidFill>
              </a:rPr>
              <a:t>личности детей.</a:t>
            </a:r>
          </a:p>
          <a:p>
            <a:pPr lvl="0" algn="just" fontAlgn="base"/>
            <a:r>
              <a:rPr lang="ru-RU" b="1" dirty="0">
                <a:solidFill>
                  <a:srgbClr val="7030A0"/>
                </a:solidFill>
              </a:rPr>
              <a:t>В него входит:</a:t>
            </a:r>
          </a:p>
          <a:p>
            <a:pPr marL="285750" lvl="0" indent="-285750" algn="just" fontAlgn="base">
              <a:buFont typeface="Courier New" panose="02070309020205020404" pitchFamily="49" charset="0"/>
              <a:buChar char="o"/>
            </a:pPr>
            <a:r>
              <a:rPr lang="ru-RU" sz="2000" dirty="0" smtClean="0">
                <a:solidFill>
                  <a:srgbClr val="7030A0"/>
                </a:solidFill>
              </a:rPr>
              <a:t>описание </a:t>
            </a:r>
            <a:r>
              <a:rPr lang="ru-RU" sz="2000" dirty="0">
                <a:solidFill>
                  <a:srgbClr val="7030A0"/>
                </a:solidFill>
              </a:rPr>
              <a:t>образовательной деятельности в соответствии с направлениями развития ребенка, представленными в пяти образовательных областях;</a:t>
            </a:r>
          </a:p>
          <a:p>
            <a:pPr marL="285750" lvl="0" indent="-285750" algn="just" fontAlgn="base"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7030A0"/>
                </a:solidFill>
              </a:rPr>
              <a:t>описание вариативных форм, способов, методов и средств реализации программы;</a:t>
            </a:r>
          </a:p>
          <a:p>
            <a:pPr marL="285750" lvl="0" indent="-285750" algn="just" fontAlgn="base"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7030A0"/>
                </a:solidFill>
              </a:rPr>
              <a:t>особенности образовательной деятельности разных видов и культурных практик;</a:t>
            </a:r>
          </a:p>
          <a:p>
            <a:pPr lvl="0" algn="just" fontAlgn="base"/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4509120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7030A0"/>
                </a:solidFill>
              </a:rPr>
              <a:t>описание физкультурно-оздоровительной работы в ДОУ;</a:t>
            </a:r>
          </a:p>
          <a:p>
            <a:pPr marL="285750" lvl="0" indent="-285750" fontAlgn="base"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7030A0"/>
                </a:solidFill>
              </a:rPr>
              <a:t>описание регионального компонента;</a:t>
            </a:r>
          </a:p>
          <a:p>
            <a:pPr marL="285750" lvl="0" indent="-285750" fontAlgn="base"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7030A0"/>
                </a:solidFill>
              </a:rPr>
              <a:t>особенности взаимодействия педагогического коллектива с семьями воспитанников;</a:t>
            </a:r>
          </a:p>
          <a:p>
            <a:pPr marL="285750" lvl="0" indent="-285750" fontAlgn="base"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7030A0"/>
                </a:solidFill>
              </a:rPr>
              <a:t>взаимодействие с социальными институтами детства; - вариативная часть программы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551149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312</TotalTime>
  <Words>1568</Words>
  <Application>Microsoft Office PowerPoint</Application>
  <PresentationFormat>Экран (4:3)</PresentationFormat>
  <Paragraphs>213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Эркер</vt:lpstr>
      <vt:lpstr>Муниципальное дошкольное образовательное учреждение Детский сад № 6 с. Аргаяш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№ 6 с. Аргаяш</dc:title>
  <dc:creator>Гульжана</dc:creator>
  <cp:lastModifiedBy>Гульжана</cp:lastModifiedBy>
  <cp:revision>40</cp:revision>
  <dcterms:created xsi:type="dcterms:W3CDTF">2019-03-17T07:29:36Z</dcterms:created>
  <dcterms:modified xsi:type="dcterms:W3CDTF">2019-03-18T11:31:39Z</dcterms:modified>
</cp:coreProperties>
</file>