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7" r:id="rId2"/>
    <p:sldId id="265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7" r:id="rId12"/>
    <p:sldId id="268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04" autoAdjust="0"/>
    <p:restoredTop sz="94660"/>
  </p:normalViewPr>
  <p:slideViewPr>
    <p:cSldViewPr>
      <p:cViewPr varScale="1">
        <p:scale>
          <a:sx n="62" d="100"/>
          <a:sy n="62" d="100"/>
        </p:scale>
        <p:origin x="-90" y="-9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0D599-04A7-4F7A-A346-E969BC92BEBE}" type="datetimeFigureOut">
              <a:rPr lang="ru-RU" smtClean="0"/>
              <a:t>04.06.2021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87023-7DE7-44AC-B0AF-067FA5294EE1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0D599-04A7-4F7A-A346-E969BC92BEBE}" type="datetimeFigureOut">
              <a:rPr lang="ru-RU" smtClean="0"/>
              <a:t>04.06.2021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87023-7DE7-44AC-B0AF-067FA5294EE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0D599-04A7-4F7A-A346-E969BC92BEBE}" type="datetimeFigureOut">
              <a:rPr lang="ru-RU" smtClean="0"/>
              <a:t>04.06.2021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87023-7DE7-44AC-B0AF-067FA5294EE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0D599-04A7-4F7A-A346-E969BC92BEBE}" type="datetimeFigureOut">
              <a:rPr lang="ru-RU" smtClean="0"/>
              <a:t>04.06.2021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87023-7DE7-44AC-B0AF-067FA5294EE1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0D599-04A7-4F7A-A346-E969BC92BEBE}" type="datetimeFigureOut">
              <a:rPr lang="ru-RU" smtClean="0"/>
              <a:t>04.06.2021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87023-7DE7-44AC-B0AF-067FA5294EE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0D599-04A7-4F7A-A346-E969BC92BEBE}" type="datetimeFigureOut">
              <a:rPr lang="ru-RU" smtClean="0"/>
              <a:t>04.06.2021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87023-7DE7-44AC-B0AF-067FA5294EE1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0D599-04A7-4F7A-A346-E969BC92BEBE}" type="datetimeFigureOut">
              <a:rPr lang="ru-RU" smtClean="0"/>
              <a:t>04.06.2021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87023-7DE7-44AC-B0AF-067FA5294EE1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0D599-04A7-4F7A-A346-E969BC92BEBE}" type="datetimeFigureOut">
              <a:rPr lang="ru-RU" smtClean="0"/>
              <a:t>04.06.2021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87023-7DE7-44AC-B0AF-067FA5294EE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0D599-04A7-4F7A-A346-E969BC92BEBE}" type="datetimeFigureOut">
              <a:rPr lang="ru-RU" smtClean="0"/>
              <a:t>04.06.2021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87023-7DE7-44AC-B0AF-067FA5294EE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0D599-04A7-4F7A-A346-E969BC92BEBE}" type="datetimeFigureOut">
              <a:rPr lang="ru-RU" smtClean="0"/>
              <a:t>04.06.2021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87023-7DE7-44AC-B0AF-067FA5294EE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0D599-04A7-4F7A-A346-E969BC92BEBE}" type="datetimeFigureOut">
              <a:rPr lang="ru-RU" smtClean="0"/>
              <a:t>04.06.2021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87023-7DE7-44AC-B0AF-067FA5294EE1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F70D599-04A7-4F7A-A346-E969BC92BEBE}" type="datetimeFigureOut">
              <a:rPr lang="ru-RU" smtClean="0"/>
              <a:t>04.06.2021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A5187023-7DE7-44AC-B0AF-067FA5294EE1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2710262"/>
            <a:ext cx="676875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atin typeface="Monotype Corsiva" pitchFamily="66" charset="0"/>
              </a:rPr>
              <a:t>Проект по экологическому воспитанию на тему:</a:t>
            </a:r>
            <a:br>
              <a:rPr lang="ru-RU" sz="3200" b="1" dirty="0" smtClean="0">
                <a:latin typeface="Monotype Corsiva" pitchFamily="66" charset="0"/>
              </a:rPr>
            </a:br>
            <a:r>
              <a:rPr lang="ru-RU" sz="3200" b="1" dirty="0" smtClean="0">
                <a:latin typeface="Monotype Corsiva" pitchFamily="66" charset="0"/>
              </a:rPr>
              <a:t>« Природу будем охранять и не будем загрязнять»</a:t>
            </a:r>
            <a:br>
              <a:rPr lang="ru-RU" sz="3200" b="1" dirty="0" smtClean="0">
                <a:latin typeface="Monotype Corsiva" pitchFamily="66" charset="0"/>
              </a:rPr>
            </a:br>
            <a:endParaRPr lang="ru-RU" sz="32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755576" y="188640"/>
            <a:ext cx="792088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казенное общеобразовательное учреждение</a:t>
            </a:r>
          </a:p>
          <a:p>
            <a:pPr algn="ctr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«Средняя общеобразовательная школа №3» дошкольный блок «Детство»</a:t>
            </a:r>
          </a:p>
          <a:p>
            <a:pPr algn="ctr"/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г.п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Нарткала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Урванского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муниципального района</a:t>
            </a:r>
          </a:p>
          <a:p>
            <a:pPr algn="ctr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Кабардино-Балкарской Республики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012160" y="4662755"/>
            <a:ext cx="28083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 и провела:</a:t>
            </a:r>
          </a:p>
          <a:p>
            <a:pPr algn="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Зихова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М.Р.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427984" y="5877272"/>
            <a:ext cx="109337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Нарткала</a:t>
            </a:r>
          </a:p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2021г.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99856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59024" y="404664"/>
            <a:ext cx="727280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 smtClean="0">
                <a:latin typeface="Monotype Corsiva" pitchFamily="66" charset="0"/>
              </a:rPr>
              <a:t>оформление</a:t>
            </a:r>
            <a:r>
              <a:rPr lang="ru-RU" sz="4000" dirty="0" smtClean="0"/>
              <a:t> </a:t>
            </a:r>
            <a:r>
              <a:rPr lang="ru-RU" sz="4000" dirty="0" smtClean="0">
                <a:latin typeface="Monotype Corsiva" pitchFamily="66" charset="0"/>
              </a:rPr>
              <a:t>выставки детских рисунков «Не губи природу»</a:t>
            </a:r>
            <a:endParaRPr lang="ru-RU" sz="4000" dirty="0"/>
          </a:p>
        </p:txBody>
      </p:sp>
      <p:pic>
        <p:nvPicPr>
          <p:cNvPr id="4102" name="Picture 6" descr="http://npark21.ru/uploads/posts/2017-04/1493143913_dscf591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259430">
            <a:off x="396432" y="2384805"/>
            <a:ext cx="4023803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http://ustmuo.ru/wp-content/uploads/2014/05/Perevalova-kseniya-Beregite-les-ot-pozhara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347481">
            <a:off x="4448351" y="2789620"/>
            <a:ext cx="4010491" cy="28590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451060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10042" y="404664"/>
            <a:ext cx="6747360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 smtClean="0">
                <a:latin typeface="Monotype Corsiva" pitchFamily="66" charset="0"/>
              </a:rPr>
              <a:t>совместная детско-родительская </a:t>
            </a:r>
          </a:p>
          <a:p>
            <a:pPr algn="ctr"/>
            <a:r>
              <a:rPr lang="ru-RU" sz="4000" dirty="0" smtClean="0">
                <a:latin typeface="Monotype Corsiva" pitchFamily="66" charset="0"/>
              </a:rPr>
              <a:t>работа</a:t>
            </a:r>
            <a:endParaRPr lang="ru-RU" sz="4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010042" y="1916832"/>
            <a:ext cx="705678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>
                <a:solidFill>
                  <a:srgbClr val="FF0000"/>
                </a:solidFill>
              </a:rPr>
              <a:t>Рост свалок предотвратим,</a:t>
            </a:r>
          </a:p>
          <a:p>
            <a:r>
              <a:rPr lang="ru-RU" sz="4000" dirty="0" smtClean="0">
                <a:solidFill>
                  <a:srgbClr val="FF0000"/>
                </a:solidFill>
              </a:rPr>
              <a:t> мусору новую жизнь дадим!</a:t>
            </a:r>
            <a:endParaRPr lang="ru-RU" sz="4000" dirty="0">
              <a:solidFill>
                <a:srgbClr val="FF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2502175" y="-546074"/>
            <a:ext cx="4194346" cy="7950145"/>
          </a:xfrm>
          <a:prstGeom prst="rect">
            <a:avLst/>
          </a:prstGeom>
          <a:effectLst>
            <a:softEdge rad="317500"/>
          </a:effectLst>
        </p:spPr>
      </p:pic>
    </p:spTree>
    <p:extLst>
      <p:ext uri="{BB962C8B-B14F-4D97-AF65-F5344CB8AC3E}">
        <p14:creationId xmlns:p14="http://schemas.microsoft.com/office/powerpoint/2010/main" val="303185019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95736" y="548680"/>
            <a:ext cx="4759636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800" b="1" dirty="0" smtClean="0">
                <a:solidFill>
                  <a:schemeClr val="tx1"/>
                </a:solidFill>
                <a:latin typeface="Monotype Corsiva" pitchFamily="66" charset="0"/>
              </a:rPr>
              <a:t>III</a:t>
            </a:r>
            <a:r>
              <a:rPr lang="ru-RU" sz="4800" b="1" dirty="0" smtClean="0">
                <a:solidFill>
                  <a:schemeClr val="tx1"/>
                </a:solidFill>
                <a:latin typeface="Monotype Corsiva" pitchFamily="66" charset="0"/>
              </a:rPr>
              <a:t> этап-Итоговый</a:t>
            </a:r>
            <a:endParaRPr lang="ru-RU" sz="4800" dirty="0">
              <a:solidFill>
                <a:schemeClr val="tx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77053" y="1402106"/>
            <a:ext cx="741682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 smtClean="0">
                <a:latin typeface="Monotype Corsiva" pitchFamily="66" charset="0"/>
              </a:rPr>
              <a:t>электронная презентация для детей и родителей «Учимся беречь и охранять природу»</a:t>
            </a:r>
            <a:r>
              <a:rPr lang="ru-RU" sz="4000" dirty="0" smtClean="0"/>
              <a:t/>
            </a:r>
            <a:br>
              <a:rPr lang="ru-RU" sz="4000" dirty="0" smtClean="0"/>
            </a:b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365555153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260648"/>
            <a:ext cx="7920880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latin typeface="Monotype Corsiva" pitchFamily="66" charset="0"/>
              </a:rPr>
              <a:t>Достигнутые результаты:</a:t>
            </a:r>
            <a:r>
              <a:rPr lang="ru-RU" sz="3600" dirty="0" smtClean="0">
                <a:latin typeface="Monotype Corsiva" pitchFamily="66" charset="0"/>
              </a:rPr>
              <a:t/>
            </a:r>
            <a:br>
              <a:rPr lang="ru-RU" sz="3600" dirty="0" smtClean="0">
                <a:latin typeface="Monotype Corsiva" pitchFamily="66" charset="0"/>
              </a:rPr>
            </a:br>
            <a:r>
              <a:rPr lang="ru-RU" sz="3600" dirty="0" smtClean="0">
                <a:latin typeface="Monotype Corsiva" pitchFamily="66" charset="0"/>
              </a:rPr>
              <a:t> Осознание детьми и взрослыми значимости охраны природы, экологически целесообразного поведения в окружающей среде, не засорять ее.</a:t>
            </a:r>
            <a:br>
              <a:rPr lang="ru-RU" sz="3600" dirty="0" smtClean="0">
                <a:latin typeface="Monotype Corsiva" pitchFamily="66" charset="0"/>
              </a:rPr>
            </a:br>
            <a:r>
              <a:rPr lang="ru-RU" sz="3600" dirty="0" smtClean="0">
                <a:latin typeface="Monotype Corsiva" pitchFamily="66" charset="0"/>
              </a:rPr>
              <a:t>В результате проделанной работы дети пришли к выводу, что мусор искусственного происхождения засоряет окружающую среду, его нужно собирать в специально отведённые места , при этом сортируя для вторичной переработки.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9918951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548680"/>
            <a:ext cx="7704856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Monotype Corsiva" pitchFamily="66" charset="0"/>
              </a:rPr>
              <a:t>Вид проекта: </a:t>
            </a:r>
            <a:r>
              <a:rPr lang="ru-RU" dirty="0" smtClean="0">
                <a:latin typeface="Monotype Corsiva" pitchFamily="66" charset="0"/>
              </a:rPr>
              <a:t>информационно-исследовательский</a:t>
            </a:r>
            <a:br>
              <a:rPr lang="ru-RU" dirty="0" smtClean="0">
                <a:latin typeface="Monotype Corsiva" pitchFamily="66" charset="0"/>
              </a:rPr>
            </a:br>
            <a:r>
              <a:rPr lang="ru-RU" b="1" dirty="0" smtClean="0">
                <a:latin typeface="Monotype Corsiva" pitchFamily="66" charset="0"/>
              </a:rPr>
              <a:t>Продолжительность проекта: </a:t>
            </a:r>
            <a:r>
              <a:rPr lang="ru-RU" dirty="0" smtClean="0">
                <a:latin typeface="Monotype Corsiva" pitchFamily="66" charset="0"/>
              </a:rPr>
              <a:t>краткосрочный (1 месяц)</a:t>
            </a:r>
            <a:br>
              <a:rPr lang="ru-RU" dirty="0" smtClean="0">
                <a:latin typeface="Monotype Corsiva" pitchFamily="66" charset="0"/>
              </a:rPr>
            </a:br>
            <a:r>
              <a:rPr lang="ru-RU" b="1" dirty="0" smtClean="0">
                <a:latin typeface="Monotype Corsiva" pitchFamily="66" charset="0"/>
              </a:rPr>
              <a:t>Участники проекта:</a:t>
            </a:r>
            <a:r>
              <a:rPr lang="ru-RU" dirty="0" smtClean="0">
                <a:latin typeface="Monotype Corsiva" pitchFamily="66" charset="0"/>
              </a:rPr>
              <a:t> дети старшего дошкольного возраста ( 13 человек),</a:t>
            </a:r>
            <a:br>
              <a:rPr lang="ru-RU" dirty="0" smtClean="0">
                <a:latin typeface="Monotype Corsiva" pitchFamily="66" charset="0"/>
              </a:rPr>
            </a:br>
            <a:r>
              <a:rPr lang="ru-RU" dirty="0" smtClean="0">
                <a:latin typeface="Monotype Corsiva" pitchFamily="66" charset="0"/>
              </a:rPr>
              <a:t>родители воспитанников ( 10 человек),</a:t>
            </a:r>
            <a:br>
              <a:rPr lang="ru-RU" dirty="0" smtClean="0">
                <a:latin typeface="Monotype Corsiva" pitchFamily="66" charset="0"/>
              </a:rPr>
            </a:br>
            <a:r>
              <a:rPr lang="ru-RU" dirty="0" smtClean="0">
                <a:latin typeface="Monotype Corsiva" pitchFamily="66" charset="0"/>
              </a:rPr>
              <a:t>воспитатели групп ( 3 человека) </a:t>
            </a:r>
            <a:br>
              <a:rPr lang="ru-RU" dirty="0" smtClean="0">
                <a:latin typeface="Monotype Corsiva" pitchFamily="66" charset="0"/>
              </a:rPr>
            </a:br>
            <a:r>
              <a:rPr lang="ru-RU" b="1" dirty="0" smtClean="0">
                <a:latin typeface="Monotype Corsiva" pitchFamily="66" charset="0"/>
              </a:rPr>
              <a:t>Образовательные области : </a:t>
            </a:r>
            <a:r>
              <a:rPr lang="ru-RU" dirty="0" smtClean="0">
                <a:latin typeface="Monotype Corsiva" pitchFamily="66" charset="0"/>
              </a:rPr>
              <a:t>познавательное развитие, речевое развитие, художественно-эстетическое.</a:t>
            </a:r>
            <a:br>
              <a:rPr lang="ru-RU" dirty="0" smtClean="0">
                <a:latin typeface="Monotype Corsiva" pitchFamily="66" charset="0"/>
              </a:rPr>
            </a:br>
            <a:r>
              <a:rPr lang="ru-RU" dirty="0" smtClean="0">
                <a:latin typeface="Monotype Corsiva" pitchFamily="66" charset="0"/>
              </a:rPr>
              <a:t/>
            </a:r>
            <a:br>
              <a:rPr lang="ru-RU" dirty="0" smtClean="0">
                <a:latin typeface="Monotype Corsiva" pitchFamily="66" charset="0"/>
              </a:rPr>
            </a:br>
            <a:r>
              <a:rPr lang="ru-RU" b="1" dirty="0" smtClean="0">
                <a:latin typeface="Monotype Corsiva" pitchFamily="66" charset="0"/>
              </a:rPr>
              <a:t>Актуальность темы: </a:t>
            </a:r>
            <a:r>
              <a:rPr lang="ru-RU" dirty="0" smtClean="0">
                <a:latin typeface="Monotype Corsiva" pitchFamily="66" charset="0"/>
              </a:rPr>
              <a:t>Хорошо известно, что цивилизационный мусор является частью экологической проблемы нашей планеты, но не все знают, насколько замусоривание является глобальным и катастрофичным.  Основным содержанием экологического воспитания является формирование осознанно – бережного отношения к природным объектам и явлениям, которые окружают ребенка, и с которыми он знакомится в дошкольном детстве. Необходимое условие формирования осознанно – бережного отношения к природе - привлечение родителей к образовательному процессу детского сада, потому что семья дает первый опыт взаимодействия с природой, приобщает к активной деятельности в ней.</a:t>
            </a:r>
            <a:br>
              <a:rPr lang="ru-RU" dirty="0" smtClean="0">
                <a:latin typeface="Monotype Corsiva" pitchFamily="66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341833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31640" y="612845"/>
            <a:ext cx="648072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Monotype Corsiva" pitchFamily="66" charset="0"/>
              </a:rPr>
              <a:t>Цель проекта: </a:t>
            </a:r>
            <a:r>
              <a:rPr lang="ru-RU" dirty="0" smtClean="0">
                <a:latin typeface="Monotype Corsiva" pitchFamily="66" charset="0"/>
              </a:rPr>
              <a:t>воспитание экологического сознания у детей, привлечение внимания к проблем замусоривания планеты, к охране природы; побуждение родителей к воспитанию в детях экологически  целесообразного поведения  с целью  охраны и сбережения природы.</a:t>
            </a:r>
            <a:br>
              <a:rPr lang="ru-RU" dirty="0" smtClean="0">
                <a:latin typeface="Monotype Corsiva" pitchFamily="66" charset="0"/>
              </a:rPr>
            </a:br>
            <a:r>
              <a:rPr lang="ru-RU" b="1" dirty="0" smtClean="0">
                <a:latin typeface="Monotype Corsiva" pitchFamily="66" charset="0"/>
              </a:rPr>
              <a:t>Задачи проекта: </a:t>
            </a:r>
            <a:r>
              <a:rPr lang="ru-RU" dirty="0" smtClean="0">
                <a:latin typeface="Monotype Corsiva" pitchFamily="66" charset="0"/>
              </a:rPr>
              <a:t/>
            </a:r>
            <a:br>
              <a:rPr lang="ru-RU" dirty="0" smtClean="0">
                <a:latin typeface="Monotype Corsiva" pitchFamily="66" charset="0"/>
              </a:rPr>
            </a:br>
            <a:r>
              <a:rPr lang="ru-RU" dirty="0" smtClean="0">
                <a:latin typeface="Monotype Corsiva" pitchFamily="66" charset="0"/>
              </a:rPr>
              <a:t>1) формировать представление детей об утилизации мусора, о целесообразности вторичного использования бытовых и хозяйственных отходов;</a:t>
            </a:r>
            <a:br>
              <a:rPr lang="ru-RU" dirty="0" smtClean="0">
                <a:latin typeface="Monotype Corsiva" pitchFamily="66" charset="0"/>
              </a:rPr>
            </a:br>
            <a:r>
              <a:rPr lang="ru-RU" dirty="0" smtClean="0">
                <a:latin typeface="Monotype Corsiva" pitchFamily="66" charset="0"/>
              </a:rPr>
              <a:t>2) расширять представления об экологических проблемах и способах их  устранения;</a:t>
            </a:r>
            <a:br>
              <a:rPr lang="ru-RU" dirty="0" smtClean="0">
                <a:latin typeface="Monotype Corsiva" pitchFamily="66" charset="0"/>
              </a:rPr>
            </a:br>
            <a:r>
              <a:rPr lang="ru-RU" dirty="0" smtClean="0">
                <a:latin typeface="Monotype Corsiva" pitchFamily="66" charset="0"/>
              </a:rPr>
              <a:t>3) воспитывать любовь к окружающей природе, бережное отношение к ней, желание помочь в решении экологических проблем.</a:t>
            </a:r>
            <a:br>
              <a:rPr lang="ru-RU" dirty="0" smtClean="0">
                <a:latin typeface="Monotype Corsiva" pitchFamily="66" charset="0"/>
              </a:rPr>
            </a:br>
            <a:r>
              <a:rPr lang="ru-RU" b="1" dirty="0" smtClean="0">
                <a:latin typeface="Monotype Corsiva" pitchFamily="66" charset="0"/>
              </a:rPr>
              <a:t>Ожидаемый результат: </a:t>
            </a:r>
            <a:r>
              <a:rPr lang="ru-RU" dirty="0" smtClean="0">
                <a:latin typeface="Monotype Corsiva" pitchFamily="66" charset="0"/>
              </a:rPr>
              <a:t>осознание детьми масштаба экологической проблемы, значимости </a:t>
            </a:r>
            <a:r>
              <a:rPr lang="ru-RU" dirty="0" err="1" smtClean="0">
                <a:latin typeface="Monotype Corsiva" pitchFamily="66" charset="0"/>
              </a:rPr>
              <a:t>утилизациии</a:t>
            </a:r>
            <a:r>
              <a:rPr lang="ru-RU" dirty="0" smtClean="0">
                <a:latin typeface="Monotype Corsiva" pitchFamily="66" charset="0"/>
              </a:rPr>
              <a:t>  и переработки мусора, экологически целесообразного поведения в окружающей среде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836121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1997839"/>
            <a:ext cx="777686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chemeClr val="tx1"/>
                </a:solidFill>
                <a:latin typeface="Monotype Corsiva" pitchFamily="66" charset="0"/>
              </a:rPr>
              <a:t>I </a:t>
            </a:r>
            <a:r>
              <a:rPr lang="ru-RU" sz="2800" b="1" dirty="0" smtClean="0">
                <a:solidFill>
                  <a:schemeClr val="tx1"/>
                </a:solidFill>
                <a:latin typeface="Monotype Corsiva" pitchFamily="66" charset="0"/>
              </a:rPr>
              <a:t>этап-подготовительный</a:t>
            </a:r>
          </a:p>
          <a:p>
            <a:pPr>
              <a:buFont typeface="Wingdings" pitchFamily="2" charset="2"/>
              <a:buChar char="ü"/>
            </a:pPr>
            <a:r>
              <a:rPr lang="ru-RU" sz="2800" dirty="0" smtClean="0">
                <a:solidFill>
                  <a:schemeClr val="tx1"/>
                </a:solidFill>
                <a:latin typeface="Monotype Corsiva" pitchFamily="66" charset="0"/>
              </a:rPr>
              <a:t> составление плана проведения мероприятий в рамках данного проекта;</a:t>
            </a:r>
          </a:p>
          <a:p>
            <a:pPr>
              <a:buFont typeface="Wingdings" pitchFamily="2" charset="2"/>
              <a:buChar char="ü"/>
            </a:pPr>
            <a:r>
              <a:rPr lang="ru-RU" sz="2800" dirty="0" smtClean="0">
                <a:solidFill>
                  <a:schemeClr val="tx1"/>
                </a:solidFill>
                <a:latin typeface="Monotype Corsiva" pitchFamily="66" charset="0"/>
              </a:rPr>
              <a:t> ознакомление педагогов и родителей с планом работы над проектом: «Учимся беречь и охранять природу»;</a:t>
            </a:r>
          </a:p>
          <a:p>
            <a:pPr>
              <a:buFont typeface="Wingdings" pitchFamily="2" charset="2"/>
              <a:buChar char="ü"/>
            </a:pPr>
            <a:r>
              <a:rPr lang="ru-RU" sz="2800" dirty="0" smtClean="0">
                <a:solidFill>
                  <a:schemeClr val="tx1"/>
                </a:solidFill>
                <a:latin typeface="Monotype Corsiva" pitchFamily="66" charset="0"/>
              </a:rPr>
              <a:t> Разработка конспектов НОД, презентаций к ним, подборка игр;</a:t>
            </a:r>
          </a:p>
          <a:p>
            <a:pPr>
              <a:buFont typeface="Wingdings" pitchFamily="2" charset="2"/>
              <a:buChar char="ü"/>
            </a:pPr>
            <a:r>
              <a:rPr lang="ru-RU" sz="2800" dirty="0" smtClean="0">
                <a:solidFill>
                  <a:schemeClr val="tx1"/>
                </a:solidFill>
                <a:latin typeface="Monotype Corsiva" pitchFamily="66" charset="0"/>
              </a:rPr>
              <a:t> подбор художественной литературы, картин, иллюстраций к занятиям с детьми</a:t>
            </a:r>
            <a:r>
              <a:rPr lang="ru-RU" sz="2800" dirty="0" smtClean="0">
                <a:solidFill>
                  <a:schemeClr val="tx1"/>
                </a:solidFill>
              </a:rPr>
              <a:t>.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771800" y="908720"/>
            <a:ext cx="48511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Этапы проекта</a:t>
            </a: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22678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83768" y="332656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3600" b="1" dirty="0" smtClean="0">
                <a:latin typeface="Monotype Corsiva" pitchFamily="66" charset="0"/>
              </a:rPr>
              <a:t>II</a:t>
            </a:r>
            <a:r>
              <a:rPr lang="ru-RU" sz="3600" b="1" dirty="0" smtClean="0">
                <a:latin typeface="Monotype Corsiva" pitchFamily="66" charset="0"/>
              </a:rPr>
              <a:t> этап-основной</a:t>
            </a: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827584" y="1340768"/>
            <a:ext cx="7488832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2800" dirty="0" smtClean="0">
                <a:solidFill>
                  <a:schemeClr val="tx1"/>
                </a:solidFill>
                <a:latin typeface="Monotype Corsiva" pitchFamily="66" charset="0"/>
              </a:rPr>
              <a:t>беседы по вопросам на темы: «Откуда берется мусор» ,«Куда девается мусор», «Почему плачет соловушка»;</a:t>
            </a:r>
          </a:p>
          <a:p>
            <a:pPr>
              <a:buFont typeface="Wingdings" pitchFamily="2" charset="2"/>
              <a:buChar char="ü"/>
            </a:pPr>
            <a:r>
              <a:rPr lang="ru-RU" sz="2800" dirty="0" smtClean="0">
                <a:solidFill>
                  <a:schemeClr val="tx1"/>
                </a:solidFill>
                <a:latin typeface="Monotype Corsiva" pitchFamily="66" charset="0"/>
              </a:rPr>
              <a:t>чтение художественной литературы: рассказ Рыжовой «Природа-наше богатство», рассказ В.А. Сухомлинского «Стыдно перед соловушкой</a:t>
            </a:r>
            <a:r>
              <a:rPr lang="ru-RU" sz="2800" b="1" dirty="0" smtClean="0">
                <a:solidFill>
                  <a:schemeClr val="tx1"/>
                </a:solidFill>
                <a:latin typeface="Monotype Corsiva" pitchFamily="66" charset="0"/>
              </a:rPr>
              <a:t>;</a:t>
            </a:r>
          </a:p>
          <a:p>
            <a:pPr>
              <a:buFont typeface="Wingdings" pitchFamily="2" charset="2"/>
              <a:buChar char="ü"/>
            </a:pPr>
            <a:r>
              <a:rPr lang="ru-RU" sz="2800" dirty="0" smtClean="0">
                <a:solidFill>
                  <a:schemeClr val="tx1"/>
                </a:solidFill>
                <a:latin typeface="Monotype Corsiva" pitchFamily="66" charset="0"/>
              </a:rPr>
              <a:t>рассматривание картин, иллюстраций</a:t>
            </a:r>
            <a:endParaRPr lang="ru-RU" sz="2800" dirty="0" smtClean="0">
              <a:latin typeface="Monotype Corsiva" pitchFamily="66" charset="0"/>
            </a:endParaRPr>
          </a:p>
          <a:p>
            <a:pPr>
              <a:buFont typeface="Wingdings" pitchFamily="2" charset="2"/>
              <a:buChar char="ü"/>
            </a:pPr>
            <a:r>
              <a:rPr lang="ru-RU" sz="2800" dirty="0" smtClean="0">
                <a:solidFill>
                  <a:schemeClr val="tx1"/>
                </a:solidFill>
                <a:latin typeface="Monotype Corsiva" pitchFamily="66" charset="0"/>
              </a:rPr>
              <a:t>Дидактическая игра «Сортируй мусор правильно»</a:t>
            </a:r>
          </a:p>
          <a:p>
            <a:pPr>
              <a:buFont typeface="Wingdings" pitchFamily="2" charset="2"/>
              <a:buChar char="ü"/>
            </a:pPr>
            <a:r>
              <a:rPr lang="ru-RU" sz="2800" dirty="0" smtClean="0">
                <a:solidFill>
                  <a:schemeClr val="tx1"/>
                </a:solidFill>
                <a:latin typeface="Monotype Corsiva" pitchFamily="66" charset="0"/>
              </a:rPr>
              <a:t>Разработка советов в родительский уголок «Как обращаться с отходами дома»</a:t>
            </a:r>
          </a:p>
        </p:txBody>
      </p:sp>
    </p:spTree>
    <p:extLst>
      <p:ext uri="{BB962C8B-B14F-4D97-AF65-F5344CB8AC3E}">
        <p14:creationId xmlns:p14="http://schemas.microsoft.com/office/powerpoint/2010/main" val="15412507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95736" y="620688"/>
            <a:ext cx="468429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 smtClean="0">
                <a:latin typeface="Monotype Corsiva" pitchFamily="66" charset="0"/>
              </a:rPr>
              <a:t>просмотр презентаций</a:t>
            </a:r>
            <a:endParaRPr lang="ru-RU" sz="40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465378">
            <a:off x="447232" y="1731128"/>
            <a:ext cx="3866406" cy="3414805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95119">
            <a:off x="4428412" y="3058621"/>
            <a:ext cx="4344590" cy="3232696"/>
          </a:xfrm>
          <a:prstGeom prst="rect">
            <a:avLst/>
          </a:prstGeom>
          <a:effectLst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val="10977728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404664"/>
            <a:ext cx="7848872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 smtClean="0">
                <a:latin typeface="Monotype Corsiva" pitchFamily="66" charset="0"/>
              </a:rPr>
              <a:t>создание проблемной ситуации «Поможем старичку </a:t>
            </a:r>
            <a:r>
              <a:rPr lang="ru-RU" sz="4400" dirty="0" err="1" smtClean="0">
                <a:latin typeface="Monotype Corsiva" pitchFamily="66" charset="0"/>
              </a:rPr>
              <a:t>Лесовичку</a:t>
            </a:r>
            <a:r>
              <a:rPr lang="ru-RU" sz="4400" dirty="0" smtClean="0">
                <a:latin typeface="Monotype Corsiva" pitchFamily="66" charset="0"/>
              </a:rPr>
              <a:t>»</a:t>
            </a:r>
            <a:endParaRPr lang="ru-RU" sz="4400" dirty="0"/>
          </a:p>
        </p:txBody>
      </p:sp>
      <p:pic>
        <p:nvPicPr>
          <p:cNvPr id="1026" name="Picture 2" descr="https://avatars.mds.yandex.net/get-zen_doc/1612125/pub_5e6257feb5b1cb0240c83b67_5e63422d8f20a32082e6f7e5/scale_12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1988840"/>
            <a:ext cx="5652120" cy="42390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614957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692696"/>
            <a:ext cx="691276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 smtClean="0">
                <a:latin typeface="Monotype Corsiva" pitchFamily="66" charset="0"/>
              </a:rPr>
              <a:t>экспериментальная деятельность «Рассортируй мусор»</a:t>
            </a:r>
            <a:endParaRPr lang="ru-RU" sz="4000" dirty="0"/>
          </a:p>
        </p:txBody>
      </p:sp>
      <p:pic>
        <p:nvPicPr>
          <p:cNvPr id="2050" name="Picture 2" descr="https://346130.selcdn.ru/storage1/include/site_675/section_70/thumbs/g60cu4hvD2KN_1200x0_AybP2us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556792"/>
            <a:ext cx="7143193" cy="4464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174492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548680"/>
            <a:ext cx="784887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>
                <a:latin typeface="Monotype Corsiva" pitchFamily="66" charset="0"/>
              </a:rPr>
              <a:t>труд в природе «Чистый участок», «Поможем дворнику тете Марьяне» </a:t>
            </a:r>
            <a:endParaRPr lang="ru-RU" sz="4000" dirty="0"/>
          </a:p>
        </p:txBody>
      </p:sp>
      <p:pic>
        <p:nvPicPr>
          <p:cNvPr id="3074" name="Picture 2" descr="C:\Users\zamir\Desktop\эколог\IMG_20190405_11344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4072" y="2016135"/>
            <a:ext cx="3240360" cy="4320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61580610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43</TotalTime>
  <Words>273</Words>
  <Application>Microsoft Office PowerPoint</Application>
  <PresentationFormat>Экран (4:3)</PresentationFormat>
  <Paragraphs>35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zamir</dc:creator>
  <cp:lastModifiedBy>zamir</cp:lastModifiedBy>
  <cp:revision>6</cp:revision>
  <dcterms:created xsi:type="dcterms:W3CDTF">2021-03-18T07:41:25Z</dcterms:created>
  <dcterms:modified xsi:type="dcterms:W3CDTF">2021-06-04T08:40:51Z</dcterms:modified>
</cp:coreProperties>
</file>