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83" r:id="rId15"/>
    <p:sldId id="285" r:id="rId16"/>
    <p:sldId id="282" r:id="rId17"/>
    <p:sldId id="279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DCFEB-38A7-49E5-BC38-C29C3446D197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00D37-73C0-4CA4-B3A4-F975B947FF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6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00D37-73C0-4CA4-B3A4-F975B947FF0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2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8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12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7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83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9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4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19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28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81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1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53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7B162-3A61-4F9F-A3E9-4D48181605B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B5D91-B99E-4003-91D8-6C10E97CD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0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6023" y="99659"/>
            <a:ext cx="59199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№163ОАО «РЖД»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15167" y="1326525"/>
            <a:ext cx="7778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Детско-взрослый проект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группы «Звёздочка»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78868" y="2709757"/>
            <a:ext cx="7634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FF0000"/>
                </a:solidFill>
              </a:rPr>
              <a:t>«Удивительный космос»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07977" y="4878595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</a:t>
            </a:r>
            <a:r>
              <a:rPr lang="ru-RU" sz="2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Звёзодчка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defRPr/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Лукинова Ирина Леонидовна</a:t>
            </a:r>
          </a:p>
          <a:p>
            <a:pPr>
              <a:defRPr/>
            </a:pP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первая квалификационная категория</a:t>
            </a:r>
          </a:p>
          <a:p>
            <a:pPr>
              <a:defRPr/>
            </a:pP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4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081" y="19201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52755" y="206244"/>
            <a:ext cx="65528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Познавательное  развитие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88804" y="1178591"/>
            <a:ext cx="6480720" cy="815659"/>
          </a:xfrm>
          <a:prstGeom prst="round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/>
              <a:t>Просмотр электронных презентаций:</a:t>
            </a:r>
          </a:p>
          <a:p>
            <a:pPr algn="ctr"/>
            <a:r>
              <a:rPr lang="ru-RU" dirty="0"/>
              <a:t>«Планеты Солнечной системы», </a:t>
            </a:r>
          </a:p>
          <a:p>
            <a:pPr algn="ctr"/>
            <a:r>
              <a:rPr lang="ru-RU" dirty="0"/>
              <a:t>«Животные в космосе», «Освоение космоса»</a:t>
            </a: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8702" y="2223121"/>
            <a:ext cx="6480720" cy="815659"/>
          </a:xfrm>
          <a:prstGeom prst="round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Просмотр фильмов: «Юрий Гагарин». «Первый полёт». Мультфильмы о Земле, о Солнце, о космических машинах, планетах Солнечной системы.</a:t>
            </a:r>
          </a:p>
          <a:p>
            <a:pPr algn="ctr"/>
            <a:endParaRPr lang="ru-RU" dirty="0"/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8702" y="3303241"/>
            <a:ext cx="6480720" cy="815659"/>
          </a:xfrm>
          <a:prstGeom prst="round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/>
              <a:t>Просмотр электронных презентаций:</a:t>
            </a:r>
          </a:p>
          <a:p>
            <a:pPr algn="ctr"/>
            <a:r>
              <a:rPr lang="ru-RU" dirty="0"/>
              <a:t>«Планеты Солнечной системы», </a:t>
            </a:r>
          </a:p>
          <a:p>
            <a:pPr algn="ctr"/>
            <a:r>
              <a:rPr lang="ru-RU" dirty="0"/>
              <a:t>«Животные в космосе», «Освоение космоса»</a:t>
            </a: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8702" y="4413541"/>
            <a:ext cx="6480720" cy="815659"/>
          </a:xfrm>
          <a:prstGeom prst="round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/>
              <a:t>Экспериментальная деятельность: опыт «День-ночь»,</a:t>
            </a:r>
          </a:p>
          <a:p>
            <a:pPr algn="ctr"/>
            <a:r>
              <a:rPr lang="ru-RU" dirty="0"/>
              <a:t>               опыт «Почему днем звезды не видно», 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18702" y="5523841"/>
            <a:ext cx="6480720" cy="815659"/>
          </a:xfrm>
          <a:prstGeom prst="roundRect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Исследования: «Кто съел месяц», «Солнечные часы»,</a:t>
            </a:r>
          </a:p>
          <a:p>
            <a:pPr algn="ctr"/>
            <a:r>
              <a:rPr lang="ru-RU" dirty="0"/>
              <a:t>«Как образуются лунные кратеры»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65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0" y="0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66434" y="232361"/>
            <a:ext cx="53624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Физическое развитие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87308" y="1487832"/>
            <a:ext cx="6120680" cy="8762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Подвижные игры: </a:t>
            </a:r>
          </a:p>
          <a:p>
            <a:r>
              <a:rPr lang="ru-RU" dirty="0"/>
              <a:t>«Догони мою ракету» ,«Летим на Луну», «Лови – бросай» </a:t>
            </a:r>
          </a:p>
          <a:p>
            <a:r>
              <a:rPr lang="ru-RU" dirty="0"/>
              <a:t>«Космические догонялки» ,«Невесомость»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87308" y="3119064"/>
            <a:ext cx="6120680" cy="8762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  <a:p>
            <a:r>
              <a:rPr lang="ru-RU" dirty="0"/>
              <a:t>Игровые упражнения: </a:t>
            </a:r>
          </a:p>
          <a:p>
            <a:r>
              <a:rPr lang="ru-RU" dirty="0"/>
              <a:t>«Космическая зарядка» ,«Космическая эстафета»</a:t>
            </a: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87308" y="4750296"/>
            <a:ext cx="6120680" cy="8762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  <a:p>
            <a:r>
              <a:rPr lang="ru-RU" dirty="0"/>
              <a:t>Игры-путешествия: </a:t>
            </a:r>
          </a:p>
          <a:p>
            <a:r>
              <a:rPr lang="ru-RU" dirty="0"/>
              <a:t>«Путешествие по Солнечной системе», </a:t>
            </a:r>
          </a:p>
          <a:p>
            <a:r>
              <a:rPr lang="ru-RU" dirty="0"/>
              <a:t>«Путешествие на Луну»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68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71" y="14464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93111" y="250844"/>
            <a:ext cx="58328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Музыкальное развитие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44279" y="1171804"/>
            <a:ext cx="5832828" cy="374441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6600FF"/>
                </a:solidFill>
              </a:rPr>
              <a:t>Прослушивание музыкальных произведений:</a:t>
            </a:r>
          </a:p>
          <a:p>
            <a:r>
              <a:rPr lang="ru-RU" dirty="0">
                <a:solidFill>
                  <a:srgbClr val="6600FF"/>
                </a:solidFill>
              </a:rPr>
              <a:t>«Кто тебя выдумал, звездная страна?»</a:t>
            </a:r>
          </a:p>
          <a:p>
            <a:r>
              <a:rPr lang="ru-RU" dirty="0">
                <a:solidFill>
                  <a:srgbClr val="6600FF"/>
                </a:solidFill>
              </a:rPr>
              <a:t>«Я-Земля!»</a:t>
            </a:r>
          </a:p>
          <a:p>
            <a:r>
              <a:rPr lang="ru-RU" dirty="0">
                <a:solidFill>
                  <a:srgbClr val="6600FF"/>
                </a:solidFill>
              </a:rPr>
              <a:t>«Знаете, каким он парнем был!»</a:t>
            </a:r>
          </a:p>
          <a:p>
            <a:r>
              <a:rPr lang="ru-RU" dirty="0">
                <a:solidFill>
                  <a:srgbClr val="6600FF"/>
                </a:solidFill>
              </a:rPr>
              <a:t>Александр </a:t>
            </a:r>
            <a:r>
              <a:rPr lang="ru-RU" dirty="0" err="1">
                <a:solidFill>
                  <a:srgbClr val="6600FF"/>
                </a:solidFill>
              </a:rPr>
              <a:t>Зацепин</a:t>
            </a:r>
            <a:r>
              <a:rPr lang="ru-RU" dirty="0">
                <a:solidFill>
                  <a:srgbClr val="6600FF"/>
                </a:solidFill>
              </a:rPr>
              <a:t> «Тайна третьей планеты».</a:t>
            </a:r>
          </a:p>
          <a:p>
            <a:r>
              <a:rPr lang="ru-RU" dirty="0" err="1">
                <a:solidFill>
                  <a:srgbClr val="6600FF"/>
                </a:solidFill>
              </a:rPr>
              <a:t>С.Светикова</a:t>
            </a:r>
            <a:r>
              <a:rPr lang="ru-RU" dirty="0">
                <a:solidFill>
                  <a:srgbClr val="6600FF"/>
                </a:solidFill>
              </a:rPr>
              <a:t> «Свет любви» (из мультфильма "День рождения Алисы") </a:t>
            </a:r>
          </a:p>
          <a:p>
            <a:r>
              <a:rPr lang="ru-RU" dirty="0">
                <a:solidFill>
                  <a:srgbClr val="6600FF"/>
                </a:solidFill>
              </a:rPr>
              <a:t>Земляне «Трава у дома»</a:t>
            </a:r>
          </a:p>
          <a:p>
            <a:r>
              <a:rPr lang="ru-RU" dirty="0">
                <a:solidFill>
                  <a:srgbClr val="6600FF"/>
                </a:solidFill>
              </a:rPr>
              <a:t>Разучивание песни «Юные космонавты» (из мультфильма «Маша и медведь»)</a:t>
            </a:r>
          </a:p>
          <a:p>
            <a:r>
              <a:rPr lang="ru-RU" dirty="0">
                <a:solidFill>
                  <a:srgbClr val="6600FF"/>
                </a:solidFill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854" y="2592915"/>
            <a:ext cx="2411715" cy="1891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97472" y="4686955"/>
            <a:ext cx="2795639" cy="1863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9173" y="4945937"/>
            <a:ext cx="2144524" cy="18016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7560" y="2011681"/>
            <a:ext cx="2255820" cy="1986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7107" y="4835395"/>
            <a:ext cx="2626273" cy="175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6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79" y="80847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6751" y="206632"/>
            <a:ext cx="74168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Художественно-эстетическое </a:t>
            </a:r>
          </a:p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78911" y="1517872"/>
            <a:ext cx="6264696" cy="8052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Лепка: «Космонавт в скафандре», «Ракета»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78911" y="2413878"/>
            <a:ext cx="6264696" cy="87762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Аппликация :«В космосе»,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«Мой космический адрес»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8911" y="3379352"/>
            <a:ext cx="6264696" cy="8052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Рисование: «Космическая фантазия» (</a:t>
            </a:r>
            <a:r>
              <a:rPr lang="ru-RU" dirty="0" err="1">
                <a:solidFill>
                  <a:srgbClr val="C00000"/>
                </a:solidFill>
              </a:rPr>
              <a:t>граттаж</a:t>
            </a:r>
            <a:r>
              <a:rPr lang="ru-RU" dirty="0">
                <a:solidFill>
                  <a:srgbClr val="C00000"/>
                </a:solidFill>
              </a:rPr>
              <a:t>) </a:t>
            </a:r>
          </a:p>
          <a:p>
            <a:r>
              <a:rPr lang="ru-RU" dirty="0">
                <a:solidFill>
                  <a:srgbClr val="C00000"/>
                </a:solidFill>
              </a:rPr>
              <a:t>"Космический корабль, космонавт в открытом космосе".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152" y="4279833"/>
            <a:ext cx="6264696" cy="159154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Конструирование: Складывание созвездий из мозаики,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"Космодром (из </a:t>
            </a:r>
            <a:r>
              <a:rPr lang="ru-RU" dirty="0" err="1">
                <a:solidFill>
                  <a:srgbClr val="C00000"/>
                </a:solidFill>
              </a:rPr>
              <a:t>деревяных</a:t>
            </a:r>
            <a:r>
              <a:rPr lang="ru-RU" dirty="0">
                <a:solidFill>
                  <a:srgbClr val="C00000"/>
                </a:solidFill>
              </a:rPr>
              <a:t> кубиков),</a:t>
            </a:r>
          </a:p>
          <a:p>
            <a:r>
              <a:rPr lang="ru-RU" dirty="0">
                <a:solidFill>
                  <a:srgbClr val="C00000"/>
                </a:solidFill>
              </a:rPr>
              <a:t>Постройка космического городка из конструктора </a:t>
            </a:r>
            <a:r>
              <a:rPr lang="ru-RU" dirty="0" err="1">
                <a:solidFill>
                  <a:srgbClr val="C00000"/>
                </a:solidFill>
              </a:rPr>
              <a:t>Lego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Постройка ракеты из модулей</a:t>
            </a:r>
          </a:p>
          <a:p>
            <a:pPr algn="ctr"/>
            <a:r>
              <a:rPr lang="ru-RU" dirty="0"/>
              <a:t>"</a:t>
            </a: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37185" y="5954127"/>
            <a:ext cx="6264696" cy="8052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Конкурс «Ловкий карандашик» (лучшая раскраска о космосе»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51" y="2529119"/>
            <a:ext cx="2133600" cy="2844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391" y="1655856"/>
            <a:ext cx="2543202" cy="1907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391" y="4356138"/>
            <a:ext cx="2543202" cy="190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37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349250"/>
            <a:ext cx="2209800" cy="2946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350" y="349250"/>
            <a:ext cx="2209800" cy="2946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350" y="2495550"/>
            <a:ext cx="2800350" cy="3733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845" y="3800474"/>
            <a:ext cx="2076450" cy="2800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5891" y="3800474"/>
            <a:ext cx="2152648" cy="2903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886" y="209940"/>
            <a:ext cx="2104265" cy="28380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1987" y="349250"/>
            <a:ext cx="2104265" cy="28380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2536" y="1822450"/>
            <a:ext cx="4020627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35" y="608035"/>
            <a:ext cx="4295015" cy="57927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396" y="862986"/>
            <a:ext cx="6682154" cy="49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0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500" y="76200"/>
            <a:ext cx="990801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2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850" y="1123355"/>
            <a:ext cx="10687050" cy="26860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9766" y="224135"/>
            <a:ext cx="5837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FF0000"/>
                </a:solidFill>
                <a:effectLst/>
              </a:rPr>
              <a:t>Выставка  поделок</a:t>
            </a:r>
            <a:endParaRPr lang="ru-RU" sz="5400" b="1" cap="none" spc="0" dirty="0">
              <a:ln/>
              <a:solidFill>
                <a:srgbClr val="FF0000"/>
              </a:solidFill>
              <a:effectLst/>
            </a:endParaRPr>
          </a:p>
        </p:txBody>
      </p:sp>
      <p:sp>
        <p:nvSpPr>
          <p:cNvPr id="6" name="AutoShape 2" descr="https://apf.mail.ru/cgi-bin/readmsg?id=16187504511081825260;0;7&amp;exif=1&amp;full=1&amp;x-email=ira-luki82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785" y="3809405"/>
            <a:ext cx="2123315" cy="286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4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4352" y="239383"/>
            <a:ext cx="96604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</a:t>
            </a:r>
            <a:r>
              <a:rPr lang="ru-RU" sz="5400" b="1" spc="51" dirty="0">
                <a:ln w="11430"/>
                <a:solidFill>
                  <a:srgbClr val="FF0000"/>
                </a:solidFill>
              </a:rPr>
              <a:t> понятий и новых слов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196752"/>
            <a:ext cx="71287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Галактика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Вселенная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Солнечная система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Названия планет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Спутник  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Скафандр</a:t>
            </a:r>
          </a:p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Орбита</a:t>
            </a:r>
          </a:p>
          <a:p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69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4907" y="209972"/>
            <a:ext cx="10414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solidFill>
                  <a:srgbClr val="FF0000"/>
                </a:solidFill>
              </a:rPr>
              <a:t>Благодарим за участие в проекте!</a:t>
            </a:r>
          </a:p>
        </p:txBody>
      </p:sp>
      <p:sp>
        <p:nvSpPr>
          <p:cNvPr id="3" name="5-конечная звезда 2"/>
          <p:cNvSpPr/>
          <p:nvPr/>
        </p:nvSpPr>
        <p:spPr>
          <a:xfrm>
            <a:off x="539552" y="1580591"/>
            <a:ext cx="1152128" cy="79208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51854" y="1768171"/>
            <a:ext cx="5240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Ребят группы «Звёздочка»;</a:t>
            </a:r>
          </a:p>
        </p:txBody>
      </p:sp>
      <p:sp>
        <p:nvSpPr>
          <p:cNvPr id="5" name="5-конечная звезда 4"/>
          <p:cNvSpPr/>
          <p:nvPr/>
        </p:nvSpPr>
        <p:spPr>
          <a:xfrm>
            <a:off x="539552" y="2723612"/>
            <a:ext cx="1152128" cy="79208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51854" y="2677420"/>
            <a:ext cx="83113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Наших отзывчивых и активных родителей;</a:t>
            </a:r>
          </a:p>
        </p:txBody>
      </p:sp>
      <p:sp>
        <p:nvSpPr>
          <p:cNvPr id="7" name="5-конечная звезда 6"/>
          <p:cNvSpPr/>
          <p:nvPr/>
        </p:nvSpPr>
        <p:spPr>
          <a:xfrm>
            <a:off x="539552" y="4335235"/>
            <a:ext cx="1152128" cy="792088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08954" y="3946449"/>
            <a:ext cx="93781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Старшего воспитателя </a:t>
            </a:r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Баузер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Музыкального руководителя  </a:t>
            </a:r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Шелепову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Инструктора по </a:t>
            </a:r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физ.культуре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Селезнёву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Н.С.</a:t>
            </a:r>
          </a:p>
        </p:txBody>
      </p:sp>
    </p:spTree>
    <p:extLst>
      <p:ext uri="{BB962C8B-B14F-4D97-AF65-F5344CB8AC3E}">
        <p14:creationId xmlns:p14="http://schemas.microsoft.com/office/powerpoint/2010/main" val="100189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554" y="262267"/>
            <a:ext cx="875763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cs typeface="Aharoni" panose="02010803020104030203" pitchFamily="2" charset="-79"/>
              </a:rPr>
              <a:t>Паспорт  проекта </a:t>
            </a:r>
          </a:p>
          <a:p>
            <a:pPr algn="ctr">
              <a:defRPr/>
            </a:pPr>
            <a:endParaRPr lang="ru-RU" b="1" dirty="0">
              <a:solidFill>
                <a:srgbClr val="FF0000"/>
              </a:solidFill>
              <a:cs typeface="Aharoni" panose="02010803020104030203" pitchFamily="2" charset="-79"/>
            </a:endParaRPr>
          </a:p>
          <a:p>
            <a:pPr>
              <a:defRPr/>
            </a:pPr>
            <a:r>
              <a:rPr lang="ru-RU" sz="2400" b="1" u="sng" dirty="0">
                <a:solidFill>
                  <a:srgbClr val="FFFF00"/>
                </a:solidFill>
                <a:cs typeface="Aharoni" panose="02010803020104030203" pitchFamily="2" charset="-79"/>
              </a:rPr>
              <a:t>Тип </a:t>
            </a:r>
            <a:r>
              <a:rPr lang="ru-RU" sz="2400" b="1" u="sng" dirty="0" err="1">
                <a:solidFill>
                  <a:srgbClr val="FFFF00"/>
                </a:solidFill>
                <a:cs typeface="Aharoni" panose="02010803020104030203" pitchFamily="2" charset="-79"/>
              </a:rPr>
              <a:t>проекта:</a:t>
            </a:r>
            <a:r>
              <a:rPr lang="ru-RU" sz="2400" b="1" dirty="0" err="1">
                <a:solidFill>
                  <a:srgbClr val="FFFF00"/>
                </a:solidFill>
                <a:cs typeface="Aharoni" panose="02010803020104030203" pitchFamily="2" charset="-79"/>
              </a:rPr>
              <a:t>педагогический</a:t>
            </a: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,  творческий, 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информационный.</a:t>
            </a:r>
          </a:p>
          <a:p>
            <a:pPr>
              <a:defRPr/>
            </a:pPr>
            <a:r>
              <a:rPr lang="ru-RU" sz="2400" b="1" u="sng" dirty="0">
                <a:solidFill>
                  <a:srgbClr val="FFFF00"/>
                </a:solidFill>
                <a:cs typeface="Aharoni" panose="02010803020104030203" pitchFamily="2" charset="-79"/>
              </a:rPr>
              <a:t>Продолжительность проекта:</a:t>
            </a: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 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Краткосрочный (3 недели)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Участники проекта: дети,  воспитатель, родители.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  <a:cs typeface="Aharoni" panose="02010803020104030203" pitchFamily="2" charset="-79"/>
              </a:rPr>
              <a:t>Возраст детей:   6 -7  лет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10175" y="3582820"/>
            <a:ext cx="43342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cs typeface="Aharoni" panose="02010803020104030203" pitchFamily="2" charset="-79"/>
              </a:rPr>
              <a:t>Проблема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797" y="4410383"/>
            <a:ext cx="111890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В преддверии празднования юбилейной даты полёта первого человека в космос беседовали с ребятами о космосе. Дети стали задавать много вопросов о космосе, звёздах, космонавтах, ракетах. Были выявлены поверхностные  знания детей о космосе, о первом человеке полетевшим в космос, о существовании праздника </a:t>
            </a:r>
            <a:r>
              <a:rPr lang="ru-RU" sz="2400" b="1" dirty="0" err="1">
                <a:solidFill>
                  <a:srgbClr val="FFFF00"/>
                </a:solidFill>
              </a:rPr>
              <a:t>и.д</a:t>
            </a:r>
            <a:r>
              <a:rPr lang="ru-RU" sz="2400" b="1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6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5122" y="215384"/>
            <a:ext cx="21795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1" dirty="0">
                <a:ln w="11430"/>
                <a:solidFill>
                  <a:srgbClr val="FF0000"/>
                </a:solidFill>
              </a:rPr>
              <a:t>Риски.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8197" y="928559"/>
            <a:ext cx="11430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Данный проект требует от родителей  найти время для просмотра мультфильмов,  изучение энциклопедий, нахождение </a:t>
            </a: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интересного материала. Не все родители находят время для  нахождения материала и изготовления поделок.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40595" y="3272949"/>
            <a:ext cx="26462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1" dirty="0">
                <a:ln w="11430"/>
                <a:solidFill>
                  <a:srgbClr val="FF0000"/>
                </a:solidFill>
              </a:rPr>
              <a:t>Затраты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11" y="4196281"/>
            <a:ext cx="112466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Распечатка дидактического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материала, грамот.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Покупка изоляционного материала для изготовления костюмов.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5057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3301" y="146348"/>
            <a:ext cx="8353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1" dirty="0">
                <a:ln w="11430"/>
                <a:solidFill>
                  <a:srgbClr val="FF0000"/>
                </a:solidFill>
              </a:rPr>
              <a:t>Используемая литература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0451" y="1172589"/>
            <a:ext cx="11552000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Примерная общеобразовательная программа дошкольного образования «От рождения до школы» под редакцией Н.Е. </a:t>
            </a:r>
            <a:r>
              <a:rPr lang="ru-RU" sz="2000" b="1" dirty="0" err="1">
                <a:solidFill>
                  <a:srgbClr val="FFFF00"/>
                </a:solidFill>
              </a:rPr>
              <a:t>Вераксы</a:t>
            </a:r>
            <a:r>
              <a:rPr lang="ru-RU" sz="2000" b="1" dirty="0">
                <a:solidFill>
                  <a:srgbClr val="FFFF00"/>
                </a:solidFill>
              </a:rPr>
              <a:t>, Т.С. Комаровой, М.А. Васильевой. М., 2014.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Большая энциклопедия. Космос и астрономия: вопросы и ответы. М.,2013.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Бондаренко Т.М. Экологические  занятия с </a:t>
            </a:r>
            <a:r>
              <a:rPr lang="ru-RU" sz="2000" b="1" dirty="0" err="1">
                <a:solidFill>
                  <a:srgbClr val="FFFF00"/>
                </a:solidFill>
              </a:rPr>
              <a:t>детьми.В</a:t>
            </a:r>
            <a:r>
              <a:rPr lang="ru-RU" sz="2000" b="1" dirty="0">
                <a:solidFill>
                  <a:srgbClr val="FFFF00"/>
                </a:solidFill>
              </a:rPr>
              <a:t>., 2007.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Борисенко М.Г., Лукина Н.А. Космос. СПб.,2005.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 err="1">
                <a:solidFill>
                  <a:srgbClr val="FFFF00"/>
                </a:solidFill>
              </a:rPr>
              <a:t>Дыбина</a:t>
            </a:r>
            <a:r>
              <a:rPr lang="ru-RU" sz="2000" b="1" dirty="0">
                <a:solidFill>
                  <a:srgbClr val="FFFF00"/>
                </a:solidFill>
              </a:rPr>
              <a:t> О.В., Рахманова Н.П., Щетинина В.В. Неизведанное рядом. Занимательные опыты и эксперименты М., 2002.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Левитан Е.П. «Малышам о звездах и планетах». Москва, Педагогика-Пресс.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Левитан Е, П. "Твоя Вселенная".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Лыкова И.А. Изобразительная деятельность в детском саду: планирование, конспектирование, методические рекомендации . М.,2009.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 err="1">
                <a:solidFill>
                  <a:srgbClr val="FFFF00"/>
                </a:solidFill>
              </a:rPr>
              <a:t>Талимонова</a:t>
            </a:r>
            <a:r>
              <a:rPr lang="ru-RU" sz="2000" b="1" dirty="0">
                <a:solidFill>
                  <a:srgbClr val="FFFF00"/>
                </a:solidFill>
              </a:rPr>
              <a:t> Л. "Сказки о созвездиях»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 err="1">
                <a:solidFill>
                  <a:srgbClr val="FFFF00"/>
                </a:solidFill>
              </a:rPr>
              <a:t>Н.Носов</a:t>
            </a:r>
            <a:r>
              <a:rPr lang="ru-RU" sz="2000" b="1" dirty="0">
                <a:solidFill>
                  <a:srgbClr val="FFFF00"/>
                </a:solidFill>
              </a:rPr>
              <a:t> « Незнайка на луне» М.,1996.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Энциклопедия для детей. «Космос» М.,2018</a:t>
            </a:r>
          </a:p>
          <a:p>
            <a:pPr marL="342891" indent="-342891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FFFF00"/>
                </a:solidFill>
              </a:rPr>
              <a:t>Интернет ресурсы</a:t>
            </a:r>
          </a:p>
          <a:p>
            <a:pPr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05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6564" y="330505"/>
            <a:ext cx="845190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1" dirty="0">
                <a:ln w="11430"/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1026" name="Picture 2" descr="https://sun9-47.userapi.com/impg/K13xXr64uofCcFVi7pEDhFOpAhsOXmzk_wjhQQ/_Mbpb09cjwA.jpg?size=1041x691&amp;quality=96&amp;sign=27677abff0c679587756bda3bba0a9f2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5281" y="2805368"/>
            <a:ext cx="4454470" cy="2956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32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5072" y="1223296"/>
            <a:ext cx="7406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“Человечество не останется вечно на земле, но, в погоне за светом и пространством, сначала робко проникнет за пределы атмосферы, а затем завоюет себе все околосолнечное пространство” </a:t>
            </a:r>
          </a:p>
          <a:p>
            <a:pPr algn="just"/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					    К. Циолковский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7540" y="299967"/>
            <a:ext cx="85717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cs typeface="Aharoni" panose="02010803020104030203" pitchFamily="2" charset="-79"/>
              </a:rPr>
              <a:t>Актуальность темы проекта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5216" y="3372827"/>
            <a:ext cx="10826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Современные дети мало интересуются темой космоса</a:t>
            </a:r>
          </a:p>
          <a:p>
            <a:r>
              <a:rPr lang="ru-RU" sz="3200" b="1" dirty="0">
                <a:solidFill>
                  <a:srgbClr val="FFFF00"/>
                </a:solidFill>
              </a:rPr>
              <a:t>. В наше время запуск ракеты в космос стало привычным. Мальчишки не мечтают стать космонавтами. Большинство детей имею поверхностное представление о космосе и значении его освоения. </a:t>
            </a:r>
          </a:p>
        </p:txBody>
      </p:sp>
    </p:spTree>
    <p:extLst>
      <p:ext uri="{BB962C8B-B14F-4D97-AF65-F5344CB8AC3E}">
        <p14:creationId xmlns:p14="http://schemas.microsoft.com/office/powerpoint/2010/main" val="37405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0629" y="170496"/>
            <a:ext cx="44426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cs typeface="Aharoni" panose="02010803020104030203" pitchFamily="2" charset="-79"/>
              </a:rPr>
              <a:t>Цель проекта: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6775" y="1093826"/>
            <a:ext cx="94678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старшего дошкольного возраста представлений о космическом пространстве, Солнечной системе и ее планетах, освоении космоса людьми и его значении для людей.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6060" y="2909708"/>
            <a:ext cx="3456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Задачи проекта: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408172"/>
            <a:ext cx="118816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Формировать элементарные знания о космосе. Рассказать детям об интересных фактах и событиях космоса. Дать детям знания об освоении человеком космического пространства, о значении космических исследований для жизни людей на Земле. Познакомить с первым лётчиком-космонавтом Ю.А. Гагариным, первой женщиной космонавтом В. Терешковой;</a:t>
            </a:r>
          </a:p>
          <a:p>
            <a:pPr marL="285744" indent="-285744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развивать интерес к самостоятельной практической деятельности;</a:t>
            </a:r>
          </a:p>
          <a:p>
            <a:pPr marL="285744" indent="-285744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умения проявлять исследовательское поведение;</a:t>
            </a:r>
          </a:p>
          <a:p>
            <a:pPr marL="285744" indent="-285744">
              <a:buFont typeface="Wingdings" pitchFamily="2" charset="2"/>
              <a:buChar char="ü"/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воспитывать чувство гордости за свою Родину, уважение к труду людей, работа которых связана с освоением космоса</a:t>
            </a:r>
          </a:p>
        </p:txBody>
      </p:sp>
    </p:spTree>
    <p:extLst>
      <p:ext uri="{BB962C8B-B14F-4D97-AF65-F5344CB8AC3E}">
        <p14:creationId xmlns:p14="http://schemas.microsoft.com/office/powerpoint/2010/main" val="31789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4127" y="1247517"/>
            <a:ext cx="7339263" cy="53457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15626" y="324188"/>
            <a:ext cx="51762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cs typeface="Aharoni" panose="02010803020104030203" pitchFamily="2" charset="-79"/>
              </a:rPr>
              <a:t>Объявление</a:t>
            </a:r>
          </a:p>
        </p:txBody>
      </p:sp>
    </p:spTree>
    <p:extLst>
      <p:ext uri="{BB962C8B-B14F-4D97-AF65-F5344CB8AC3E}">
        <p14:creationId xmlns:p14="http://schemas.microsoft.com/office/powerpoint/2010/main" val="13691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767" y="260832"/>
            <a:ext cx="86639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1" dirty="0">
                <a:ln w="11430"/>
                <a:solidFill>
                  <a:srgbClr val="FF0000"/>
                </a:solidFill>
              </a:rPr>
              <a:t>Этапы осуществления проекта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4879" y="1154101"/>
            <a:ext cx="88469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/>
              <a:defRPr/>
            </a:pP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этап.</a:t>
            </a:r>
          </a:p>
          <a:p>
            <a:pPr>
              <a:defRPr/>
            </a:pPr>
            <a:endParaRPr lang="ru-RU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189" indent="-457189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и подбор материала. Разработка структуры   проекта. Составление тематического планирования мероприятий. </a:t>
            </a:r>
          </a:p>
          <a:p>
            <a:pPr marL="457189" indent="-457189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дидактических игр по теме</a:t>
            </a:r>
          </a:p>
          <a:p>
            <a:pPr marL="457189" indent="-457189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предметно – развивающей среды по теме «Космос»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0349" y="284575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2.Основной этап.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педагога с детьми.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Практическая: изготовление модели солнечной системы.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родителей с детьми: изготовление поделки к выставке, изготовление страницы книги.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73722" y="47636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3.Заключительный этап.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мероприятия «Навстречу к звездам» 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энциклопедии «Удивительный космос»</a:t>
            </a:r>
          </a:p>
          <a:p>
            <a:pPr marL="571486" indent="-571486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Вручение грамот</a:t>
            </a:r>
          </a:p>
        </p:txBody>
      </p:sp>
    </p:spTree>
    <p:extLst>
      <p:ext uri="{BB962C8B-B14F-4D97-AF65-F5344CB8AC3E}">
        <p14:creationId xmlns:p14="http://schemas.microsoft.com/office/powerpoint/2010/main" val="17614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28625" y="168865"/>
            <a:ext cx="71982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1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проекта по шести</a:t>
            </a:r>
          </a:p>
          <a:p>
            <a:pPr algn="ctr"/>
            <a:r>
              <a:rPr lang="ru-RU" sz="4000" b="1" spc="51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образовательным областям</a:t>
            </a:r>
          </a:p>
        </p:txBody>
      </p:sp>
      <p:pic>
        <p:nvPicPr>
          <p:cNvPr id="4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13301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21851">
            <a:off x="3375605" y="228416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881613" y="1337867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2500" y="3981024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09731">
            <a:off x="5930087" y="2345659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19499" y="3508299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46902" y="2290519"/>
            <a:ext cx="13542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Речевое 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-11887" y="3925535"/>
            <a:ext cx="260488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Социально-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коммуникативное 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99644" y="4995918"/>
            <a:ext cx="24291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Познавательное  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21155" y="5025813"/>
            <a:ext cx="17879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Физическое 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238582" y="1434011"/>
            <a:ext cx="19541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Музыкальное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909969" y="4344122"/>
            <a:ext cx="225484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Художественно-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эстетическое </a:t>
            </a:r>
          </a:p>
          <a:p>
            <a:pPr algn="ctr"/>
            <a:r>
              <a:rPr lang="ru-RU" sz="2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200785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61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33337" y="54860"/>
            <a:ext cx="60253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151" dirty="0">
                <a:ln w="11430"/>
                <a:solidFill>
                  <a:srgbClr val="FFFF00"/>
                </a:solidFill>
              </a:rPr>
              <a:t>Речевое  развитие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34427" y="1125476"/>
            <a:ext cx="5904656" cy="864096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FFFF00"/>
                </a:solidFill>
              </a:rPr>
              <a:t>Беседы с использованием презентаций: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«Что такое космос», «Голубая планета - Земля»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«Солнце - источник жизни на Земле»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6315" y="2385251"/>
            <a:ext cx="7920880" cy="108012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Чтение </a:t>
            </a:r>
            <a:r>
              <a:rPr lang="ru-RU" dirty="0" err="1">
                <a:solidFill>
                  <a:srgbClr val="FFFF00"/>
                </a:solidFill>
              </a:rPr>
              <a:t>А.А.Анпилова</a:t>
            </a:r>
            <a:r>
              <a:rPr lang="ru-RU" dirty="0">
                <a:solidFill>
                  <a:srgbClr val="FFFF00"/>
                </a:solidFill>
              </a:rPr>
              <a:t> «</a:t>
            </a:r>
            <a:r>
              <a:rPr lang="ru-RU" dirty="0" err="1">
                <a:solidFill>
                  <a:srgbClr val="FFFF00"/>
                </a:solidFill>
              </a:rPr>
              <a:t>Ю.А.Гагарин</a:t>
            </a:r>
            <a:r>
              <a:rPr lang="ru-RU" dirty="0">
                <a:solidFill>
                  <a:srgbClr val="FFFF00"/>
                </a:solidFill>
              </a:rPr>
              <a:t>»,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err="1">
                <a:solidFill>
                  <a:srgbClr val="FFFF00"/>
                </a:solidFill>
              </a:rPr>
              <a:t>Е.П.Левитан</a:t>
            </a:r>
            <a:r>
              <a:rPr lang="ru-RU" dirty="0">
                <a:solidFill>
                  <a:srgbClr val="FFFF00"/>
                </a:solidFill>
              </a:rPr>
              <a:t> «Малышам о звездах и планетах», «Звёздные сказки», </a:t>
            </a:r>
            <a:r>
              <a:rPr lang="ru-RU" dirty="0" err="1">
                <a:solidFill>
                  <a:srgbClr val="FFFF00"/>
                </a:solidFill>
              </a:rPr>
              <a:t>Л.Талимонова</a:t>
            </a:r>
            <a:r>
              <a:rPr lang="ru-RU" dirty="0">
                <a:solidFill>
                  <a:srgbClr val="FFFF00"/>
                </a:solidFill>
              </a:rPr>
              <a:t> «Сказки о созвездиях», изучение энциклопедий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90311" y="3824072"/>
            <a:ext cx="7848872" cy="1080120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FFFF00"/>
                </a:solidFill>
              </a:rPr>
              <a:t>Просмотр детьми с родителями мультфильмов: «Тайна красной планеты», «Загадочная планета», 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«Незнайка на Луне»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6315" y="5262895"/>
            <a:ext cx="7776864" cy="1008112"/>
          </a:xfrm>
          <a:prstGeom prst="round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FFFF00"/>
                </a:solidFill>
              </a:rPr>
              <a:t>Чтение стихотворений о Космосе, Вселенной, космонавтов.</a:t>
            </a:r>
          </a:p>
          <a:p>
            <a:pPr algn="ctr"/>
            <a:r>
              <a:rPr lang="ru-RU" dirty="0">
                <a:solidFill>
                  <a:srgbClr val="FFFF00"/>
                </a:solidFill>
              </a:rPr>
              <a:t>Разучивание пословиц, поговорок, загадок о космосе и космонавтах.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88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3b4fc6cfc2b55c48d10c56d6a1eede70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97" b="93880" l="5469" r="921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739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4205" y="272146"/>
            <a:ext cx="763284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Социально-коммуникативное </a:t>
            </a:r>
          </a:p>
          <a:p>
            <a:pPr algn="ctr"/>
            <a:r>
              <a:rPr lang="ru-RU" sz="4000" b="1" spc="151" dirty="0">
                <a:ln w="11430"/>
                <a:solidFill>
                  <a:srgbClr val="FFFF00"/>
                </a:solidFill>
              </a:rPr>
              <a:t>развитие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9288" y="1830497"/>
            <a:ext cx="6110577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rgbClr val="990033"/>
                </a:solidFill>
              </a:rPr>
              <a:t>Дидактические игры: «Подбери созвездие», «Собери разные слова из задуманного слова «космос», «Что ближе, что дальше?», «Восстанови порядок в солнечной системе»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6038" y="3066975"/>
            <a:ext cx="6696744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990033"/>
              </a:solidFill>
            </a:endParaRPr>
          </a:p>
          <a:p>
            <a:pPr algn="ctr"/>
            <a:r>
              <a:rPr lang="ru-RU" dirty="0">
                <a:solidFill>
                  <a:srgbClr val="990033"/>
                </a:solidFill>
              </a:rPr>
              <a:t>Настольно-печатные игры: «Сложи из геометрических фигур» ,</a:t>
            </a:r>
          </a:p>
          <a:p>
            <a:pPr algn="ctr"/>
            <a:r>
              <a:rPr lang="ru-RU" dirty="0">
                <a:solidFill>
                  <a:srgbClr val="990033"/>
                </a:solidFill>
              </a:rPr>
              <a:t>«Найди лишнее», Мемо «Космос»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03804" y="4115920"/>
            <a:ext cx="6696744" cy="72008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rgbClr val="990033"/>
                </a:solidFill>
              </a:rPr>
              <a:t>Сюжетно-ролевые игры :«Уроки Звездочёта»,  «Полет в космос»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48272" y="5237373"/>
            <a:ext cx="7920880" cy="86409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rgbClr val="990033"/>
                </a:solidFill>
              </a:rPr>
              <a:t>Поиск вместе с родителями информации на тему: «Загадочный космос»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050" y="2787271"/>
            <a:ext cx="2017222" cy="24501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0548" y="1694688"/>
            <a:ext cx="2603913" cy="207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54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1094</Words>
  <Application>Microsoft Office PowerPoint</Application>
  <PresentationFormat>Широкоэкранный</PresentationFormat>
  <Paragraphs>197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Aharoni</vt:lpstr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 ibraev</dc:creator>
  <cp:lastModifiedBy>sergei ibraev</cp:lastModifiedBy>
  <cp:revision>34</cp:revision>
  <dcterms:created xsi:type="dcterms:W3CDTF">2021-04-18T12:30:55Z</dcterms:created>
  <dcterms:modified xsi:type="dcterms:W3CDTF">2021-06-04T13:42:43Z</dcterms:modified>
</cp:coreProperties>
</file>