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4" r:id="rId11"/>
    <p:sldId id="263" r:id="rId12"/>
    <p:sldId id="265" r:id="rId1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2020"/>
    <a:srgbClr val="B2B2B2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мещающий образ слайда 1"/>
          <p:cNvSpPr/>
          <p:nvPr>
            <p:ph type="sldImg" idx="2"/>
          </p:nvPr>
        </p:nvSpPr>
        <p:spPr/>
      </p:sp>
      <p:sp>
        <p:nvSpPr>
          <p:cNvPr id="3" name="Замещающий текст 2"/>
          <p:cNvSpPr/>
          <p:nvPr>
            <p:ph type="body" idx="3"/>
          </p:nvPr>
        </p:nvSpPr>
        <p:spPr/>
        <p:txBody>
          <a:bodyPr/>
          <a:p>
            <a:endParaRPr lang="ru-R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4" Target="../notesSlides/notesSlide1.xml" Type="http://schemas.openxmlformats.org/officeDocument/2006/relationships/notesSlide"/><Relationship Id="rId3" Target="../slideLayouts/slideLayout1.xml" Type="http://schemas.openxmlformats.org/officeDocument/2006/relationships/slideLayout"/><Relationship Id="rId2" Target="../media/image2.jpeg" Type="http://schemas.openxmlformats.org/officeDocument/2006/relationships/image"/><Relationship Id="rId1" Target="../media/image1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20.jpeg" Type="http://schemas.openxmlformats.org/officeDocument/2006/relationships/image"/><Relationship Id="rId1" Target="../media/image19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slideLayouts/slideLayout2.xml" Type="http://schemas.openxmlformats.org/officeDocument/2006/relationships/slideLayout"/><Relationship Id="rId1" Target="../media/image3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5" Target="../notesSlides/notesSlide2.xml" Type="http://schemas.openxmlformats.org/officeDocument/2006/relationships/notesSlide"/><Relationship Id="rId4" Target="../slideLayouts/slideLayout4.xml" Type="http://schemas.openxmlformats.org/officeDocument/2006/relationships/slideLayout"/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media/image4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8.jpeg" Type="http://schemas.openxmlformats.org/officeDocument/2006/relationships/image"/><Relationship Id="rId1" Target="../media/image7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10.jpeg" Type="http://schemas.openxmlformats.org/officeDocument/2006/relationships/image"/><Relationship Id="rId1" Target="../media/image9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12.jpeg" Type="http://schemas.openxmlformats.org/officeDocument/2006/relationships/image"/><Relationship Id="rId1" Target="../media/image11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14.jpeg" Type="http://schemas.openxmlformats.org/officeDocument/2006/relationships/image"/><Relationship Id="rId1" Target="../media/image13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16.jpeg" Type="http://schemas.openxmlformats.org/officeDocument/2006/relationships/image"/><Relationship Id="rId1" Target="../media/image15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slideLayouts/slideLayout4.xml" Type="http://schemas.openxmlformats.org/officeDocument/2006/relationships/slideLayout"/><Relationship Id="rId2" Target="../media/image18.jpeg" Type="http://schemas.openxmlformats.org/officeDocument/2006/relationships/image"/><Relationship Id="rId1" Target="../media/image17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57"/>
            <a:ext cx="9144000" cy="2187001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ru-RU">
                <a:ln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РАЗНОВИДНОСТИ РОКА</a:t>
            </a:r>
            <a:endParaRPr lang="ru-RU">
              <a:ln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048000" y="5948363"/>
            <a:ext cx="9144000" cy="1655762"/>
          </a:xfrm>
        </p:spPr>
        <p:txBody>
          <a:bodyPr/>
          <a:lstStyle/>
          <a:p>
            <a:r>
              <a:rPr lang="ru-RU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Работу подготовили</a:t>
            </a:r>
            <a:r>
              <a:rPr lang="en-US" altLang="ru-RU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:</a:t>
            </a:r>
            <a:r>
              <a:rPr lang="ru-RU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Корешкова Елизавета</a:t>
            </a:r>
            <a:r>
              <a:rPr lang="en-US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</a:t>
            </a:r>
            <a:r>
              <a:rPr lang="ru-RU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Беслик София</a:t>
            </a:r>
            <a:r>
              <a:rPr lang="en-US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,</a:t>
            </a:r>
            <a:r>
              <a:rPr lang="ru-RU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7Б класс</a:t>
            </a:r>
            <a:endParaRPr lang="ru-RU" altLang="en-US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0750" y="2539365"/>
            <a:ext cx="5270500" cy="2886075"/>
          </a:xfrm>
          <a:prstGeom prst="rect">
            <a:avLst/>
          </a:prstGeom>
        </p:spPr>
      </p:pic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-556260" y="0"/>
            <a:ext cx="556260" cy="31305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69565" y="499745"/>
            <a:ext cx="6452235" cy="1325880"/>
          </a:xfrm>
        </p:spPr>
        <p:txBody>
          <a:bodyPr>
            <a:scene3d>
              <a:camera prst="orthographicFront"/>
              <a:lightRig rig="threePt" dir="t"/>
            </a:scene3d>
          </a:bodyPr>
          <a:p>
            <a:r>
              <a:rPr lang="ru-RU" altLang="en-US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</a:t>
            </a:r>
            <a:endParaRPr lang="ru-RU" altLang="en-US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7615" y="1825625"/>
            <a:ext cx="7177405" cy="4037330"/>
          </a:xfrm>
          <a:prstGeom prst="rect">
            <a:avLst/>
          </a:prstGeom>
        </p:spPr>
      </p:pic>
      <p:pic>
        <p:nvPicPr>
          <p:cNvPr id="6" name="Замещающее содержимое 5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309880" y="6557645"/>
            <a:ext cx="5181600" cy="76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endParaRPr lang="ru-RU" altLang="en-US"/>
          </a:p>
        </p:txBody>
      </p:sp>
      <p:pic>
        <p:nvPicPr>
          <p:cNvPr id="4" name="Замещающее содержимое 3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63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700" y="282575"/>
            <a:ext cx="10515600" cy="1325563"/>
          </a:xfrm>
        </p:spPr>
        <p:txBody>
          <a:bodyPr/>
          <a:p>
            <a:r>
              <a:rPr lang="ru-RU" altLang="en-US"/>
              <a:t>РАЗНОВИДНОСТИ</a:t>
            </a:r>
            <a:r>
              <a:rPr lang="en-US" altLang="en-US"/>
              <a:t>:</a:t>
            </a:r>
            <a:endParaRPr lang="en-US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647700" y="1420495"/>
            <a:ext cx="5181600" cy="4984115"/>
          </a:xfrm>
        </p:spPr>
        <p:txBody>
          <a:bodyPr>
            <a:normAutofit fontScale="90000"/>
          </a:bodyPr>
          <a:p>
            <a:r>
              <a:rPr lang="en-US" altLang="ru-RU" b="1"/>
              <a:t>1</a:t>
            </a:r>
            <a:r>
              <a:rPr lang="ru-RU" altLang="ru-RU" b="1"/>
              <a:t>. </a:t>
            </a:r>
            <a:r>
              <a:rPr lang="ru-RU" altLang="ru-RU" b="1" i="1">
                <a:solidFill>
                  <a:srgbClr val="202020"/>
                </a:solidFill>
              </a:rPr>
              <a:t>Поп</a:t>
            </a:r>
            <a:r>
              <a:rPr lang="ru-RU" altLang="ru-RU" b="1"/>
              <a:t>-</a:t>
            </a:r>
            <a:r>
              <a:rPr lang="ru-RU" altLang="ru-RU" b="1">
                <a:solidFill>
                  <a:schemeClr val="tx1"/>
                </a:solidFill>
              </a:rPr>
              <a:t>рок</a:t>
            </a:r>
            <a:endParaRPr lang="ru-RU" altLang="ru-RU" b="1">
              <a:solidFill>
                <a:schemeClr val="tx1"/>
              </a:solidFill>
            </a:endParaRPr>
          </a:p>
          <a:p>
            <a:r>
              <a:rPr lang="ru-RU" altLang="ru-RU" b="1" i="1">
                <a:solidFill>
                  <a:schemeClr val="tx1"/>
                </a:solidFill>
              </a:rPr>
              <a:t>2. </a:t>
            </a:r>
            <a:r>
              <a:rPr lang="ru-RU" altLang="ru-RU" b="1" i="1">
                <a:solidFill>
                  <a:schemeClr val="tx1"/>
                </a:solidFill>
              </a:rPr>
              <a:t>Панк-рок</a:t>
            </a:r>
            <a:endParaRPr lang="ru-RU" altLang="ru-RU" sz="6000" b="1" i="1" u="sng">
              <a:solidFill>
                <a:schemeClr val="tx1"/>
              </a:solidFill>
            </a:endParaRPr>
          </a:p>
          <a:p>
            <a:r>
              <a:rPr lang="ru-RU" altLang="ru-RU" b="1" i="1">
                <a:solidFill>
                  <a:schemeClr val="tx1"/>
                </a:solidFill>
              </a:rPr>
              <a:t>3.Арт-рок</a:t>
            </a:r>
            <a:endParaRPr lang="ru-RU" altLang="ru-RU" b="1" i="1">
              <a:solidFill>
                <a:schemeClr val="tx1"/>
              </a:solidFill>
            </a:endParaRPr>
          </a:p>
          <a:p>
            <a:r>
              <a:rPr lang="ru-RU" altLang="ru-RU" b="1" i="1">
                <a:solidFill>
                  <a:schemeClr val="tx1"/>
                </a:solidFill>
              </a:rPr>
              <a:t>4.Хэви метал</a:t>
            </a:r>
            <a:endParaRPr lang="ru-RU" altLang="ru-RU" b="1" i="1">
              <a:solidFill>
                <a:schemeClr val="tx1"/>
              </a:solidFill>
            </a:endParaRPr>
          </a:p>
          <a:p>
            <a:r>
              <a:rPr lang="ru-RU" altLang="ru-RU" b="1" i="1">
                <a:solidFill>
                  <a:schemeClr val="tx1"/>
                </a:solidFill>
              </a:rPr>
              <a:t>5.Альтернативный рок</a:t>
            </a:r>
            <a:endParaRPr lang="ru-RU" altLang="ru-RU" b="1" i="1">
              <a:solidFill>
                <a:schemeClr val="tx1"/>
              </a:solidFill>
            </a:endParaRPr>
          </a:p>
          <a:p>
            <a:r>
              <a:rPr lang="ru-RU" altLang="ru-RU" b="1" i="1">
                <a:solidFill>
                  <a:schemeClr val="tx1"/>
                </a:solidFill>
              </a:rPr>
              <a:t>6.Гранж</a:t>
            </a:r>
            <a:endParaRPr lang="ru-RU" altLang="ru-RU" b="1" i="1">
              <a:solidFill>
                <a:schemeClr val="tx1"/>
              </a:solidFill>
            </a:endParaRPr>
          </a:p>
          <a:p>
            <a:r>
              <a:rPr lang="ru-RU" altLang="ru-RU" b="1" i="1">
                <a:solidFill>
                  <a:schemeClr val="tx1"/>
                </a:solidFill>
              </a:rPr>
              <a:t>и др.</a:t>
            </a:r>
            <a:endParaRPr lang="ru-RU" altLang="ru-RU" b="1" i="1">
              <a:solidFill>
                <a:schemeClr val="tx1"/>
              </a:solidFill>
            </a:endParaRPr>
          </a:p>
        </p:txBody>
      </p:sp>
      <p:pic>
        <p:nvPicPr>
          <p:cNvPr id="5" name="Замещающее содержимое 4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969635" y="405765"/>
            <a:ext cx="4431030" cy="2827655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4205" y="3772535"/>
            <a:ext cx="3947795" cy="2632075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340" y="3479165"/>
            <a:ext cx="3957320" cy="247396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ПОП-РОК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3191510" y="80010"/>
            <a:ext cx="8299450" cy="2082165"/>
          </a:xfrm>
        </p:spPr>
        <p:txBody>
          <a:bodyPr>
            <a:normAutofit fontScale="70000"/>
          </a:bodyPr>
          <a:p>
            <a:r>
              <a:rPr lang="ru-RU" altLang="en-US" b="1"/>
              <a:t>Поп-рок (англ. pop rock) — жанр музыки, объединяющий элементы поп-музыки и рок-</a:t>
            </a:r>
            <a:r>
              <a:rPr lang="ru-RU" altLang="en-US" b="1"/>
              <a:t>музыки. Песни характеризуются простой структурой, запоминающимися мелодиями, повторением музыкальных фраз (от попа), но использованием в качестве основных инструментов электрогитар...</a:t>
            </a:r>
            <a:endParaRPr lang="ru-RU" altLang="en-US" b="1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231140" y="4269740"/>
            <a:ext cx="460311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/>
              <a:t>OneRepublic (с англ. ОднаРеспублика)  — американская поп-рок группа из Колорадо-Спрингс, известность которой принес сингл «Apologize», ставший в США трижды платиновым и достигший третьего места в хит-параде Великобритании 11 ноября 2007 года.</a:t>
            </a:r>
            <a:endParaRPr lang="ru-RU" altLang="en-US"/>
          </a:p>
        </p:txBody>
      </p:sp>
      <p:pic>
        <p:nvPicPr>
          <p:cNvPr id="6" name="Замещающее содержимое 5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82550" y="2038985"/>
            <a:ext cx="3733800" cy="198310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5771515" y="4956810"/>
            <a:ext cx="602678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/>
              <a:t>Земфира во многом обязана сотрудничеству с группой Мумий Тролль, с которой трудилась при записи первого альбома (сводили звук в лондонской студии Лагутенко). Всенародный успех принёс второй альбом 2000 года "Прости меня моя любовь". Хайпа наподдал саундтрек к фильму "Брат 2".</a:t>
            </a:r>
            <a:endParaRPr lang="ru-RU" altLang="en-US"/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0610" y="2162175"/>
            <a:ext cx="4070350" cy="27127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92430"/>
            <a:ext cx="2275205" cy="970280"/>
          </a:xfrm>
        </p:spPr>
        <p:txBody>
          <a:bodyPr>
            <a:normAutofit fontScale="90000"/>
          </a:bodyPr>
          <a:p>
            <a:r>
              <a:rPr lang="ru-RU" altLang="en-US"/>
              <a:t>ПАНК-РОК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1487805" y="0"/>
            <a:ext cx="10410825" cy="2070735"/>
          </a:xfrm>
        </p:spPr>
        <p:txBody>
          <a:bodyPr>
            <a:normAutofit fontScale="60000"/>
          </a:bodyPr>
          <a:p>
            <a:r>
              <a:rPr lang="ru-RU" altLang="en-US" b="1"/>
              <a:t>В начале 60-х панк-рок называли гаражным, так как небольшие ансамбли репетировали свою музыку именно в гаражах. Больше им было негде это делать. Этим песням по большей части свойственен простой, быстро запоминающийся аккомпанемент, тексты, указывающие на социологические проблемы людей, довольно быстрый темп и небольшая продолжительность. Первой панк-рок группой считается нью-йоркская Ramones.</a:t>
            </a:r>
            <a:endParaRPr lang="ru-RU" altLang="en-US" b="1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235585" y="4740275"/>
            <a:ext cx="5132070" cy="2117725"/>
          </a:xfrm>
        </p:spPr>
        <p:txBody>
          <a:bodyPr>
            <a:normAutofit fontScale="60000"/>
          </a:bodyPr>
          <a:p>
            <a:r>
              <a:rPr lang="ru-RU" altLang="en-US" b="1"/>
              <a:t>Король и Шут</a:t>
            </a:r>
            <a:endParaRPr lang="ru-RU" altLang="en-US" b="1"/>
          </a:p>
          <a:p>
            <a:r>
              <a:rPr lang="ru-RU" altLang="en-US" b="1"/>
              <a:t>«Король и Шут» (аббревиатура КиШ) — российская хоррор-панк-группа из Санкт-Петербурга. Группа была образована в Ленинграде в 1988 году.</a:t>
            </a:r>
            <a:endParaRPr lang="ru-RU" altLang="en-US" b="1"/>
          </a:p>
          <a:p>
            <a:endParaRPr lang="ru-RU" altLang="en-US"/>
          </a:p>
          <a:p>
            <a:endParaRPr lang="ru-RU" altLang="en-US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5585" y="1910715"/>
            <a:ext cx="3673475" cy="2829560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6888480" y="4740910"/>
            <a:ext cx="520446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/>
              <a:t>Тараканы! </a:t>
            </a:r>
            <a:endParaRPr lang="ru-RU" altLang="en-US"/>
          </a:p>
          <a:p>
            <a:endParaRPr lang="ru-RU" altLang="en-US"/>
          </a:p>
          <a:p>
            <a:r>
              <a:rPr lang="ru-RU" altLang="en-US"/>
              <a:t>«Тараканы!» — российская панк-группа. Ранее была известна под наименованием «Четыре таракана». Группа была образована в 1991 году. Первоначально группа называлась «Кутузовский проспект» в честь места...</a:t>
            </a:r>
            <a:endParaRPr lang="ru-RU" altLang="en-US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6750" y="1762760"/>
            <a:ext cx="44450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54940"/>
            <a:ext cx="10515600" cy="1325563"/>
          </a:xfrm>
        </p:spPr>
        <p:txBody>
          <a:bodyPr/>
          <a:p>
            <a:r>
              <a:rPr lang="ru-RU" altLang="en-US"/>
              <a:t>АРТ-РОК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2859405" y="154940"/>
            <a:ext cx="9332595" cy="2195830"/>
          </a:xfrm>
        </p:spPr>
        <p:txBody>
          <a:bodyPr>
            <a:normAutofit fontScale="80000"/>
          </a:bodyPr>
          <a:p>
            <a:r>
              <a:rPr lang="ru-RU" altLang="en-US" b="1"/>
              <a:t>Арт-рок (англ. art rock) — жанр экспериментальной и рок-музыки, который характеризуется мелодическими, гармоническими или ритмическими экспериментами, а также большим количеством художественных образов в текстах песен.</a:t>
            </a:r>
            <a:endParaRPr lang="ru-RU" altLang="en-US" b="1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323850" y="4265295"/>
            <a:ext cx="5181600" cy="2505710"/>
          </a:xfrm>
        </p:spPr>
        <p:txBody>
          <a:bodyPr>
            <a:normAutofit fontScale="60000"/>
          </a:bodyPr>
          <a:p>
            <a:r>
              <a:rPr lang="ru-RU" altLang="en-US" b="1"/>
              <a:t>«Наути́лус Помпи́лиус» (Nautilus Pompilius) — рок-группа. Основана в городе Свердловск (ныне Екатеринбург), официально в 1982 году, когда началась совместная работа Вячеслава Бутусова и Дмитрия Умецкого над первым альбомом «Переезд». </a:t>
            </a:r>
            <a:endParaRPr lang="ru-RU" altLang="en-US" b="1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503805"/>
            <a:ext cx="3181985" cy="184848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6459220" y="4426585"/>
            <a:ext cx="533209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/>
              <a:t>No-Man - британский арт-рок-дуэт, сформированный в 1987 году певцом Тимом Боунессом (Tim Bowness) и мультиинструменталистом Стивеном Уилсоном (Steven Wilson) (основатель групп Porcupine Tree, Blackfield и др.).</a:t>
            </a:r>
            <a:endParaRPr lang="ru-RU" altLang="en-US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0090" y="2114550"/>
            <a:ext cx="3892550" cy="231203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en-US"/>
              <a:t>ХЕВИ МЕТАЛ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3991610" y="0"/>
            <a:ext cx="7849235" cy="2382520"/>
          </a:xfrm>
        </p:spPr>
        <p:txBody>
          <a:bodyPr>
            <a:normAutofit fontScale="80000"/>
          </a:bodyPr>
          <a:p>
            <a:r>
              <a:rPr lang="ru-RU" altLang="en-US" b="1"/>
              <a:t>Хе́ви-ме́тал (англ. heavy metal — «тяжёлый металл») — жанр рок-музыки, первое и изначальное направление метала. Обычно этим словом называют «классический» метал в том его виде, в котором он был создан в 1970-е годы </a:t>
            </a:r>
            <a:endParaRPr lang="ru-RU" altLang="en-US" b="1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385445" y="4249420"/>
            <a:ext cx="5393690" cy="2894965"/>
          </a:xfrm>
        </p:spPr>
        <p:txBody>
          <a:bodyPr>
            <a:normAutofit fontScale="70000"/>
          </a:bodyPr>
          <a:p>
            <a:r>
              <a:rPr lang="ru-RU" altLang="en-US" b="1"/>
              <a:t>Metallica — американская метал-группа, оказавшая большое влияние на развитие тяжёлой музыки в целом. Входит (наряду с группами Slayer, Megadeth и Anthrax) в так называемую «большую четвёрку трэш-метала».</a:t>
            </a:r>
            <a:endParaRPr lang="ru-RU" altLang="en-US" b="1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445" y="1916430"/>
            <a:ext cx="3606165" cy="2448560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6520815" y="5195570"/>
            <a:ext cx="5468620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b="1"/>
              <a:t>Pantera - популярная американская метал-группа из города Арлингтон, штат Техас, образованная в 1981 году. Несмотря на то, что изначально на группу влияли глэм-метал группы восьмидесятых, Pantera сменила своё музыкальное направление в конце 80-х</a:t>
            </a:r>
            <a:endParaRPr lang="ru-RU" altLang="en-US" b="1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815" y="2567940"/>
            <a:ext cx="5034280" cy="244221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55" y="161925"/>
            <a:ext cx="10515600" cy="1325563"/>
          </a:xfrm>
        </p:spPr>
        <p:txBody>
          <a:bodyPr/>
          <a:p>
            <a:r>
              <a:rPr lang="ru-RU" altLang="en-US"/>
              <a:t>АЛЬТЕРНАТИВНЫЙ РОК</a:t>
            </a:r>
            <a:endParaRPr lang="ru-RU" altLang="en-US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385445" y="4369435"/>
            <a:ext cx="5334000" cy="2170430"/>
          </a:xfrm>
        </p:spPr>
        <p:txBody>
          <a:bodyPr>
            <a:normAutofit fontScale="60000"/>
          </a:bodyPr>
          <a:p>
            <a:r>
              <a:rPr lang="ru-RU" altLang="en-US" b="1"/>
              <a:t>«Психея» — российская рок-группа, играющая в жанре пост-индастриала и альтернативного рока. Основана в 1996 году в городе Кургане. «Психея» была основана в Кургане Дмитрием «Фео» Порубовым. Первый состав, акустический, был образован в 1996 году,</a:t>
            </a:r>
            <a:endParaRPr lang="ru-RU" altLang="en-US" b="1"/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5981700" y="335280"/>
            <a:ext cx="5506085" cy="1753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b="1"/>
              <a:t>Альтернати́вный рок — жанр рок-музыки, сформировавшийся из музыкального андеграунда 1980-х и ставший популярным в 1990-е и 2000-е годы. В данном случае слово «альтернатива» подразумевает антитезу мейнстримовой рок-музыке.</a:t>
            </a:r>
            <a:endParaRPr lang="ru-RU" altLang="en-US" b="1"/>
          </a:p>
        </p:txBody>
      </p:sp>
      <p:pic>
        <p:nvPicPr>
          <p:cNvPr id="6" name="Замещающее содержимое 5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582295" y="1165225"/>
            <a:ext cx="4258310" cy="3117215"/>
          </a:xfrm>
          <a:prstGeom prst="rect">
            <a:avLst/>
          </a:prstGeom>
        </p:spPr>
      </p:pic>
      <p:sp>
        <p:nvSpPr>
          <p:cNvPr id="7" name="Текстовое поле 6"/>
          <p:cNvSpPr txBox="1"/>
          <p:nvPr/>
        </p:nvSpPr>
        <p:spPr>
          <a:xfrm>
            <a:off x="6642735" y="4855210"/>
            <a:ext cx="512000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b="1"/>
              <a:t>Группа Оригами образована в конце 2001 года. К первому концерту, имевшему место 6 апреля 2002 года (именно тогда было решено дать название группе — Оригами),</a:t>
            </a:r>
            <a:endParaRPr lang="ru-RU" altLang="en-US" b="1"/>
          </a:p>
        </p:txBody>
      </p:sp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3620" y="1973580"/>
            <a:ext cx="3918585" cy="259524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ru-RU" altLang="ru-RU"/>
              <a:t>ГРАНЖ</a:t>
            </a:r>
            <a:endParaRPr lang="ru-RU" altLang="ru-RU"/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sz="half" idx="1"/>
          </p:nvPr>
        </p:nvSpPr>
        <p:spPr>
          <a:xfrm>
            <a:off x="2754630" y="258445"/>
            <a:ext cx="8996045" cy="1934210"/>
          </a:xfrm>
        </p:spPr>
        <p:txBody>
          <a:bodyPr>
            <a:normAutofit fontScale="80000"/>
          </a:bodyPr>
          <a:p>
            <a:r>
              <a:rPr lang="ru-RU" altLang="en-US" b="1"/>
              <a:t>Гранж — подстиль в альтернативном роке, развившийся из хардкор-панка и хэви-метала в серед</a:t>
            </a:r>
            <a:r>
              <a:rPr lang="ru-RU" altLang="en-US" b="1"/>
              <a:t>ине 1980-х годов в американском штате Вашингтон, прежде всего в Сиэтле и близлежащих городах</a:t>
            </a:r>
            <a:endParaRPr lang="ru-RU" altLang="en-US" b="1"/>
          </a:p>
        </p:txBody>
      </p:sp>
      <p:sp>
        <p:nvSpPr>
          <p:cNvPr id="4" name="Замещающее содержимое 3"/>
          <p:cNvSpPr>
            <a:spLocks noGrp="1"/>
          </p:cNvSpPr>
          <p:nvPr>
            <p:ph sz="half" idx="2"/>
          </p:nvPr>
        </p:nvSpPr>
        <p:spPr>
          <a:xfrm>
            <a:off x="0" y="4829175"/>
            <a:ext cx="6165850" cy="2743200"/>
          </a:xfrm>
        </p:spPr>
        <p:txBody>
          <a:bodyPr>
            <a:normAutofit fontScale="60000"/>
          </a:bodyPr>
          <a:p>
            <a:r>
              <a:rPr lang="ru-RU" altLang="en-US" b="1"/>
              <a:t>Существуют как минимум две группы с таким названием. Nirvana (английская группа) Английская музыкальная группа, образованая летом 1967 года Патриком Кемпбелл-Лайонсом (вокал) и Алексом Спиродопулосом (вокал, гитара). Жанр - </a:t>
            </a:r>
            <a:r>
              <a:rPr lang="ru-RU" altLang="en-US" b="1"/>
              <a:t>психоделический рок. На счету группы 9 альбомов.</a:t>
            </a:r>
            <a:endParaRPr lang="ru-RU" altLang="en-US" b="1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8590" y="1917700"/>
            <a:ext cx="4555490" cy="3023235"/>
          </a:xfrm>
          <a:prstGeom prst="rect">
            <a:avLst/>
          </a:prstGeom>
        </p:spPr>
      </p:pic>
      <p:sp>
        <p:nvSpPr>
          <p:cNvPr id="6" name="Текстовое поле 5"/>
          <p:cNvSpPr txBox="1"/>
          <p:nvPr/>
        </p:nvSpPr>
        <p:spPr>
          <a:xfrm>
            <a:off x="6558915" y="5188585"/>
            <a:ext cx="5357495" cy="1476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ru-RU" altLang="en-US" b="1"/>
              <a:t>«The Glue» - российская группа из Санкт-Петербурга, играющая в стиле гранж. Основанные в феврале 2004 года в Санкт-Петербурге, The Glue довольно быстро завоевали популярность в узких кругах.</a:t>
            </a:r>
            <a:endParaRPr lang="ru-RU" altLang="en-US" b="1"/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4020" y="2004060"/>
            <a:ext cx="3911600" cy="293687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4366</Words>
  <Application>WPS Presentation</Application>
  <PresentationFormat>宽屏</PresentationFormat>
  <Paragraphs>69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SimSun</vt:lpstr>
      <vt:lpstr>Wingdings</vt:lpstr>
      <vt:lpstr>Calibri Light</vt:lpstr>
      <vt:lpstr>Microsoft YaHei</vt:lpstr>
      <vt:lpstr>Arial Unicode MS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79034</cp:lastModifiedBy>
  <cp:revision>2</cp:revision>
  <dcterms:created xsi:type="dcterms:W3CDTF">2021-04-17T12:04:59Z</dcterms:created>
  <dcterms:modified xsi:type="dcterms:W3CDTF">2021-04-17T14:12:14Z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KSOProductBuildVer" pid="2">
    <vt:lpwstr>1049-11.2.0.9984</vt:lpwstr>
  </property>
  <property fmtid="{D5CDD505-2E9C-101B-9397-08002B2CF9AE}" name="NXPowerLiteLastOptimized" pid="3">
    <vt:lpwstr>661388</vt:lpwstr>
  </property>
  <property fmtid="{D5CDD505-2E9C-101B-9397-08002B2CF9AE}" name="NXPowerLiteSettings" pid="4">
    <vt:lpwstr>C7000400038000</vt:lpwstr>
  </property>
  <property fmtid="{D5CDD505-2E9C-101B-9397-08002B2CF9AE}" name="NXPowerLiteVersion" pid="5">
    <vt:lpwstr>S9.0.3</vt:lpwstr>
  </property>
</Properties>
</file>